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Lst>
  <p:notesMasterIdLst>
    <p:notesMasterId r:id="rId138"/>
  </p:notesMasterIdLst>
  <p:handoutMasterIdLst>
    <p:handoutMasterId r:id="rId139"/>
  </p:handoutMasterIdLst>
  <p:sldIdLst>
    <p:sldId id="412" r:id="rId3"/>
    <p:sldId id="401" r:id="rId4"/>
    <p:sldId id="258" r:id="rId5"/>
    <p:sldId id="259" r:id="rId6"/>
    <p:sldId id="507" r:id="rId7"/>
    <p:sldId id="353" r:id="rId8"/>
    <p:sldId id="413" r:id="rId9"/>
    <p:sldId id="498" r:id="rId10"/>
    <p:sldId id="355" r:id="rId11"/>
    <p:sldId id="357" r:id="rId12"/>
    <p:sldId id="358" r:id="rId13"/>
    <p:sldId id="359" r:id="rId14"/>
    <p:sldId id="360" r:id="rId15"/>
    <p:sldId id="361" r:id="rId16"/>
    <p:sldId id="414" r:id="rId17"/>
    <p:sldId id="362" r:id="rId18"/>
    <p:sldId id="462" r:id="rId19"/>
    <p:sldId id="341" r:id="rId20"/>
    <p:sldId id="344" r:id="rId21"/>
    <p:sldId id="342" r:id="rId22"/>
    <p:sldId id="343" r:id="rId23"/>
    <p:sldId id="345" r:id="rId24"/>
    <p:sldId id="383" r:id="rId25"/>
    <p:sldId id="403" r:id="rId26"/>
    <p:sldId id="382" r:id="rId27"/>
    <p:sldId id="386" r:id="rId28"/>
    <p:sldId id="436" r:id="rId29"/>
    <p:sldId id="384" r:id="rId30"/>
    <p:sldId id="316" r:id="rId31"/>
    <p:sldId id="525" r:id="rId32"/>
    <p:sldId id="415" r:id="rId33"/>
    <p:sldId id="527" r:id="rId34"/>
    <p:sldId id="463" r:id="rId35"/>
    <p:sldId id="417" r:id="rId36"/>
    <p:sldId id="434" r:id="rId37"/>
    <p:sldId id="418" r:id="rId38"/>
    <p:sldId id="433" r:id="rId39"/>
    <p:sldId id="432" r:id="rId40"/>
    <p:sldId id="428" r:id="rId41"/>
    <p:sldId id="419" r:id="rId42"/>
    <p:sldId id="464" r:id="rId43"/>
    <p:sldId id="438" r:id="rId44"/>
    <p:sldId id="261" r:id="rId45"/>
    <p:sldId id="456" r:id="rId46"/>
    <p:sldId id="458" r:id="rId47"/>
    <p:sldId id="457" r:id="rId48"/>
    <p:sldId id="459" r:id="rId49"/>
    <p:sldId id="320" r:id="rId50"/>
    <p:sldId id="440" r:id="rId51"/>
    <p:sldId id="439" r:id="rId52"/>
    <p:sldId id="528" r:id="rId53"/>
    <p:sldId id="330" r:id="rId54"/>
    <p:sldId id="321" r:id="rId55"/>
    <p:sldId id="269" r:id="rId56"/>
    <p:sldId id="465" r:id="rId57"/>
    <p:sldId id="346" r:id="rId58"/>
    <p:sldId id="496" r:id="rId59"/>
    <p:sldId id="475" r:id="rId60"/>
    <p:sldId id="486" r:id="rId61"/>
    <p:sldId id="476" r:id="rId62"/>
    <p:sldId id="482" r:id="rId63"/>
    <p:sldId id="483" r:id="rId64"/>
    <p:sldId id="497" r:id="rId65"/>
    <p:sldId id="494" r:id="rId66"/>
    <p:sldId id="492" r:id="rId67"/>
    <p:sldId id="489" r:id="rId68"/>
    <p:sldId id="493" r:id="rId69"/>
    <p:sldId id="334" r:id="rId70"/>
    <p:sldId id="508" r:id="rId71"/>
    <p:sldId id="335" r:id="rId72"/>
    <p:sldId id="336" r:id="rId73"/>
    <p:sldId id="325" r:id="rId74"/>
    <p:sldId id="495" r:id="rId75"/>
    <p:sldId id="460" r:id="rId76"/>
    <p:sldId id="466" r:id="rId77"/>
    <p:sldId id="518" r:id="rId78"/>
    <p:sldId id="337" r:id="rId79"/>
    <p:sldId id="338" r:id="rId80"/>
    <p:sldId id="451" r:id="rId81"/>
    <p:sldId id="445" r:id="rId82"/>
    <p:sldId id="501" r:id="rId83"/>
    <p:sldId id="446" r:id="rId84"/>
    <p:sldId id="526" r:id="rId85"/>
    <p:sldId id="447" r:id="rId86"/>
    <p:sldId id="448" r:id="rId87"/>
    <p:sldId id="449" r:id="rId88"/>
    <p:sldId id="450" r:id="rId89"/>
    <p:sldId id="391" r:id="rId90"/>
    <p:sldId id="468" r:id="rId91"/>
    <p:sldId id="472" r:id="rId92"/>
    <p:sldId id="474" r:id="rId93"/>
    <p:sldId id="333" r:id="rId94"/>
    <p:sldId id="328" r:id="rId95"/>
    <p:sldId id="329" r:id="rId96"/>
    <p:sldId id="516" r:id="rId97"/>
    <p:sldId id="520" r:id="rId98"/>
    <p:sldId id="322" r:id="rId99"/>
    <p:sldId id="323" r:id="rId100"/>
    <p:sldId id="266" r:id="rId101"/>
    <p:sldId id="267" r:id="rId102"/>
    <p:sldId id="268" r:id="rId103"/>
    <p:sldId id="271" r:id="rId104"/>
    <p:sldId id="265" r:id="rId105"/>
    <p:sldId id="339" r:id="rId106"/>
    <p:sldId id="340" r:id="rId107"/>
    <p:sldId id="469" r:id="rId108"/>
    <p:sldId id="470" r:id="rId109"/>
    <p:sldId id="300" r:id="rId110"/>
    <p:sldId id="301" r:id="rId111"/>
    <p:sldId id="521" r:id="rId112"/>
    <p:sldId id="437" r:id="rId113"/>
    <p:sldId id="512" r:id="rId114"/>
    <p:sldId id="514" r:id="rId115"/>
    <p:sldId id="513" r:id="rId116"/>
    <p:sldId id="515" r:id="rId117"/>
    <p:sldId id="517" r:id="rId118"/>
    <p:sldId id="522" r:id="rId119"/>
    <p:sldId id="511" r:id="rId120"/>
    <p:sldId id="523" r:id="rId121"/>
    <p:sldId id="506" r:id="rId122"/>
    <p:sldId id="510" r:id="rId123"/>
    <p:sldId id="504" r:id="rId124"/>
    <p:sldId id="505" r:id="rId125"/>
    <p:sldId id="509" r:id="rId126"/>
    <p:sldId id="524" r:id="rId127"/>
    <p:sldId id="420" r:id="rId128"/>
    <p:sldId id="421" r:id="rId129"/>
    <p:sldId id="422" r:id="rId130"/>
    <p:sldId id="423" r:id="rId131"/>
    <p:sldId id="424" r:id="rId132"/>
    <p:sldId id="425" r:id="rId133"/>
    <p:sldId id="426" r:id="rId134"/>
    <p:sldId id="427" r:id="rId135"/>
    <p:sldId id="429" r:id="rId136"/>
    <p:sldId id="519" r:id="rId137"/>
  </p:sldIdLst>
  <p:sldSz cx="9144000" cy="6858000" type="screen4x3"/>
  <p:notesSz cx="6858000" cy="9144000"/>
  <p:embeddedFontLst>
    <p:embeddedFont>
      <p:font typeface="Arial Black" panose="020B0A04020102020204" pitchFamily="34" charset="0"/>
      <p:bold r:id="rId140"/>
    </p:embeddedFont>
    <p:embeddedFont>
      <p:font typeface="Arial Narrow" panose="020B0606020202030204" pitchFamily="34" charset="0"/>
      <p:regular r:id="rId141"/>
      <p:bold r:id="rId142"/>
      <p:italic r:id="rId143"/>
      <p:boldItalic r:id="rId144"/>
    </p:embeddedFont>
    <p:embeddedFont>
      <p:font typeface="Calibri" panose="020F0502020204030204" pitchFamily="34" charset="0"/>
      <p:regular r:id="rId145"/>
      <p:bold r:id="rId146"/>
      <p:italic r:id="rId147"/>
      <p:boldItalic r:id="rId148"/>
    </p:embeddedFont>
    <p:embeddedFont>
      <p:font typeface="Monotype Corsiva" panose="03010101010201010101" pitchFamily="66" charset="0"/>
      <p:italic r:id="rId149"/>
    </p:embeddedFont>
    <p:embeddedFont>
      <p:font typeface="MT Extra" panose="05050102010205020202" pitchFamily="18" charset="2"/>
      <p:regular r:id="rId150"/>
    </p:embeddedFont>
    <p:embeddedFont>
      <p:font typeface="OpenSymbol" panose="020B0604020202020204" pitchFamily="2" charset="0"/>
      <p:regular r:id="rId151"/>
    </p:embeddedFont>
    <p:embeddedFont>
      <p:font typeface="Palatino Linotype" panose="02040502050505030304" pitchFamily="18" charset="0"/>
      <p:regular r:id="rId152"/>
      <p:bold r:id="rId153"/>
      <p:italic r:id="rId154"/>
      <p:boldItalic r:id="rId155"/>
    </p:embeddedFont>
    <p:embeddedFont>
      <p:font typeface="Tahoma" panose="020B0604030504040204" pitchFamily="34" charset="0"/>
      <p:regular r:id="rId156"/>
      <p:bold r:id="rId157"/>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3300"/>
    <a:srgbClr val="0000CC"/>
    <a:srgbClr val="0000FF"/>
    <a:srgbClr val="FFFFC1"/>
    <a:srgbClr val="FFCCCC"/>
    <a:srgbClr val="FFFFE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62" autoAdjust="0"/>
  </p:normalViewPr>
  <p:slideViewPr>
    <p:cSldViewPr snapToGrid="0">
      <p:cViewPr varScale="1">
        <p:scale>
          <a:sx n="65" d="100"/>
          <a:sy n="65" d="100"/>
        </p:scale>
        <p:origin x="516" y="4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notesViewPr>
    <p:cSldViewPr snapToGrid="0">
      <p:cViewPr varScale="1">
        <p:scale>
          <a:sx n="81" d="100"/>
          <a:sy n="81" d="100"/>
        </p:scale>
        <p:origin x="3894" y="10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10.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handoutMaster" Target="handoutMasters/handoutMaster1.xml"/><Relationship Id="rId85" Type="http://schemas.openxmlformats.org/officeDocument/2006/relationships/slide" Target="slides/slide83.xml"/><Relationship Id="rId150" Type="http://schemas.openxmlformats.org/officeDocument/2006/relationships/font" Target="fonts/font11.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fntdata"/><Relationship Id="rId145" Type="http://schemas.openxmlformats.org/officeDocument/2006/relationships/font" Target="fonts/font6.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12.fntdata"/><Relationship Id="rId156"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4.fntdata"/><Relationship Id="rId148"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1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5.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CF6074BE-41F5-24A4-AD09-92F1FB023E1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38243" name="Rectangle 3">
            <a:extLst>
              <a:ext uri="{FF2B5EF4-FFF2-40B4-BE49-F238E27FC236}">
                <a16:creationId xmlns:a16="http://schemas.microsoft.com/office/drawing/2014/main" id="{F92AC9EE-A806-AB88-20C5-DAD6B9873CA2}"/>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38244" name="Rectangle 4">
            <a:extLst>
              <a:ext uri="{FF2B5EF4-FFF2-40B4-BE49-F238E27FC236}">
                <a16:creationId xmlns:a16="http://schemas.microsoft.com/office/drawing/2014/main" id="{CB9C42AA-9CEF-E89C-D799-B66A1282F1B9}"/>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38245" name="Rectangle 5">
            <a:extLst>
              <a:ext uri="{FF2B5EF4-FFF2-40B4-BE49-F238E27FC236}">
                <a16:creationId xmlns:a16="http://schemas.microsoft.com/office/drawing/2014/main" id="{4D5B8833-61AE-AC95-3768-D2B8E01BD058}"/>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49D1352-BEFA-41E1-9393-2594421733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BAB0A1-5480-E965-5302-37212C7436C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a:extLst>
              <a:ext uri="{FF2B5EF4-FFF2-40B4-BE49-F238E27FC236}">
                <a16:creationId xmlns:a16="http://schemas.microsoft.com/office/drawing/2014/main" id="{A4DC08D5-F23D-DC55-E120-B936930F224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3076" name="Rectangle 4">
            <a:extLst>
              <a:ext uri="{FF2B5EF4-FFF2-40B4-BE49-F238E27FC236}">
                <a16:creationId xmlns:a16="http://schemas.microsoft.com/office/drawing/2014/main" id="{E6BB1492-B91F-C6D2-C112-F7D319ACB6AA}"/>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73B5A45-C6B2-BD9A-CF21-84B0DC63DFE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7F1417DD-0C54-86E6-9FF5-D04EE9AE013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a:extLst>
              <a:ext uri="{FF2B5EF4-FFF2-40B4-BE49-F238E27FC236}">
                <a16:creationId xmlns:a16="http://schemas.microsoft.com/office/drawing/2014/main" id="{1A7791F7-897F-5674-B1B2-823E84D95D8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3C52DF-E0B5-4056-8D73-DD035E16F7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en.wikipedia.org/wiki/Solid"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en.wikipedia.org/wiki/Vacuum" TargetMode="External"/><Relationship Id="rId4" Type="http://schemas.openxmlformats.org/officeDocument/2006/relationships/hyperlink" Target="https://en.wikipedia.org/wiki/Particle"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image" Target="../media/image144.wmf"/></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Special:BookSources/978-0890510131" TargetMode="External"/><Relationship Id="rId3" Type="http://schemas.openxmlformats.org/officeDocument/2006/relationships/hyperlink" Target="https://en.wikipedia.org/wiki/ISBN_(identifier)" TargetMode="External"/><Relationship Id="rId7" Type="http://schemas.openxmlformats.org/officeDocument/2006/relationships/hyperlink" Target="https://en.wikipedia.org/wiki/Institute_for_Creation_Research"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Special:BookSources/978-0932766090" TargetMode="External"/><Relationship Id="rId5" Type="http://schemas.openxmlformats.org/officeDocument/2006/relationships/hyperlink" Target="https://en.wikipedia.org/wiki/Special:BookSources/978-0936961019" TargetMode="External"/><Relationship Id="rId4" Type="http://schemas.openxmlformats.org/officeDocument/2006/relationships/hyperlink" Target="https://en.wikipedia.org/wiki/Special:BookSources/978-096375500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3839DE2-43EC-93B9-9AEE-F10A235676A3}"/>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70B362C1-19F2-D48D-F1E7-AE12604E9B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Presentation based on original briefing slides created by Dr. William (Bill) Lucas, modified and extended by Dr. Glen Collins, June 2023.</a:t>
            </a:r>
          </a:p>
          <a:p>
            <a:r>
              <a:rPr lang="en-US" altLang="en-US"/>
              <a:t>“What’s the Matter?” is a play on words since, in CSS’ physics work, matter is a derived property (measured by the amount of force required to move an object) and is not intrinsically ‘stuff’ of which the material world is made.  It also implies that there IS something the matter (amiss) in the world of mainstream permitted-to-be-published physics these days.   This is your invitation to review the material presented in these slides and consider the ideas and claims on their own merits.</a:t>
            </a:r>
          </a:p>
        </p:txBody>
      </p:sp>
      <p:sp>
        <p:nvSpPr>
          <p:cNvPr id="6148" name="Slide Number Placeholder 3">
            <a:extLst>
              <a:ext uri="{FF2B5EF4-FFF2-40B4-BE49-F238E27FC236}">
                <a16:creationId xmlns:a16="http://schemas.microsoft.com/office/drawing/2014/main" id="{D699FBA8-B0D7-8256-3CDC-6A717D891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89FE1E-3CE3-42BB-BDC7-C9C5AF4FF4DB}"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6884E57-A7B4-9AD2-2630-6E4B175D0322}"/>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EA255727-2731-B9D9-B5AD-F1A52CF618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concepts are taken directly from antenna theory where one must consider the difference between the ‘near field’ and ‘far field’ of a radiating object (antenna).  Functionally, every charged (and neutrally charged) particle functions as an antenna both radiating and absorbing energy.</a:t>
            </a:r>
          </a:p>
          <a:p>
            <a:r>
              <a:rPr lang="en-US" altLang="en-US"/>
              <a:t>This slide illustrates how Coulomb’s Law of the Force of electrical attraction (or repulsion) gives reasonably correct answers when the distance between two charged particles is large when compared to the size of the charged objects themselves.  When in the far field of an object giving off energy, you can “treat” the object as a spherical source (or, mathematically, a point source), meaning you can ignore the details of the object’s size and shape, if any.</a:t>
            </a:r>
          </a:p>
        </p:txBody>
      </p:sp>
      <p:sp>
        <p:nvSpPr>
          <p:cNvPr id="24580" name="Slide Number Placeholder 3">
            <a:extLst>
              <a:ext uri="{FF2B5EF4-FFF2-40B4-BE49-F238E27FC236}">
                <a16:creationId xmlns:a16="http://schemas.microsoft.com/office/drawing/2014/main" id="{2FDAE004-4688-F200-BA54-3A8550B20C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6A0180-9E2C-41BA-B4F6-EADC9BA8AB56}" type="slidenum">
              <a:rPr lang="en-US" altLang="en-US" smtClean="0"/>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6EA6F5C5-D90D-4173-735F-26F8D402A9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E40ACE-FB32-4EFC-B04D-4607914E809B}" type="slidenum">
              <a:rPr lang="en-US" altLang="en-US" smtClean="0">
                <a:solidFill>
                  <a:srgbClr val="000000"/>
                </a:solidFill>
              </a:rPr>
              <a:pPr>
                <a:spcBef>
                  <a:spcPct val="0"/>
                </a:spcBef>
              </a:pPr>
              <a:t>100</a:t>
            </a:fld>
            <a:endParaRPr lang="en-US" altLang="en-US">
              <a:solidFill>
                <a:srgbClr val="000000"/>
              </a:solidFill>
            </a:endParaRPr>
          </a:p>
        </p:txBody>
      </p:sp>
      <p:sp>
        <p:nvSpPr>
          <p:cNvPr id="208899" name="Rectangle 2">
            <a:extLst>
              <a:ext uri="{FF2B5EF4-FFF2-40B4-BE49-F238E27FC236}">
                <a16:creationId xmlns:a16="http://schemas.microsoft.com/office/drawing/2014/main" id="{A7FBCC51-4103-8100-FA3C-D6F145F2131D}"/>
              </a:ext>
            </a:extLst>
          </p:cNvPr>
          <p:cNvSpPr>
            <a:spLocks noRot="1" noChangeArrowheads="1" noTextEdit="1"/>
          </p:cNvSpPr>
          <p:nvPr>
            <p:ph type="sldImg"/>
          </p:nvPr>
        </p:nvSpPr>
        <p:spPr>
          <a:ln/>
        </p:spPr>
      </p:sp>
      <p:sp>
        <p:nvSpPr>
          <p:cNvPr id="208900" name="Rectangle 3">
            <a:extLst>
              <a:ext uri="{FF2B5EF4-FFF2-40B4-BE49-F238E27FC236}">
                <a16:creationId xmlns:a16="http://schemas.microsoft.com/office/drawing/2014/main" id="{B30F92C8-3CDC-8341-13F5-F91861DB2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In every elementary particle model there are some particles that play a unique role.  The Standard Model uses the exchange particles (photon, gluons, Z bosons, and W boson) as the mediator of the fundamental forces.  It also has some special particles created to conserver energy and momentum in certain reactions such as the various neutrinos.</a:t>
            </a:r>
          </a:p>
          <a:p>
            <a:pPr algn="just" eaLnBrk="1" hangingPunct="1"/>
            <a:r>
              <a:rPr lang="en-US" altLang="en-US"/>
              <a:t>In the ring model the electrodynamic force is the universal force.  There are no exchange forces.  Photons are merely perturbations in the extended electric and magnetic fields of particles.  Also there are some special particles (electron, muon, and tau neutrinos and one of the neutral pion states) that play a critical role in allowing the conservation of charge loops and various spin states in all elementary particle decays, and reactions.  Because these particles are difficult to detect, their role was previously unknown and could only be surmised.</a:t>
            </a:r>
          </a:p>
          <a:p>
            <a:pPr algn="just" eaLnBrk="1" hangingPunct="1"/>
            <a:r>
              <a:rPr lang="en-US" altLang="en-US"/>
              <a:t>The Standard Model has broken symmetries and conservation laws.  The ring model does not!!</a:t>
            </a:r>
          </a:p>
          <a:p>
            <a:pPr algn="just" eaLnBrk="1" hangingPunct="1"/>
            <a:endParaRPr lang="en-US" altLang="en-US"/>
          </a:p>
          <a:p>
            <a:pPr algn="just" eaLnBrk="1" hangingPunct="1"/>
            <a:r>
              <a:rPr lang="en-US" altLang="en-US"/>
              <a:t>Quantum numbers relate to the conservation of something.  If you don’t know what those things being conserved are, you give them a name: charm, strange, color, etc.  In our model they correspond to unique types of fibers with specific spin.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AC6C0B53-A457-38E2-B14C-92A027D94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BC019D-8E89-46BD-B62C-AABCF0905254}" type="slidenum">
              <a:rPr lang="en-US" altLang="en-US" smtClean="0">
                <a:solidFill>
                  <a:srgbClr val="000000"/>
                </a:solidFill>
              </a:rPr>
              <a:pPr>
                <a:spcBef>
                  <a:spcPct val="0"/>
                </a:spcBef>
              </a:pPr>
              <a:t>101</a:t>
            </a:fld>
            <a:endParaRPr lang="en-US" altLang="en-US">
              <a:solidFill>
                <a:srgbClr val="000000"/>
              </a:solidFill>
            </a:endParaRPr>
          </a:p>
        </p:txBody>
      </p:sp>
      <p:sp>
        <p:nvSpPr>
          <p:cNvPr id="210947" name="Rectangle 2">
            <a:extLst>
              <a:ext uri="{FF2B5EF4-FFF2-40B4-BE49-F238E27FC236}">
                <a16:creationId xmlns:a16="http://schemas.microsoft.com/office/drawing/2014/main" id="{E3DA9574-67A2-AFB2-39AE-289986091D71}"/>
              </a:ext>
            </a:extLst>
          </p:cNvPr>
          <p:cNvSpPr>
            <a:spLocks noRot="1" noChangeArrowheads="1" noTextEdit="1"/>
          </p:cNvSpPr>
          <p:nvPr>
            <p:ph type="sldImg"/>
          </p:nvPr>
        </p:nvSpPr>
        <p:spPr>
          <a:ln/>
        </p:spPr>
      </p:sp>
      <p:sp>
        <p:nvSpPr>
          <p:cNvPr id="210948" name="Rectangle 3">
            <a:extLst>
              <a:ext uri="{FF2B5EF4-FFF2-40B4-BE49-F238E27FC236}">
                <a16:creationId xmlns:a16="http://schemas.microsoft.com/office/drawing/2014/main" id="{B383C9D9-64DE-500D-4849-1EBA2D3E5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mass or total binding energy of an elementary particle in the ring model increases with the number of secondary and tertiary charge fibers that are intertwined.  Intertwined secondary charge fibers are much closer together than primary charge fibers.  The 1/R</a:t>
            </a:r>
            <a:r>
              <a:rPr lang="en-US" altLang="en-US" baseline="30000"/>
              <a:t>2</a:t>
            </a:r>
            <a:r>
              <a:rPr lang="en-US" altLang="en-US"/>
              <a:t> factor in the electrodynamic force causes a stronger binding energy.  Similarly the intertwined tertiary charged fibers are much closer together than the secondary charge fibers giving rise to an even stronger binding energy.</a:t>
            </a:r>
          </a:p>
          <a:p>
            <a:pPr algn="just" eaLnBrk="1" hangingPunct="1"/>
            <a:r>
              <a:rPr lang="en-US" altLang="en-US"/>
              <a:t>In the Standard Model the energy and mass of an elementary particle is a function of the conserved quantities.  In the ring model it is a function of the conserved spin states of the fibers.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6F0B33B0-3EA6-931C-6FDE-E41A925CEC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40CBF3-1302-4A73-849F-131D16E9B007}" type="slidenum">
              <a:rPr lang="en-US" altLang="en-US" smtClean="0">
                <a:solidFill>
                  <a:srgbClr val="000000"/>
                </a:solidFill>
              </a:rPr>
              <a:pPr>
                <a:spcBef>
                  <a:spcPct val="0"/>
                </a:spcBef>
              </a:pPr>
              <a:t>102</a:t>
            </a:fld>
            <a:endParaRPr lang="en-US" altLang="en-US">
              <a:solidFill>
                <a:srgbClr val="000000"/>
              </a:solidFill>
            </a:endParaRPr>
          </a:p>
        </p:txBody>
      </p:sp>
      <p:sp>
        <p:nvSpPr>
          <p:cNvPr id="212995" name="Rectangle 2">
            <a:extLst>
              <a:ext uri="{FF2B5EF4-FFF2-40B4-BE49-F238E27FC236}">
                <a16:creationId xmlns:a16="http://schemas.microsoft.com/office/drawing/2014/main" id="{7FE44BC0-2A99-9FFF-F80D-E942DD3D6B90}"/>
              </a:ext>
            </a:extLst>
          </p:cNvPr>
          <p:cNvSpPr>
            <a:spLocks noRot="1" noChangeArrowheads="1" noTextEdit="1"/>
          </p:cNvSpPr>
          <p:nvPr>
            <p:ph type="sldImg"/>
          </p:nvPr>
        </p:nvSpPr>
        <p:spPr>
          <a:ln/>
        </p:spPr>
      </p:sp>
      <p:sp>
        <p:nvSpPr>
          <p:cNvPr id="212996" name="Rectangle 3">
            <a:extLst>
              <a:ext uri="{FF2B5EF4-FFF2-40B4-BE49-F238E27FC236}">
                <a16:creationId xmlns:a16="http://schemas.microsoft.com/office/drawing/2014/main" id="{94348EB2-FD92-48D3-C5B9-82A6F111DE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ring model is based on a classical universal force law.  There are no other forces except the electrodynamic forces.  The laws of mechanics such as the Law of inertia (F = ma) are derived directly from the universal electrodynamic force law.  Thus, the laws of electrodynamics and the laws of mechanical dynamics hold on all size scales.</a:t>
            </a:r>
          </a:p>
          <a:p>
            <a:pPr algn="just" eaLnBrk="1" hangingPunct="1"/>
            <a:endParaRPr lang="en-US" altLang="en-US"/>
          </a:p>
          <a:p>
            <a:pPr algn="just" eaLnBrk="1" hangingPunct="1"/>
            <a:r>
              <a:rPr lang="en-US" altLang="en-US"/>
              <a:t>In the Standard Model there are other forces laws than just electrodynamics.  Some of the laws of mechanics and electrodynamics are assumed to not hold on the very microscopic scale.  For instance, the acceleration of quarks in hadrons does not produce continual radiation.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5C77AB51-5E07-A07D-3CC2-A99199088F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C7C43D-A736-4BA3-A12E-E33100B388F1}" type="slidenum">
              <a:rPr lang="en-US" altLang="en-US" smtClean="0">
                <a:solidFill>
                  <a:srgbClr val="000000"/>
                </a:solidFill>
              </a:rPr>
              <a:pPr>
                <a:spcBef>
                  <a:spcPct val="0"/>
                </a:spcBef>
              </a:pPr>
              <a:t>103</a:t>
            </a:fld>
            <a:endParaRPr lang="en-US" altLang="en-US">
              <a:solidFill>
                <a:srgbClr val="000000"/>
              </a:solidFill>
            </a:endParaRPr>
          </a:p>
        </p:txBody>
      </p:sp>
      <p:sp>
        <p:nvSpPr>
          <p:cNvPr id="215043" name="Rectangle 2">
            <a:extLst>
              <a:ext uri="{FF2B5EF4-FFF2-40B4-BE49-F238E27FC236}">
                <a16:creationId xmlns:a16="http://schemas.microsoft.com/office/drawing/2014/main" id="{368BBE84-1286-EE08-9394-E12028967A57}"/>
              </a:ext>
            </a:extLst>
          </p:cNvPr>
          <p:cNvSpPr>
            <a:spLocks noRot="1" noChangeArrowheads="1" noTextEdit="1"/>
          </p:cNvSpPr>
          <p:nvPr>
            <p:ph type="sldImg"/>
          </p:nvPr>
        </p:nvSpPr>
        <p:spPr>
          <a:ln/>
        </p:spPr>
      </p:sp>
      <p:sp>
        <p:nvSpPr>
          <p:cNvPr id="215044" name="Rectangle 3">
            <a:extLst>
              <a:ext uri="{FF2B5EF4-FFF2-40B4-BE49-F238E27FC236}">
                <a16:creationId xmlns:a16="http://schemas.microsoft.com/office/drawing/2014/main" id="{E5C60C39-E3F7-F09C-6085-A6BFDF8D6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charge fiber ring model of elementary particles was constructed incorporating all of the theoretical and experimental results that had been accumulating over the years but never assimilated back into electrodynamics to replace Maxwell’s equations.</a:t>
            </a:r>
          </a:p>
          <a:p>
            <a:pPr algn="just" eaLnBrk="1" hangingPunct="1"/>
            <a:r>
              <a:rPr lang="en-US" altLang="en-US"/>
              <a:t>This elementary particle model is a classical string type consisting of 3 to 27 intertwining closed string loops.  Stable elementary particles consist of three primary intertwining charge loops.  These primary charge loops may consist of up to three secondary intertwining charge loops.  The secondary charge loops may consist of up to three intertwining tertiary charge loops.  The simplest elementary particle, the electron, consists of three simple intertwining primary charge loops. The most complex elementary particle, which has not been discovered yet, consists of three intertwining primary charge loops which consist of three intertwining secondary charge loops, which consist of three intertwining tertiary charge loops.  The more loops the higher the binding energy and the mass of the particle.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915E7395-C7A5-CC3B-1B6C-D89314C54FBB}"/>
              </a:ext>
            </a:extLst>
          </p:cNvPr>
          <p:cNvSpPr>
            <a:spLocks noGrp="1" noRot="1" noChangeAspect="1" noChangeArrowheads="1" noTextEdit="1"/>
          </p:cNvSpPr>
          <p:nvPr>
            <p:ph type="sldImg"/>
          </p:nvPr>
        </p:nvSpPr>
        <p:spPr>
          <a:ln/>
        </p:spPr>
      </p:sp>
      <p:sp>
        <p:nvSpPr>
          <p:cNvPr id="217091" name="Notes Placeholder 2">
            <a:extLst>
              <a:ext uri="{FF2B5EF4-FFF2-40B4-BE49-F238E27FC236}">
                <a16:creationId xmlns:a16="http://schemas.microsoft.com/office/drawing/2014/main" id="{ECD4B02F-59FC-39EB-FCDF-1784B0072C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helicon (elementary particle) appears to consist of 3 primary charge fibers (solitons), each of which may consist of finer constituent fibers in a recurring fractal arrangement. Note that fractals naturally arise as a result of combinatorial geometry and the curling term in the electrodynamic force law.</a:t>
            </a:r>
          </a:p>
        </p:txBody>
      </p:sp>
      <p:sp>
        <p:nvSpPr>
          <p:cNvPr id="217092" name="Slide Number Placeholder 3">
            <a:extLst>
              <a:ext uri="{FF2B5EF4-FFF2-40B4-BE49-F238E27FC236}">
                <a16:creationId xmlns:a16="http://schemas.microsoft.com/office/drawing/2014/main" id="{779ADDBE-170D-7AA2-5764-0BB041C2A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7CD036-2D77-43F4-A4AA-76367FF6E1A7}" type="slidenum">
              <a:rPr lang="en-US" altLang="en-US" smtClean="0">
                <a:solidFill>
                  <a:srgbClr val="000000"/>
                </a:solidFill>
              </a:rPr>
              <a:pPr/>
              <a:t>104</a:t>
            </a:fld>
            <a:endParaRPr lang="en-US" altLang="en-US">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D885091D-61C6-759E-E4C2-DB205B0ED0E9}"/>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7DA1798F-15E2-FF18-B2C3-35D2E8F79E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Using the combined concepts of minimum potential energy, maximum geometric packing (caused largely by electrical attraction forces, but also driven by magnetic alignment and coupling), and maximizing magnetic flux, multiple stable charge fiber arrangements can be achieved based on combinatorial geometry.  Each different arrangement can be analyzed for resonance frequencies (determining radiation spectra), per-fiber charge distribution and energy (observable in particle accelerator experiments), leading to a causal explanation for every subatomic particle identified to date (i.e., the list of pions, kaons, mesons, quarks, etc.).  </a:t>
            </a:r>
          </a:p>
          <a:p>
            <a:r>
              <a:rPr lang="en-US" altLang="en-US"/>
              <a:t>CSS particle model and fine structure theory is the first known physical basis for explaining the full set of these particles.</a:t>
            </a:r>
          </a:p>
        </p:txBody>
      </p:sp>
      <p:sp>
        <p:nvSpPr>
          <p:cNvPr id="219140" name="Slide Number Placeholder 3">
            <a:extLst>
              <a:ext uri="{FF2B5EF4-FFF2-40B4-BE49-F238E27FC236}">
                <a16:creationId xmlns:a16="http://schemas.microsoft.com/office/drawing/2014/main" id="{A734E75E-1B74-ADAF-13B3-51E39E5E26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5D893B-E1F4-4CD2-94DD-BA2B8FEEF44F}" type="slidenum">
              <a:rPr lang="en-US" altLang="en-US" smtClean="0">
                <a:solidFill>
                  <a:srgbClr val="000000"/>
                </a:solidFill>
              </a:rPr>
              <a:pPr/>
              <a:t>105</a:t>
            </a:fld>
            <a:endParaRPr lang="en-US" altLang="en-US">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151A763A-F97D-7748-F6BD-79B8D87226A4}"/>
              </a:ext>
            </a:extLst>
          </p:cNvPr>
          <p:cNvSpPr>
            <a:spLocks noGrp="1" noRot="1" noChangeAspect="1" noChangeArrowheads="1" noTextEdit="1"/>
          </p:cNvSpPr>
          <p:nvPr>
            <p:ph type="sldImg"/>
          </p:nvPr>
        </p:nvSpPr>
        <p:spPr>
          <a:ln/>
        </p:spPr>
      </p:sp>
      <p:sp>
        <p:nvSpPr>
          <p:cNvPr id="221187" name="Notes Placeholder 2">
            <a:extLst>
              <a:ext uri="{FF2B5EF4-FFF2-40B4-BE49-F238E27FC236}">
                <a16:creationId xmlns:a16="http://schemas.microsoft.com/office/drawing/2014/main" id="{1298FB23-996F-07C0-3977-D239248B2D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This chart summarizes the Standard Model of elementary particles.  The model consists of 6 types of quarks and 6 types of leptons to be used as building blocks.  There are four types of exchange particles or force carriers.</a:t>
            </a:r>
          </a:p>
          <a:p>
            <a:pPr algn="just" eaLnBrk="1" hangingPunct="1"/>
            <a:r>
              <a:rPr lang="en-US" altLang="en-US"/>
              <a:t>By contrast the charge fiber ring model consists of only two basic building blocks, i.e. a + and a – charge fiber in the shape of a closed ring.  There are no exchange particles or force carriers.  Thus the charge fiber ring model is much simpler than the Standard Model.</a:t>
            </a:r>
          </a:p>
          <a:p>
            <a:endParaRPr lang="en-US" altLang="en-US"/>
          </a:p>
        </p:txBody>
      </p:sp>
      <p:sp>
        <p:nvSpPr>
          <p:cNvPr id="221188" name="Slide Number Placeholder 3">
            <a:extLst>
              <a:ext uri="{FF2B5EF4-FFF2-40B4-BE49-F238E27FC236}">
                <a16:creationId xmlns:a16="http://schemas.microsoft.com/office/drawing/2014/main" id="{BE432F5B-03B1-96C1-A38C-528C33A1D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F4EEF7-9CBB-4FBE-AC8F-4142E0A4EA9B}" type="slidenum">
              <a:rPr lang="en-US" altLang="en-US" smtClean="0">
                <a:solidFill>
                  <a:srgbClr val="000000"/>
                </a:solidFill>
              </a:rPr>
              <a:pPr/>
              <a:t>106</a:t>
            </a:fld>
            <a:endParaRPr lang="en-US" alt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6CE4A62F-AEF7-0238-D69A-3E36BE77A8B5}"/>
              </a:ext>
            </a:extLst>
          </p:cNvPr>
          <p:cNvSpPr>
            <a:spLocks noGrp="1" noRot="1" noChangeAspect="1" noChangeArrowheads="1" noTextEdit="1"/>
          </p:cNvSpPr>
          <p:nvPr>
            <p:ph type="sldImg"/>
          </p:nvPr>
        </p:nvSpPr>
        <p:spPr>
          <a:ln/>
        </p:spPr>
      </p:sp>
      <p:sp>
        <p:nvSpPr>
          <p:cNvPr id="223235" name="Notes Placeholder 2">
            <a:extLst>
              <a:ext uri="{FF2B5EF4-FFF2-40B4-BE49-F238E27FC236}">
                <a16:creationId xmlns:a16="http://schemas.microsoft.com/office/drawing/2014/main" id="{2EACECF9-1989-34D7-F55E-0353B2215C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From Wikipedia: </a:t>
            </a:r>
            <a:r>
              <a:rPr lang="en-US" altLang="en-US" b="1"/>
              <a:t>quasiparticles</a:t>
            </a:r>
            <a:r>
              <a:rPr lang="en-US" altLang="en-US"/>
              <a:t> and </a:t>
            </a:r>
            <a:r>
              <a:rPr lang="en-US" altLang="en-US" b="1"/>
              <a:t>collective excitations</a:t>
            </a:r>
            <a:r>
              <a:rPr lang="en-US" altLang="en-US"/>
              <a:t> are closely related phenomena arising when … a </a:t>
            </a:r>
            <a:r>
              <a:rPr lang="en-US" altLang="en-US">
                <a:hlinkClick r:id="rId3" tooltip="Solid"/>
              </a:rPr>
              <a:t>solid</a:t>
            </a:r>
            <a:r>
              <a:rPr lang="en-US" altLang="en-US"/>
              <a:t> behaves as if it contained different weakly interacting </a:t>
            </a:r>
            <a:r>
              <a:rPr lang="en-US" altLang="en-US">
                <a:hlinkClick r:id="rId4" tooltip="Particle"/>
              </a:rPr>
              <a:t>particles</a:t>
            </a:r>
            <a:r>
              <a:rPr lang="en-US" altLang="en-US"/>
              <a:t> in </a:t>
            </a:r>
            <a:r>
              <a:rPr lang="en-US" altLang="en-US">
                <a:hlinkClick r:id="rId5" tooltip="Vacuum"/>
              </a:rPr>
              <a:t>vacuum</a:t>
            </a:r>
            <a:r>
              <a:rPr lang="en-US" altLang="en-US"/>
              <a:t>. In other words, electrons or holes are behaving like ‘free’ particles rather than bound particles, so they must be some kind of unique, new particle we haven’t seen before.</a:t>
            </a:r>
          </a:p>
          <a:p>
            <a:r>
              <a:rPr lang="en-US" altLang="en-US"/>
              <a:t>This kind of thinking results from refusing to treat particles as elastic/deformable, resizeable, changeable in mass, etc.  ALL of these changes, in the Standard Model and QT, are by definition new exotic particles.</a:t>
            </a:r>
          </a:p>
        </p:txBody>
      </p:sp>
      <p:sp>
        <p:nvSpPr>
          <p:cNvPr id="223236" name="Slide Number Placeholder 3">
            <a:extLst>
              <a:ext uri="{FF2B5EF4-FFF2-40B4-BE49-F238E27FC236}">
                <a16:creationId xmlns:a16="http://schemas.microsoft.com/office/drawing/2014/main" id="{2C92B053-1DA2-2B78-77A3-3ADF5F236B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BFD81-BA23-4D8B-91B8-D2986BEA8AFA}" type="slidenum">
              <a:rPr lang="en-US" altLang="en-US" smtClean="0">
                <a:solidFill>
                  <a:srgbClr val="000000"/>
                </a:solidFill>
              </a:rPr>
              <a:pPr/>
              <a:t>107</a:t>
            </a:fld>
            <a:endParaRPr lang="en-US" altLang="en-US">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3D7A8EFA-8A83-EC79-6099-2BD3121AA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676CC3-D0A2-4A39-A6C9-95F369D8C6DB}" type="slidenum">
              <a:rPr lang="en-US" altLang="en-US" smtClean="0">
                <a:solidFill>
                  <a:srgbClr val="000000"/>
                </a:solidFill>
              </a:rPr>
              <a:pPr>
                <a:spcBef>
                  <a:spcPct val="0"/>
                </a:spcBef>
              </a:pPr>
              <a:t>108</a:t>
            </a:fld>
            <a:endParaRPr lang="en-US" altLang="en-US">
              <a:solidFill>
                <a:srgbClr val="000000"/>
              </a:solidFill>
            </a:endParaRPr>
          </a:p>
        </p:txBody>
      </p:sp>
      <p:sp>
        <p:nvSpPr>
          <p:cNvPr id="225283" name="Rectangle 2">
            <a:extLst>
              <a:ext uri="{FF2B5EF4-FFF2-40B4-BE49-F238E27FC236}">
                <a16:creationId xmlns:a16="http://schemas.microsoft.com/office/drawing/2014/main" id="{46233E22-00F8-10AB-440A-D65F8EF75566}"/>
              </a:ext>
            </a:extLst>
          </p:cNvPr>
          <p:cNvSpPr>
            <a:spLocks noRot="1" noChangeArrowheads="1" noTextEdit="1"/>
          </p:cNvSpPr>
          <p:nvPr>
            <p:ph type="sldImg"/>
          </p:nvPr>
        </p:nvSpPr>
        <p:spPr>
          <a:ln/>
        </p:spPr>
      </p:sp>
      <p:sp>
        <p:nvSpPr>
          <p:cNvPr id="225284" name="Rectangle 3">
            <a:extLst>
              <a:ext uri="{FF2B5EF4-FFF2-40B4-BE49-F238E27FC236}">
                <a16:creationId xmlns:a16="http://schemas.microsoft.com/office/drawing/2014/main" id="{31F48EC0-5B00-780B-60E4-7D5950659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first table shown in two slides gives all the combinatorial geometry combinations of single and parallel secondary and tertiary fibers to form a primary fiber.  These combinations form a set of building blocks from which all the elementary particles will be formed in later tables (listed in Dr. Lucas’ articles in Foundations of Science issues).</a:t>
            </a:r>
          </a:p>
          <a:p>
            <a:pPr algn="just" eaLnBrk="1" hangingPunct="1"/>
            <a:r>
              <a:rPr lang="en-US" altLang="en-US"/>
              <a:t>It is interesting to compare these building blocks with the Standard Model.  These building blocks from combinatorial geometry include all the quarks, the electron and positron, the electron, muon, and tau neutrinos, the positive and negative pion, and two forms of the neutral pion.  In the Standard Model the two forms of the neutral pion are considered together as making up the neutral pion.</a:t>
            </a:r>
          </a:p>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ED1C6CD6-C24A-6285-383A-7C4BBBEA2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8469D3-91A6-4F5B-8659-33E043962E4F}" type="slidenum">
              <a:rPr lang="en-US" altLang="en-US" smtClean="0">
                <a:solidFill>
                  <a:srgbClr val="000000"/>
                </a:solidFill>
              </a:rPr>
              <a:pPr>
                <a:spcBef>
                  <a:spcPct val="0"/>
                </a:spcBef>
              </a:pPr>
              <a:t>109</a:t>
            </a:fld>
            <a:endParaRPr lang="en-US" altLang="en-US">
              <a:solidFill>
                <a:srgbClr val="000000"/>
              </a:solidFill>
            </a:endParaRPr>
          </a:p>
        </p:txBody>
      </p:sp>
      <p:sp>
        <p:nvSpPr>
          <p:cNvPr id="227331" name="Rectangle 2">
            <a:extLst>
              <a:ext uri="{FF2B5EF4-FFF2-40B4-BE49-F238E27FC236}">
                <a16:creationId xmlns:a16="http://schemas.microsoft.com/office/drawing/2014/main" id="{EF6CE917-483B-7A33-8E9B-C837904443FE}"/>
              </a:ext>
            </a:extLst>
          </p:cNvPr>
          <p:cNvSpPr>
            <a:spLocks noRot="1" noChangeArrowheads="1" noTextEdit="1"/>
          </p:cNvSpPr>
          <p:nvPr>
            <p:ph type="sldImg"/>
          </p:nvPr>
        </p:nvSpPr>
        <p:spPr>
          <a:ln/>
        </p:spPr>
      </p:sp>
      <p:sp>
        <p:nvSpPr>
          <p:cNvPr id="227332" name="Rectangle 3">
            <a:extLst>
              <a:ext uri="{FF2B5EF4-FFF2-40B4-BE49-F238E27FC236}">
                <a16:creationId xmlns:a16="http://schemas.microsoft.com/office/drawing/2014/main" id="{13160F77-BE7A-DBE3-E8FD-A66800BA75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2</a:t>
            </a:r>
            <a:r>
              <a:rPr lang="en-US" altLang="en-US" baseline="30000"/>
              <a:t>nd</a:t>
            </a:r>
            <a:r>
              <a:rPr lang="en-US" altLang="en-US"/>
              <a:t> page of the Table of particles begun on the previous slide.  See Dr. Lucas’ published articles for more details on particles explainable from CSS’ fine structure model.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4677FD5-EF70-C043-EBCC-3AFCFED36A50}"/>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0920C336-43FB-B989-9941-CA84A2E33A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slide illustrates how Coulomb’s Law of the Force of electrical attraction (or repulsion) gives seemingly incorrect answers when the distance between two charged particles is small when compared to the size of the charged objects themselves.  In antenna theory this is called being in the “near field” relative to the two objects.  In antenna theory, when in the near field, one MUST take into consideration the shape (geometry) of the antenna to determine what the distribution of field energy actually is.</a:t>
            </a:r>
          </a:p>
        </p:txBody>
      </p:sp>
      <p:sp>
        <p:nvSpPr>
          <p:cNvPr id="26628" name="Slide Number Placeholder 3">
            <a:extLst>
              <a:ext uri="{FF2B5EF4-FFF2-40B4-BE49-F238E27FC236}">
                <a16:creationId xmlns:a16="http://schemas.microsoft.com/office/drawing/2014/main" id="{886216AD-B961-FC12-C83B-E75DA48BC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7833D7-F42D-445A-BDC1-8C82A4FCE76B}" type="slidenum">
              <a:rPr lang="en-US" altLang="en-US" smtClean="0"/>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5764AD90-5AF8-0C9E-C1B0-F5214EAF0389}"/>
              </a:ext>
            </a:extLst>
          </p:cNvPr>
          <p:cNvSpPr>
            <a:spLocks noGrp="1" noRot="1" noChangeAspect="1" noChangeArrowheads="1" noTextEdit="1"/>
          </p:cNvSpPr>
          <p:nvPr>
            <p:ph type="sldImg"/>
          </p:nvPr>
        </p:nvSpPr>
        <p:spPr>
          <a:ln/>
        </p:spPr>
      </p:sp>
      <p:sp>
        <p:nvSpPr>
          <p:cNvPr id="229379" name="Notes Placeholder 2">
            <a:extLst>
              <a:ext uri="{FF2B5EF4-FFF2-40B4-BE49-F238E27FC236}">
                <a16:creationId xmlns:a16="http://schemas.microsoft.com/office/drawing/2014/main" id="{74DDE4D5-3619-2945-64CF-81AF3C48C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section takes a recent physics news item (appearing referenced in numerous different publications) and analyzes it from a CSS theory perspective.</a:t>
            </a:r>
          </a:p>
        </p:txBody>
      </p:sp>
      <p:sp>
        <p:nvSpPr>
          <p:cNvPr id="229380" name="Slide Number Placeholder 3">
            <a:extLst>
              <a:ext uri="{FF2B5EF4-FFF2-40B4-BE49-F238E27FC236}">
                <a16:creationId xmlns:a16="http://schemas.microsoft.com/office/drawing/2014/main" id="{5B4556EB-22B9-BBAA-95B5-1DC5A4CF2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06F413-176E-4600-8495-9173853902AA}" type="slidenum">
              <a:rPr lang="en-US" altLang="en-US" smtClean="0"/>
              <a:pPr/>
              <a:t>110</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03380D0F-470F-37B4-E2EE-04ACBFF7EB05}"/>
              </a:ext>
            </a:extLst>
          </p:cNvPr>
          <p:cNvSpPr>
            <a:spLocks noGrp="1" noRot="1" noChangeAspect="1" noChangeArrowheads="1" noTextEdit="1"/>
          </p:cNvSpPr>
          <p:nvPr>
            <p:ph type="sldImg"/>
          </p:nvPr>
        </p:nvSpPr>
        <p:spPr>
          <a:ln/>
        </p:spPr>
      </p:sp>
      <p:sp>
        <p:nvSpPr>
          <p:cNvPr id="231427" name="Notes Placeholder 2">
            <a:extLst>
              <a:ext uri="{FF2B5EF4-FFF2-40B4-BE49-F238E27FC236}">
                <a16:creationId xmlns:a16="http://schemas.microsoft.com/office/drawing/2014/main" id="{E4E0CF4C-E29D-9459-302D-2B4C64CD2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Headlines from articles listed in the Sources at the bottom of the slide.  This is sadly typical of science publishing, especially so-called science news.  Frequent overstatements and over-generalizations are made in print. In this case, what was supposedly ‘measured’ (with extremely high accuracy! …) was the electron’s electric dipole moment.  Basically, the shape of the electric field surrounding an electron.  Given the method of ‘measuring’ by bombarding the particle (bound to a much larger molecule) with a beam of some unspecified neutrally charged particle stream (noted as molecules, so they’re not ‘small’), this would be measuring the far field of the electron, which even for a ring electron will be spherical.  So, based on the standard model belief system, the EDM is equivalent to the underlying shape of the electron, even though their electron is a ‘point particle’ or ‘cloud’ of electric charge moving around so much it’s hardly in one location…  Many inconsistencies in story line.</a:t>
            </a:r>
          </a:p>
        </p:txBody>
      </p:sp>
      <p:sp>
        <p:nvSpPr>
          <p:cNvPr id="231428" name="Slide Number Placeholder 3">
            <a:extLst>
              <a:ext uri="{FF2B5EF4-FFF2-40B4-BE49-F238E27FC236}">
                <a16:creationId xmlns:a16="http://schemas.microsoft.com/office/drawing/2014/main" id="{C0102C1F-DF4A-AD6C-9B3E-C34660C97B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FBA9AA-ADE8-4ADD-A532-E0144C852D7C}" type="slidenum">
              <a:rPr lang="en-US" altLang="en-US" smtClean="0"/>
              <a:pPr/>
              <a:t>111</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BEA015DE-5A34-10F2-DC3D-7F12C00EFAD4}"/>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2425271B-561B-31B0-9F67-28C7863DED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It’s important to see the line of reasoning behind the experiments, which include many assumptions (though they’re never called what the are - ‘assumptions’ - because the underlying belief system (called the Standard Model, or Quantum Theory, or whatever is ‘generally accepted’).  A little bit of critical thinking can see what these assumptions are.  In the statements above, it’s assumed that the electron will have some amount of “to be expected” positive charge within it, according to their belief system.</a:t>
            </a:r>
          </a:p>
        </p:txBody>
      </p:sp>
      <p:sp>
        <p:nvSpPr>
          <p:cNvPr id="233476" name="Slide Number Placeholder 3">
            <a:extLst>
              <a:ext uri="{FF2B5EF4-FFF2-40B4-BE49-F238E27FC236}">
                <a16:creationId xmlns:a16="http://schemas.microsoft.com/office/drawing/2014/main" id="{02C8B7C6-7DD7-AB69-1559-6854B7B7B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065CDF-6DA6-4560-9C41-145A0F90934C}" type="slidenum">
              <a:rPr lang="en-US" altLang="en-US" smtClean="0"/>
              <a:pPr/>
              <a:t>112</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1B99D6D0-15C7-12E0-7F79-90834FCE8891}"/>
              </a:ext>
            </a:extLst>
          </p:cNvPr>
          <p:cNvSpPr>
            <a:spLocks noGrp="1" noRot="1" noChangeAspect="1" noChangeArrowheads="1" noTextEdit="1"/>
          </p:cNvSpPr>
          <p:nvPr>
            <p:ph type="sldImg"/>
          </p:nvPr>
        </p:nvSpPr>
        <p:spPr>
          <a:ln/>
        </p:spPr>
      </p:sp>
      <p:sp>
        <p:nvSpPr>
          <p:cNvPr id="235523" name="Notes Placeholder 2">
            <a:extLst>
              <a:ext uri="{FF2B5EF4-FFF2-40B4-BE49-F238E27FC236}">
                <a16:creationId xmlns:a16="http://schemas.microsoft.com/office/drawing/2014/main" id="{D3C201C7-5E7F-9B25-BDD1-E169EEABB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experiment is attempting to rotate or reorient the bound electron (which is supposedly vibrating or orbiting or whatever motion it’s normally claimed to have at the experimental temperature, which does not appear to be absolute zero, or even close thereto) by using an external electric field to cause the looked-for rotation.  To detect the rtation/reorientation they’re ‘measuring’ the bound electron’s spin (magnetic field orientation) using a stream of electrically-neutral molecules (which presumably also have magnetic fields of their own) to see if the stream is diverted even to the slightest degree.</a:t>
            </a:r>
          </a:p>
        </p:txBody>
      </p:sp>
      <p:sp>
        <p:nvSpPr>
          <p:cNvPr id="235524" name="Slide Number Placeholder 3">
            <a:extLst>
              <a:ext uri="{FF2B5EF4-FFF2-40B4-BE49-F238E27FC236}">
                <a16:creationId xmlns:a16="http://schemas.microsoft.com/office/drawing/2014/main" id="{19556CEE-1F22-F87A-9233-43FFE8085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F23943-C120-4455-AF47-D045B2414BEF}" type="slidenum">
              <a:rPr lang="en-US" altLang="en-US" smtClean="0"/>
              <a:pPr/>
              <a:t>113</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4E7DA5DE-B17F-63BE-CA3A-A6A970211BEE}"/>
              </a:ext>
            </a:extLst>
          </p:cNvPr>
          <p:cNvSpPr>
            <a:spLocks noGrp="1" noRot="1" noChangeAspect="1" noChangeArrowheads="1" noTextEdit="1"/>
          </p:cNvSpPr>
          <p:nvPr>
            <p:ph type="sldImg"/>
          </p:nvPr>
        </p:nvSpPr>
        <p:spPr>
          <a:ln/>
        </p:spPr>
      </p:sp>
      <p:sp>
        <p:nvSpPr>
          <p:cNvPr id="237571" name="Notes Placeholder 2">
            <a:extLst>
              <a:ext uri="{FF2B5EF4-FFF2-40B4-BE49-F238E27FC236}">
                <a16:creationId xmlns:a16="http://schemas.microsoft.com/office/drawing/2014/main" id="{8B606829-B7F8-00A3-9384-74641D7831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Notice there is no justification regarding the degree to which the experiment could be affected by the ‘anchoring’ aspect, because the model (belief system) being used does not have sufficient physical details/reality to make statements about just how bound the outside electron will be.  Nor whether the electron itself is affected by being bound versus free (separated from an underlying electric and magnetic complex called the ‘heavy molecule’).  Also, no analysis is provided as to why the ‘huge intra-molecular’ electric field wouldn’t affect the heavy molecule such that its changes/reactions would/could affect the experiment’s results; instead, it’s just assumed (without really saying so) that because this molecule is ‘heavy’ (and the electron is ‘lightweight’) that it won’t move or affect what is measured.</a:t>
            </a:r>
          </a:p>
          <a:p>
            <a:r>
              <a:rPr lang="en-US" altLang="en-US"/>
              <a:t>The claims of extreme measurement precision are based on a collection of assumptions which are presumed to be true.</a:t>
            </a:r>
          </a:p>
        </p:txBody>
      </p:sp>
      <p:sp>
        <p:nvSpPr>
          <p:cNvPr id="237572" name="Slide Number Placeholder 3">
            <a:extLst>
              <a:ext uri="{FF2B5EF4-FFF2-40B4-BE49-F238E27FC236}">
                <a16:creationId xmlns:a16="http://schemas.microsoft.com/office/drawing/2014/main" id="{D185D853-F7B0-7AA5-4D7C-81AF21B7AD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2CBCAA-D4F2-4A97-ADB4-6A96381DF0B4}" type="slidenum">
              <a:rPr lang="en-US" altLang="en-US" smtClean="0"/>
              <a:pPr/>
              <a:t>114</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D336666-2075-3319-D78C-1D35C5F38C93}"/>
              </a:ext>
            </a:extLst>
          </p:cNvPr>
          <p:cNvSpPr>
            <a:spLocks noGrp="1" noRot="1" noChangeAspect="1" noChangeArrowheads="1" noTextEdit="1"/>
          </p:cNvSpPr>
          <p:nvPr>
            <p:ph type="sldImg"/>
          </p:nvPr>
        </p:nvSpPr>
        <p:spPr>
          <a:ln/>
        </p:spPr>
      </p:sp>
      <p:sp>
        <p:nvSpPr>
          <p:cNvPr id="239619" name="Notes Placeholder 2">
            <a:extLst>
              <a:ext uri="{FF2B5EF4-FFF2-40B4-BE49-F238E27FC236}">
                <a16:creationId xmlns:a16="http://schemas.microsoft.com/office/drawing/2014/main" id="{0693F674-6435-A5B7-C611-252F1C6D2B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Null result is heralded as “extreme accuracy” given how “sensitive” their apparatus and measurement method is claimed to be (assuming all the assumptions are true, of course).</a:t>
            </a:r>
          </a:p>
          <a:p>
            <a:r>
              <a:rPr lang="en-US" altLang="en-US"/>
              <a:t>Per CSS particle theory, if the experiment is really measuring what is claimed it’s measuring, then they’ve only measured the electric field of the electron (or at least the half that is exposed above the heavy molecule?) and only further assumptions can be made as to the actual underlying particle’s shape  (wait, I thought it was a point particle?).  Since only the EDM is what’s measured, and they’re clearly in the far field of the target electron, CSS theory would predict it to be perfectly round as well.  The main thing the experiment tells us is that the underlying assumption about the electron having positively charged constituents which pop into and out of existence has been “not detected” thus far.</a:t>
            </a:r>
          </a:p>
        </p:txBody>
      </p:sp>
      <p:sp>
        <p:nvSpPr>
          <p:cNvPr id="239620" name="Slide Number Placeholder 3">
            <a:extLst>
              <a:ext uri="{FF2B5EF4-FFF2-40B4-BE49-F238E27FC236}">
                <a16:creationId xmlns:a16="http://schemas.microsoft.com/office/drawing/2014/main" id="{700BCD72-389F-B9A2-B4B3-EABA58990D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368D7F-F6E7-4DAE-AE8F-45EF517785FD}" type="slidenum">
              <a:rPr lang="en-US" altLang="en-US" smtClean="0"/>
              <a:pPr/>
              <a:t>115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887F8853-7F01-7E5D-0BC2-FCAB6884FE6C}"/>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28B19D8C-3BB2-18CA-3E8A-4BBA8628D7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Recent news (May 2023) show molecular patterns consistent with CSS molecular theory.</a:t>
            </a:r>
          </a:p>
        </p:txBody>
      </p:sp>
      <p:sp>
        <p:nvSpPr>
          <p:cNvPr id="241668" name="Slide Number Placeholder 3">
            <a:extLst>
              <a:ext uri="{FF2B5EF4-FFF2-40B4-BE49-F238E27FC236}">
                <a16:creationId xmlns:a16="http://schemas.microsoft.com/office/drawing/2014/main" id="{7AA5E29A-CBF6-A61B-4B33-EE0340C67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A7498C-2C1C-4482-A485-B48CA600B91A}" type="slidenum">
              <a:rPr lang="en-US" altLang="en-US" smtClean="0">
                <a:solidFill>
                  <a:srgbClr val="000000"/>
                </a:solidFill>
              </a:rPr>
              <a:pPr/>
              <a:t>116</a:t>
            </a:fld>
            <a:endParaRPr lang="en-US" altLang="en-US">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BDA3096-FD6B-A29E-3790-EFE8A1D19992}"/>
              </a:ext>
            </a:extLst>
          </p:cNvPr>
          <p:cNvSpPr>
            <a:spLocks noGrp="1" noRot="1" noChangeAspect="1" noChangeArrowheads="1" noTextEdit="1"/>
          </p:cNvSpPr>
          <p:nvPr>
            <p:ph type="sldImg"/>
          </p:nvPr>
        </p:nvSpPr>
        <p:spPr>
          <a:ln/>
        </p:spPr>
      </p:sp>
      <p:sp>
        <p:nvSpPr>
          <p:cNvPr id="243715" name="Notes Placeholder 2">
            <a:extLst>
              <a:ext uri="{FF2B5EF4-FFF2-40B4-BE49-F238E27FC236}">
                <a16:creationId xmlns:a16="http://schemas.microsoft.com/office/drawing/2014/main" id="{03629C28-8B3D-FB76-3AE0-542700571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are always differing perspectives on the real world.  Here are a few feedback remarks from readers and others who have formed an opinion of CSS’s work and theories.</a:t>
            </a:r>
          </a:p>
        </p:txBody>
      </p:sp>
      <p:sp>
        <p:nvSpPr>
          <p:cNvPr id="243716" name="Slide Number Placeholder 3">
            <a:extLst>
              <a:ext uri="{FF2B5EF4-FFF2-40B4-BE49-F238E27FC236}">
                <a16:creationId xmlns:a16="http://schemas.microsoft.com/office/drawing/2014/main" id="{A053A1A9-965C-BCD6-5891-3B6761339A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D3DBA0-C8A7-4304-8A39-A3DDD5C2162B}" type="slidenum">
              <a:rPr lang="en-US" altLang="en-US" smtClean="0"/>
              <a:pPr/>
              <a:t>117</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3C165894-2052-CB69-8884-2CD8670000FB}"/>
              </a:ext>
            </a:extLst>
          </p:cNvPr>
          <p:cNvSpPr>
            <a:spLocks noGrp="1" noRot="1" noChangeAspect="1" noChangeArrowheads="1" noTextEdit="1"/>
          </p:cNvSpPr>
          <p:nvPr>
            <p:ph type="sldImg"/>
          </p:nvPr>
        </p:nvSpPr>
        <p:spPr>
          <a:ln/>
        </p:spPr>
      </p:sp>
      <p:sp>
        <p:nvSpPr>
          <p:cNvPr id="245763" name="Notes Placeholder 2">
            <a:extLst>
              <a:ext uri="{FF2B5EF4-FFF2-40B4-BE49-F238E27FC236}">
                <a16:creationId xmlns:a16="http://schemas.microsoft.com/office/drawing/2014/main" id="{9603ECF8-9578-3CAE-551A-A6C1CC03C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Compared to mainstream physics theories and the work accomplished using such theories, CSS is admittedly ~100 years and over $100 billion behind.  The particle models are admittedly in their infancy and need further research, particularly via the creation of computer simulation models, and particle accelerator experiments based on CSS assumptions and models.  That said, when one studies all the details presented in Dr. Lucas’ book “The Universal Force – Volume 1” and the dozens of “Foundations of Science” articles and related CSS authors’ publications in other works, the comprehensive consistency of CSS theories’ predictions, derivations and conformance with all known measured and observed data, exceeds the conformity of the extant mainstream theories.  Spin prediction failures, near ultraviolet radiation prediction, inability to derive any of the fundamental constants and many other such failings of the Standard Model, SRT, GRT and QT are many and glaring, including the many admitted contradictions (oft called ‘paradoxes’ as a cover story).  As to ‘suitable’ mainstream theories, particularly ‘Causal’ QM, when compared to CSS’ underlying philosophy of realism, consistency, and avoidance of abstractions versus physical explanations, such ‘suitable’ theories are only suitable to those willing to downplay CSS’ philosophical basis of insisting on causality, physical models and uniform consistency – and such persons are legion (some of whom receive their paychecks because their work is based on the existing physics storylines).</a:t>
            </a:r>
          </a:p>
          <a:p>
            <a:r>
              <a:rPr lang="en-US" altLang="en-US"/>
              <a:t>As to the small radius of stable particles, two thoughts:  a) recall that the Copenhagen Interpretation (isn’t it odd that a so-called science is based on an ‘interpretation’?) assumes point particles which have 10 to the minus infinity for a size.  B) who’s to say what is too small to be credible?  How do you know this.  Also, string theories are based on “no size” or infinitesimal strings.  Lastly, many claims of QT were considered absurd and not credible by Einstein and many other physicists of the day; claiming something is not credible is not a scientific statement, and has a long failed history behind it.</a:t>
            </a:r>
          </a:p>
          <a:p>
            <a:r>
              <a:rPr lang="en-US" altLang="en-US"/>
              <a:t>See following pages for Alternative Theory resources and perspectives.</a:t>
            </a:r>
          </a:p>
        </p:txBody>
      </p:sp>
      <p:sp>
        <p:nvSpPr>
          <p:cNvPr id="245764" name="Slide Number Placeholder 3">
            <a:extLst>
              <a:ext uri="{FF2B5EF4-FFF2-40B4-BE49-F238E27FC236}">
                <a16:creationId xmlns:a16="http://schemas.microsoft.com/office/drawing/2014/main" id="{27656AFD-D470-BA30-245A-9D7DB51E55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2B2BB4-3E1E-4236-A91B-2C3F381E4626}" type="slidenum">
              <a:rPr lang="en-US" altLang="en-US" smtClean="0"/>
              <a:pPr/>
              <a:t>118</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2F9F75BD-104F-D48B-4217-A7FCD822D4C5}"/>
              </a:ext>
            </a:extLst>
          </p:cNvPr>
          <p:cNvSpPr>
            <a:spLocks noGrp="1" noRot="1" noChangeAspect="1" noChangeArrowheads="1" noTextEdit="1"/>
          </p:cNvSpPr>
          <p:nvPr>
            <p:ph type="sldImg"/>
          </p:nvPr>
        </p:nvSpPr>
        <p:spPr>
          <a:ln/>
        </p:spPr>
      </p:sp>
      <p:sp>
        <p:nvSpPr>
          <p:cNvPr id="247811" name="Notes Placeholder 2">
            <a:extLst>
              <a:ext uri="{FF2B5EF4-FFF2-40B4-BE49-F238E27FC236}">
                <a16:creationId xmlns:a16="http://schemas.microsoft.com/office/drawing/2014/main" id="{86EBCC7C-8D8F-3704-19D8-BF66746E3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following slides contain some resources for those interested in where CSS’ work fits into the overall spectrum of physics thought and theories.</a:t>
            </a:r>
          </a:p>
        </p:txBody>
      </p:sp>
      <p:sp>
        <p:nvSpPr>
          <p:cNvPr id="247812" name="Slide Number Placeholder 3">
            <a:extLst>
              <a:ext uri="{FF2B5EF4-FFF2-40B4-BE49-F238E27FC236}">
                <a16:creationId xmlns:a16="http://schemas.microsoft.com/office/drawing/2014/main" id="{46A7C9A6-AA62-5FDB-2C40-1CCED0767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09A033-5B5F-4CC8-B224-2B72A32DE965}" type="slidenum">
              <a:rPr lang="en-US" altLang="en-US" smtClean="0"/>
              <a:pPr/>
              <a:t>119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7BD86FB-7773-DA64-8B54-37607DC703C0}"/>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33238FD3-E16A-C816-B0FF-DA63252144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we’ll see that, just as in antenna theory, the size and shape of an object giving off (or absorbing/receiving/being-affected by) energy MATTERS particularly when you’re up close to the object.  The reason antenna theory is applicable is because every charged particle IS an antenna both radiating and receiving energy continuously.</a:t>
            </a:r>
          </a:p>
        </p:txBody>
      </p:sp>
      <p:sp>
        <p:nvSpPr>
          <p:cNvPr id="28676" name="Slide Number Placeholder 3">
            <a:extLst>
              <a:ext uri="{FF2B5EF4-FFF2-40B4-BE49-F238E27FC236}">
                <a16:creationId xmlns:a16="http://schemas.microsoft.com/office/drawing/2014/main" id="{F4BE37EC-CB68-28F9-4804-F5B99FDC89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F2406E-08BA-434C-AD04-F63C9EE48C69}" type="slidenum">
              <a:rPr lang="en-US" altLang="en-US" smtClean="0"/>
              <a:pPr/>
              <a:t>12</a:t>
            </a:fld>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262E3848-7DA1-95E7-95AD-915B16BAEB86}"/>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0BA4135B-68B6-FFB2-1B5F-352778633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are a few resources online for perspectives on non-mainstream theories and thought.  Rogue science’s website links to many others particularly Jean de Climont’s publications and videos.  CSS is far from being alone in the scientific world, and dissent has been historically essential to move science forward, and preventing it from stagnation.  In other presentations by G. Collins for CSS, there is some analysis that shows what we may expect from the Standard Model and QT believers, which is the invention of ever more so-called particles, and ever more magic action at a distance (e.g., entanglement), coupled with a woeful lack of physical How-It-Works explanations based on causal reasoning.</a:t>
            </a:r>
          </a:p>
        </p:txBody>
      </p:sp>
      <p:sp>
        <p:nvSpPr>
          <p:cNvPr id="249860" name="Slide Number Placeholder 3">
            <a:extLst>
              <a:ext uri="{FF2B5EF4-FFF2-40B4-BE49-F238E27FC236}">
                <a16:creationId xmlns:a16="http://schemas.microsoft.com/office/drawing/2014/main" id="{348382F2-0DDB-9CA7-441C-D5EFD4A98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30A33D-B6FA-43D5-9C02-4D80984608FD}" type="slidenum">
              <a:rPr lang="en-US" altLang="en-US" smtClean="0"/>
              <a:pPr/>
              <a:t>120</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CB0EE869-16B7-B4EB-0B25-F1D63A66B8F3}"/>
              </a:ext>
            </a:extLst>
          </p:cNvPr>
          <p:cNvSpPr>
            <a:spLocks noGrp="1" noRot="1" noChangeAspect="1" noChangeArrowheads="1" noTextEdit="1"/>
          </p:cNvSpPr>
          <p:nvPr>
            <p:ph type="sldImg"/>
          </p:nvPr>
        </p:nvSpPr>
        <p:spPr>
          <a:ln/>
        </p:spPr>
      </p:sp>
      <p:sp>
        <p:nvSpPr>
          <p:cNvPr id="251907" name="Notes Placeholder 2">
            <a:extLst>
              <a:ext uri="{FF2B5EF4-FFF2-40B4-BE49-F238E27FC236}">
                <a16:creationId xmlns:a16="http://schemas.microsoft.com/office/drawing/2014/main" id="{EA218C13-5EC1-B23F-73F8-00FDF204CB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pseudonym, or pen name equivalent, Jean de Climont is a group who analyze statements and claims about physics found on the internet. “The Failure of Pure Science” is a book by this group that compiles and categorizes the perspectives they find.  The second book (found on googlebooks) is a listing by name of those who have proposed alternative theories or merely criticized the extant “mainstream” theories.</a:t>
            </a:r>
          </a:p>
        </p:txBody>
      </p:sp>
      <p:sp>
        <p:nvSpPr>
          <p:cNvPr id="251908" name="Slide Number Placeholder 3">
            <a:extLst>
              <a:ext uri="{FF2B5EF4-FFF2-40B4-BE49-F238E27FC236}">
                <a16:creationId xmlns:a16="http://schemas.microsoft.com/office/drawing/2014/main" id="{7FF79776-1A40-2238-C1A4-801A43D62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D5E208-2CD8-40D7-A3CB-8B0CA4D72447}" type="slidenum">
              <a:rPr lang="en-US" altLang="en-US" smtClean="0"/>
              <a:pPr/>
              <a:t>121</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E2D6F9C4-38B6-9FC0-D88D-9B92BEF874A5}"/>
              </a:ext>
            </a:extLst>
          </p:cNvPr>
          <p:cNvSpPr>
            <a:spLocks noGrp="1" noRot="1" noChangeAspect="1" noChangeArrowheads="1" noTextEdit="1"/>
          </p:cNvSpPr>
          <p:nvPr>
            <p:ph type="sldImg"/>
          </p:nvPr>
        </p:nvSpPr>
        <p:spPr>
          <a:ln/>
        </p:spPr>
      </p:sp>
      <p:sp>
        <p:nvSpPr>
          <p:cNvPr id="253955" name="Notes Placeholder 2">
            <a:extLst>
              <a:ext uri="{FF2B5EF4-FFF2-40B4-BE49-F238E27FC236}">
                <a16:creationId xmlns:a16="http://schemas.microsoft.com/office/drawing/2014/main" id="{67A352D5-FBCD-A110-966F-AC3ECE2DC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Well, look who’s in the listing of over 9000 ‘dissident’ scientists.  Your presenter and all of the CSS scientists are there, of course (who were readily found on the commonsensescience.net website), but also Drs. Henry Morris and Russ Humphreys.  See who you can find in the list.</a:t>
            </a:r>
          </a:p>
        </p:txBody>
      </p:sp>
      <p:sp>
        <p:nvSpPr>
          <p:cNvPr id="253956" name="Slide Number Placeholder 3">
            <a:extLst>
              <a:ext uri="{FF2B5EF4-FFF2-40B4-BE49-F238E27FC236}">
                <a16:creationId xmlns:a16="http://schemas.microsoft.com/office/drawing/2014/main" id="{673BCDBB-4565-AD91-41C1-0C5A8E9F20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3989D1-7CC7-472A-8D81-5E74FA1F9651}" type="slidenum">
              <a:rPr lang="en-US" altLang="en-US" smtClean="0"/>
              <a:pPr/>
              <a:t>122</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D573BEBC-41B4-0170-6BB2-49D92195E71C}"/>
              </a:ext>
            </a:extLst>
          </p:cNvPr>
          <p:cNvSpPr>
            <a:spLocks noGrp="1" noRot="1" noChangeAspect="1" noChangeArrowheads="1" noTextEdit="1"/>
          </p:cNvSpPr>
          <p:nvPr>
            <p:ph type="sldImg"/>
          </p:nvPr>
        </p:nvSpPr>
        <p:spPr>
          <a:ln/>
        </p:spPr>
      </p:sp>
      <p:sp>
        <p:nvSpPr>
          <p:cNvPr id="256003" name="Notes Placeholder 2">
            <a:extLst>
              <a:ext uri="{FF2B5EF4-FFF2-40B4-BE49-F238E27FC236}">
                <a16:creationId xmlns:a16="http://schemas.microsoft.com/office/drawing/2014/main" id="{F82DC2D2-362B-4914-E574-90CA587A64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Per Jean de Climont, CSS’ work is categorized as ‘alternative theory.’  A review of CSS’ published articles will match further subcategories above.</a:t>
            </a:r>
          </a:p>
        </p:txBody>
      </p:sp>
      <p:sp>
        <p:nvSpPr>
          <p:cNvPr id="256004" name="Slide Number Placeholder 3">
            <a:extLst>
              <a:ext uri="{FF2B5EF4-FFF2-40B4-BE49-F238E27FC236}">
                <a16:creationId xmlns:a16="http://schemas.microsoft.com/office/drawing/2014/main" id="{195E7104-601B-1879-0A87-84A43A6F5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2A77E-3632-4D6A-B51A-38A3FE8DAE41}" type="slidenum">
              <a:rPr lang="en-US" altLang="en-US" smtClean="0"/>
              <a:pPr/>
              <a:t>123</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E36CB817-B9AC-FFD6-B2A2-E74E7E7DE0F1}"/>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2589C1E2-9249-2A4F-CBA8-FAD067DE0C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CSS’ work would likely find itself in one or more of the Particle -&gt; Ring, or similar, subcategories, although “theory of everything” is applicable as well.</a:t>
            </a:r>
          </a:p>
        </p:txBody>
      </p:sp>
      <p:sp>
        <p:nvSpPr>
          <p:cNvPr id="258052" name="Slide Number Placeholder 3">
            <a:extLst>
              <a:ext uri="{FF2B5EF4-FFF2-40B4-BE49-F238E27FC236}">
                <a16:creationId xmlns:a16="http://schemas.microsoft.com/office/drawing/2014/main" id="{91638DA1-79B2-931B-F841-0335B73609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CB1115-B38E-490B-89A0-4D076F009B50}" type="slidenum">
              <a:rPr lang="en-US" altLang="en-US" smtClean="0"/>
              <a:pPr/>
              <a:t>124</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7D82759E-53DF-06A9-ECB6-75AAABCAD763}"/>
              </a:ext>
            </a:extLst>
          </p:cNvPr>
          <p:cNvSpPr>
            <a:spLocks noGrp="1" noRot="1" noChangeAspect="1" noChangeArrowheads="1" noTextEdit="1"/>
          </p:cNvSpPr>
          <p:nvPr>
            <p:ph type="sldImg"/>
          </p:nvPr>
        </p:nvSpPr>
        <p:spPr>
          <a:ln/>
        </p:spPr>
      </p:sp>
      <p:sp>
        <p:nvSpPr>
          <p:cNvPr id="260099" name="Notes Placeholder 2">
            <a:extLst>
              <a:ext uri="{FF2B5EF4-FFF2-40B4-BE49-F238E27FC236}">
                <a16:creationId xmlns:a16="http://schemas.microsoft.com/office/drawing/2014/main" id="{FF82CC36-06E7-0CCA-1D98-3C31DE0379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following slides contain some resources for those interested in where CSS’ work fits into the overall spectrum of physics thought and theories.</a:t>
            </a:r>
          </a:p>
        </p:txBody>
      </p:sp>
      <p:sp>
        <p:nvSpPr>
          <p:cNvPr id="260100" name="Slide Number Placeholder 3">
            <a:extLst>
              <a:ext uri="{FF2B5EF4-FFF2-40B4-BE49-F238E27FC236}">
                <a16:creationId xmlns:a16="http://schemas.microsoft.com/office/drawing/2014/main" id="{B772A6E0-C44C-EEA4-3DBF-C30B1EF3C7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11CD43-116D-485F-8844-428855817C0E}" type="slidenum">
              <a:rPr lang="en-US" altLang="en-US" smtClean="0">
                <a:solidFill>
                  <a:srgbClr val="000000"/>
                </a:solidFill>
              </a:rPr>
              <a:pPr/>
              <a:t>125</a:t>
            </a:fld>
            <a:endParaRPr lang="en-US" altLang="en-US">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7C3525E0-9B8B-968B-F126-49B42A231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CA01CC-C5DB-4E2F-A3C0-346923D57824}" type="slidenum">
              <a:rPr lang="en-US" altLang="en-US" smtClean="0">
                <a:solidFill>
                  <a:srgbClr val="000000"/>
                </a:solidFill>
              </a:rPr>
              <a:pPr>
                <a:spcBef>
                  <a:spcPct val="0"/>
                </a:spcBef>
              </a:pPr>
              <a:t>126</a:t>
            </a:fld>
            <a:endParaRPr lang="en-US" altLang="en-US">
              <a:solidFill>
                <a:srgbClr val="000000"/>
              </a:solidFill>
            </a:endParaRPr>
          </a:p>
        </p:txBody>
      </p:sp>
      <p:sp>
        <p:nvSpPr>
          <p:cNvPr id="262147" name="Rectangle 2">
            <a:extLst>
              <a:ext uri="{FF2B5EF4-FFF2-40B4-BE49-F238E27FC236}">
                <a16:creationId xmlns:a16="http://schemas.microsoft.com/office/drawing/2014/main" id="{4C0BBC28-DC4D-4ABA-5157-C3CA72C1022F}"/>
              </a:ext>
            </a:extLst>
          </p:cNvPr>
          <p:cNvSpPr>
            <a:spLocks noRot="1" noChangeArrowheads="1" noTextEdit="1"/>
          </p:cNvSpPr>
          <p:nvPr>
            <p:ph type="sldImg"/>
          </p:nvPr>
        </p:nvSpPr>
        <p:spPr>
          <a:ln/>
        </p:spPr>
      </p:sp>
      <p:sp>
        <p:nvSpPr>
          <p:cNvPr id="262148" name="Rectangle 3">
            <a:extLst>
              <a:ext uri="{FF2B5EF4-FFF2-40B4-BE49-F238E27FC236}">
                <a16:creationId xmlns:a16="http://schemas.microsoft.com/office/drawing/2014/main" id="{477447AB-3975-C104-A4CB-CF0B4DEF5A3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Galaxy spectra show characteristic absorption lines produced by hydrogen atoms emitting light.  The more distant the galaxy, the more the lines are shifted to the red side of the spectrum on this logarithmic scale.  The higher force of gravity in the past resulted in lower frequency (red shifted) emissions in the past.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EDE048F2-88DC-C1F0-49F8-CCA1C8F2FA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B86D8E-B2A3-4F82-8665-4855D41CCB0D}" type="slidenum">
              <a:rPr lang="en-US" altLang="en-US" smtClean="0">
                <a:solidFill>
                  <a:srgbClr val="000000"/>
                </a:solidFill>
              </a:rPr>
              <a:pPr>
                <a:spcBef>
                  <a:spcPct val="0"/>
                </a:spcBef>
              </a:pPr>
              <a:t>127</a:t>
            </a:fld>
            <a:endParaRPr lang="en-US" altLang="en-US">
              <a:solidFill>
                <a:srgbClr val="000000"/>
              </a:solidFill>
            </a:endParaRPr>
          </a:p>
        </p:txBody>
      </p:sp>
      <p:sp>
        <p:nvSpPr>
          <p:cNvPr id="264195" name="Rectangle 2">
            <a:extLst>
              <a:ext uri="{FF2B5EF4-FFF2-40B4-BE49-F238E27FC236}">
                <a16:creationId xmlns:a16="http://schemas.microsoft.com/office/drawing/2014/main" id="{F50C0C13-375F-C932-ABE3-09BD08DED366}"/>
              </a:ext>
            </a:extLst>
          </p:cNvPr>
          <p:cNvSpPr>
            <a:spLocks noRot="1" noChangeArrowheads="1" noTextEdit="1"/>
          </p:cNvSpPr>
          <p:nvPr>
            <p:ph type="sldImg"/>
          </p:nvPr>
        </p:nvSpPr>
        <p:spPr>
          <a:ln/>
        </p:spPr>
      </p:sp>
      <p:sp>
        <p:nvSpPr>
          <p:cNvPr id="264196" name="Rectangle 3">
            <a:extLst>
              <a:ext uri="{FF2B5EF4-FFF2-40B4-BE49-F238E27FC236}">
                <a16:creationId xmlns:a16="http://schemas.microsoft.com/office/drawing/2014/main" id="{99A4C27B-6CB8-4064-A189-255D8502E01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empirical red shift due to the gravitational force is given above.  The measured gravitational red shift of light on the earth agrees with this formula.  Due to the electrodynamic origin of gravity and its decrease in strength over time, the gravitational red shift would have been much greater in the past.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298DD36E-CA39-6203-D981-B80E4317B6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08F1E-FD99-4D90-8EEE-8634961C0FC1}" type="slidenum">
              <a:rPr lang="en-US" altLang="en-US" smtClean="0">
                <a:solidFill>
                  <a:srgbClr val="000000"/>
                </a:solidFill>
              </a:rPr>
              <a:pPr>
                <a:spcBef>
                  <a:spcPct val="0"/>
                </a:spcBef>
              </a:pPr>
              <a:t>128</a:t>
            </a:fld>
            <a:endParaRPr lang="en-US" altLang="en-US">
              <a:solidFill>
                <a:srgbClr val="000000"/>
              </a:solidFill>
            </a:endParaRPr>
          </a:p>
        </p:txBody>
      </p:sp>
      <p:sp>
        <p:nvSpPr>
          <p:cNvPr id="266243" name="Rectangle 2">
            <a:extLst>
              <a:ext uri="{FF2B5EF4-FFF2-40B4-BE49-F238E27FC236}">
                <a16:creationId xmlns:a16="http://schemas.microsoft.com/office/drawing/2014/main" id="{F976CF24-094E-7F13-0972-5A7E35F703A5}"/>
              </a:ext>
            </a:extLst>
          </p:cNvPr>
          <p:cNvSpPr>
            <a:spLocks noRot="1" noChangeArrowheads="1" noTextEdit="1"/>
          </p:cNvSpPr>
          <p:nvPr>
            <p:ph type="sldImg"/>
          </p:nvPr>
        </p:nvSpPr>
        <p:spPr>
          <a:ln/>
        </p:spPr>
      </p:sp>
      <p:sp>
        <p:nvSpPr>
          <p:cNvPr id="266244" name="Rectangle 3">
            <a:extLst>
              <a:ext uri="{FF2B5EF4-FFF2-40B4-BE49-F238E27FC236}">
                <a16:creationId xmlns:a16="http://schemas.microsoft.com/office/drawing/2014/main" id="{33C2BB99-4BA1-4A92-A70B-CD7CE69613FF}"/>
              </a:ext>
            </a:extLst>
          </p:cNvPr>
          <p:cNvSpPr>
            <a:spLocks noChangeArrowheads="1"/>
          </p:cNvSpPr>
          <p:nvPr>
            <p:ph type="body" idx="1"/>
          </p:nvPr>
        </p:nvSpPr>
        <p:spPr>
          <a:xfrm>
            <a:off x="914400" y="4267200"/>
            <a:ext cx="50292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This graph shows the increase in the magnitude of the red shift with distance.   This relationship is known as Hubble’s law. </a:t>
            </a:r>
          </a:p>
          <a:p>
            <a:pPr algn="just" eaLnBrk="1" hangingPunct="1"/>
            <a:r>
              <a:rPr lang="en-US" altLang="en-US"/>
              <a:t>The decrease in the force of gravity over time has a significant effect on the light that we see from distant stars.  From conservation of energy light emitted from a stellar surface on a star of mass M and radius R is expected to have a red shift equal to the difference in gravitational potential.  Using G for Newton’s universal gravitation constant this potential at the stellar surface is -GM/R and zero at infinity, so the red shift z may be defined as shown on the previous slide.  This equation for the gravitational red shift was confirmed experimentally by Pound &amp; Rebka in 1960. </a:t>
            </a:r>
          </a:p>
          <a:p>
            <a:pPr algn="just" eaLnBrk="1" hangingPunct="1"/>
            <a:r>
              <a:rPr lang="en-US" altLang="en-US"/>
              <a:t>If the force of gravity is decreasing, then GM/R would have been greater in the past when gravity was stronger.  Also the force of gravity is larger for larger astronomical bodies.  Thus, in general, the gravitational red shift of light from stars should be larger the farther away the star is from the observer independent of the star’s velocity or type.  The star’s velocity can produce an additional Doppler red shift.  An examination of the data that Hubble used to formulate his famous law that red shifts are roughly proportional to distance is shown above.  Note that the Doppler red shift due to velocity  and other effects cause a deviation from a perfect straight line but are small in comparison with the main effect of the gravitational red shift from earlier times.</a:t>
            </a:r>
          </a:p>
          <a:p>
            <a:pPr algn="just" eaLnBrk="1" hangingPunct="1"/>
            <a:endParaRPr lang="en-US" altLang="en-US"/>
          </a:p>
        </p:txBody>
      </p:sp>
      <p:graphicFrame>
        <p:nvGraphicFramePr>
          <p:cNvPr id="266245" name="Object 4">
            <a:extLst>
              <a:ext uri="{FF2B5EF4-FFF2-40B4-BE49-F238E27FC236}">
                <a16:creationId xmlns:a16="http://schemas.microsoft.com/office/drawing/2014/main" id="{45EA96BD-ED78-40E4-FC47-F89FDB1E2176}"/>
              </a:ext>
            </a:extLst>
          </p:cNvPr>
          <p:cNvGraphicFramePr>
            <a:graphicFrameLocks noChangeAspect="1"/>
          </p:cNvGraphicFramePr>
          <p:nvPr/>
        </p:nvGraphicFramePr>
        <p:xfrm>
          <a:off x="3022600" y="5943600"/>
          <a:ext cx="1397000" cy="620713"/>
        </p:xfrm>
        <a:graphic>
          <a:graphicData uri="http://schemas.openxmlformats.org/presentationml/2006/ole">
            <mc:AlternateContent xmlns:mc="http://schemas.openxmlformats.org/markup-compatibility/2006">
              <mc:Choice xmlns:v="urn:schemas-microsoft-com:vml" Requires="v">
                <p:oleObj name="Equation" r:id="rId3" imgW="1397000" imgH="622300" progId="Equation.COEE2">
                  <p:embed/>
                </p:oleObj>
              </mc:Choice>
              <mc:Fallback>
                <p:oleObj name="Equation" r:id="rId3" imgW="1397000" imgH="622300" progId="Equation.COEE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600" y="5943600"/>
                        <a:ext cx="1397000"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35A7AB13-0FC3-6F62-2C12-C92FC3F93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883DFE-3D0C-4986-8F61-F2043B542E22}" type="slidenum">
              <a:rPr lang="en-US" altLang="en-US" smtClean="0">
                <a:solidFill>
                  <a:srgbClr val="000000"/>
                </a:solidFill>
              </a:rPr>
              <a:pPr>
                <a:spcBef>
                  <a:spcPct val="0"/>
                </a:spcBef>
              </a:pPr>
              <a:t>129</a:t>
            </a:fld>
            <a:endParaRPr lang="en-US" altLang="en-US">
              <a:solidFill>
                <a:srgbClr val="000000"/>
              </a:solidFill>
            </a:endParaRPr>
          </a:p>
        </p:txBody>
      </p:sp>
      <p:sp>
        <p:nvSpPr>
          <p:cNvPr id="268291" name="Rectangle 2">
            <a:extLst>
              <a:ext uri="{FF2B5EF4-FFF2-40B4-BE49-F238E27FC236}">
                <a16:creationId xmlns:a16="http://schemas.microsoft.com/office/drawing/2014/main" id="{4945ADAA-8BC9-7332-96DD-464D963C0F20}"/>
              </a:ext>
            </a:extLst>
          </p:cNvPr>
          <p:cNvSpPr>
            <a:spLocks noRot="1" noChangeArrowheads="1" noTextEdit="1"/>
          </p:cNvSpPr>
          <p:nvPr>
            <p:ph type="sldImg"/>
          </p:nvPr>
        </p:nvSpPr>
        <p:spPr>
          <a:ln/>
        </p:spPr>
      </p:sp>
      <p:sp>
        <p:nvSpPr>
          <p:cNvPr id="268292" name="Rectangle 3">
            <a:extLst>
              <a:ext uri="{FF2B5EF4-FFF2-40B4-BE49-F238E27FC236}">
                <a16:creationId xmlns:a16="http://schemas.microsoft.com/office/drawing/2014/main" id="{2D5E3C8C-ABB6-A264-5426-BEEA4CA76A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oscillation of neutral electric dipoles should, according to electrodynamics, give rise to continual radiation.  If one assumes that the oscillation of the light electron with respect to the heavy proton is such that the electron is confined to the dimensions of the atom, then one can calculate the wavelength of the expected radiation.  It is found to be less than or equal to approximately 4 mm for hydrogen. Since hydrogen is the most abundant element in the universe, this radiation should dominate all cosmic radiation sources.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83FE9BA-1084-90B4-C670-8E7B0EC77ACC}"/>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C2E3242D-767F-A4E9-701D-DB93F9D860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we have two ring shaped charged objects, which are small compared to the distance between them.  This can be treated as a far field situation, so treating the objects as point particles will yield a reasonably correct force solution.</a:t>
            </a:r>
          </a:p>
        </p:txBody>
      </p:sp>
      <p:sp>
        <p:nvSpPr>
          <p:cNvPr id="30724" name="Slide Number Placeholder 3">
            <a:extLst>
              <a:ext uri="{FF2B5EF4-FFF2-40B4-BE49-F238E27FC236}">
                <a16:creationId xmlns:a16="http://schemas.microsoft.com/office/drawing/2014/main" id="{7F539A34-ED32-C323-129A-FEC7AA2F7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65FA78-CB9B-4C7A-9B8E-7B5AD531FAB6}" type="slidenum">
              <a:rPr lang="en-US" altLang="en-US" smtClean="0"/>
              <a:pPr/>
              <a:t>13</a:t>
            </a:fld>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1A9FBA19-379B-6AA2-1323-0D46A3B822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20D268-F1E7-483C-8ABA-19DE325B3258}" type="slidenum">
              <a:rPr lang="en-US" altLang="en-US" smtClean="0">
                <a:solidFill>
                  <a:srgbClr val="000000"/>
                </a:solidFill>
              </a:rPr>
              <a:pPr>
                <a:spcBef>
                  <a:spcPct val="0"/>
                </a:spcBef>
              </a:pPr>
              <a:t>130</a:t>
            </a:fld>
            <a:endParaRPr lang="en-US" altLang="en-US">
              <a:solidFill>
                <a:srgbClr val="000000"/>
              </a:solidFill>
            </a:endParaRPr>
          </a:p>
        </p:txBody>
      </p:sp>
      <p:sp>
        <p:nvSpPr>
          <p:cNvPr id="270339" name="Rectangle 2">
            <a:extLst>
              <a:ext uri="{FF2B5EF4-FFF2-40B4-BE49-F238E27FC236}">
                <a16:creationId xmlns:a16="http://schemas.microsoft.com/office/drawing/2014/main" id="{2CCE9BB7-96F1-8C34-D5E7-442447C4255E}"/>
              </a:ext>
            </a:extLst>
          </p:cNvPr>
          <p:cNvSpPr>
            <a:spLocks noRot="1" noChangeArrowheads="1" noTextEdit="1"/>
          </p:cNvSpPr>
          <p:nvPr>
            <p:ph type="sldImg"/>
          </p:nvPr>
        </p:nvSpPr>
        <p:spPr>
          <a:ln/>
        </p:spPr>
      </p:sp>
      <p:sp>
        <p:nvSpPr>
          <p:cNvPr id="270340" name="Rectangle 3">
            <a:extLst>
              <a:ext uri="{FF2B5EF4-FFF2-40B4-BE49-F238E27FC236}">
                <a16:creationId xmlns:a16="http://schemas.microsoft.com/office/drawing/2014/main" id="{F4705697-59C3-A708-1E80-4DE8113FF20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cosmic background radiation is the largest single source of radiation in the universe and peaks at a wavelength of about 1 mm.  Thus we see that wavelength of most of the observed cosmic background radiation is &lt; 4mm in perfect agreement with the universal force law and the electrodynamic theory of gravity.  Some of the cosmic background radiation is due to helium.</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75FF7A06-8030-0210-78A1-53DA9C5509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692B3A-9124-4556-A77E-BA44D50069EB}" type="slidenum">
              <a:rPr lang="en-US" altLang="en-US" smtClean="0">
                <a:solidFill>
                  <a:srgbClr val="000000"/>
                </a:solidFill>
              </a:rPr>
              <a:pPr>
                <a:spcBef>
                  <a:spcPct val="0"/>
                </a:spcBef>
              </a:pPr>
              <a:t>131</a:t>
            </a:fld>
            <a:endParaRPr lang="en-US" altLang="en-US">
              <a:solidFill>
                <a:srgbClr val="000000"/>
              </a:solidFill>
            </a:endParaRPr>
          </a:p>
        </p:txBody>
      </p:sp>
      <p:sp>
        <p:nvSpPr>
          <p:cNvPr id="272387" name="Rectangle 2">
            <a:extLst>
              <a:ext uri="{FF2B5EF4-FFF2-40B4-BE49-F238E27FC236}">
                <a16:creationId xmlns:a16="http://schemas.microsoft.com/office/drawing/2014/main" id="{10379230-8CB9-5016-E417-3F8344A7E2E9}"/>
              </a:ext>
            </a:extLst>
          </p:cNvPr>
          <p:cNvSpPr>
            <a:spLocks noRot="1" noChangeArrowheads="1" noTextEdit="1"/>
          </p:cNvSpPr>
          <p:nvPr>
            <p:ph type="sldImg"/>
          </p:nvPr>
        </p:nvSpPr>
        <p:spPr>
          <a:ln/>
        </p:spPr>
      </p:sp>
      <p:sp>
        <p:nvSpPr>
          <p:cNvPr id="272388" name="Rectangle 3">
            <a:extLst>
              <a:ext uri="{FF2B5EF4-FFF2-40B4-BE49-F238E27FC236}">
                <a16:creationId xmlns:a16="http://schemas.microsoft.com/office/drawing/2014/main" id="{B0834731-3DE4-5EF4-BEC0-CD50CC15E02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Since the revised law of electrodynamics replaces all previous force laws and holds on all scales, it must apply to our solar system.  The revised law of electrodynamics predicts that the solar planetary orbits are quantized just like the paths of the charge fibers of the elementary particle in its toroid.</a:t>
            </a:r>
          </a:p>
          <a:p>
            <a:pPr eaLnBrk="1" hangingPunct="1"/>
            <a:r>
              <a:rPr lang="en-US" altLang="en-US"/>
              <a:t>Note that neither Newton’s law of gravity nor Einstein’s general theory of relativity can explain any type of quantization of the solar system.</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D2992528-C9BB-6C2E-C465-251D98C07B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25FF29-F57C-42B5-AACA-4AC4B7E7A5F9}" type="slidenum">
              <a:rPr lang="en-US" altLang="en-US" smtClean="0">
                <a:solidFill>
                  <a:srgbClr val="000000"/>
                </a:solidFill>
              </a:rPr>
              <a:pPr>
                <a:spcBef>
                  <a:spcPct val="0"/>
                </a:spcBef>
              </a:pPr>
              <a:t>132</a:t>
            </a:fld>
            <a:endParaRPr lang="en-US" altLang="en-US">
              <a:solidFill>
                <a:srgbClr val="000000"/>
              </a:solidFill>
            </a:endParaRPr>
          </a:p>
        </p:txBody>
      </p:sp>
      <p:sp>
        <p:nvSpPr>
          <p:cNvPr id="274435" name="Rectangle 2">
            <a:extLst>
              <a:ext uri="{FF2B5EF4-FFF2-40B4-BE49-F238E27FC236}">
                <a16:creationId xmlns:a16="http://schemas.microsoft.com/office/drawing/2014/main" id="{519E546A-2421-5712-06C8-9D30AEB0C5B7}"/>
              </a:ext>
            </a:extLst>
          </p:cNvPr>
          <p:cNvSpPr>
            <a:spLocks noRot="1" noChangeArrowheads="1" noTextEdit="1"/>
          </p:cNvSpPr>
          <p:nvPr>
            <p:ph type="sldImg"/>
          </p:nvPr>
        </p:nvSpPr>
        <p:spPr>
          <a:ln/>
        </p:spPr>
      </p:sp>
      <p:sp>
        <p:nvSpPr>
          <p:cNvPr id="274436" name="Rectangle 3">
            <a:extLst>
              <a:ext uri="{FF2B5EF4-FFF2-40B4-BE49-F238E27FC236}">
                <a16:creationId xmlns:a16="http://schemas.microsoft.com/office/drawing/2014/main" id="{2D9F0718-05FE-7AB0-588A-D81C411AE4F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schematic drawing shows the orbits of the various planets at one point in time.  There is a certain regularity in the orbital radii that was first codified as Bode’s law.</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54727665-D242-F983-B21B-669B2D6823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4425D3-5A7E-4410-9C92-0D039B1038E4}" type="slidenum">
              <a:rPr lang="en-US" altLang="en-US" smtClean="0">
                <a:solidFill>
                  <a:srgbClr val="000000"/>
                </a:solidFill>
              </a:rPr>
              <a:pPr>
                <a:spcBef>
                  <a:spcPct val="0"/>
                </a:spcBef>
              </a:pPr>
              <a:t>133</a:t>
            </a:fld>
            <a:endParaRPr lang="en-US" altLang="en-US">
              <a:solidFill>
                <a:srgbClr val="000000"/>
              </a:solidFill>
            </a:endParaRPr>
          </a:p>
        </p:txBody>
      </p:sp>
      <p:sp>
        <p:nvSpPr>
          <p:cNvPr id="276483" name="Rectangle 2">
            <a:extLst>
              <a:ext uri="{FF2B5EF4-FFF2-40B4-BE49-F238E27FC236}">
                <a16:creationId xmlns:a16="http://schemas.microsoft.com/office/drawing/2014/main" id="{DE017E00-FE2C-2E6A-B7A4-1454575C9B47}"/>
              </a:ext>
            </a:extLst>
          </p:cNvPr>
          <p:cNvSpPr>
            <a:spLocks noRot="1" noChangeArrowheads="1" noTextEdit="1"/>
          </p:cNvSpPr>
          <p:nvPr>
            <p:ph type="sldImg"/>
          </p:nvPr>
        </p:nvSpPr>
        <p:spPr>
          <a:ln/>
        </p:spPr>
      </p:sp>
      <p:sp>
        <p:nvSpPr>
          <p:cNvPr id="276484" name="Rectangle 3">
            <a:extLst>
              <a:ext uri="{FF2B5EF4-FFF2-40B4-BE49-F238E27FC236}">
                <a16:creationId xmlns:a16="http://schemas.microsoft.com/office/drawing/2014/main" id="{3C37976D-3BDA-0985-0006-8462D351478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planes of the orbits of the various planets are tilted at different angles with respect to the sun’s equatorial plane as defined by the sun’s rotation.  These tilt angles appear to be quantized just like the planet orbit radii.</a:t>
            </a:r>
          </a:p>
          <a:p>
            <a:pPr eaLnBrk="1" hangingPunct="1"/>
            <a:endParaRPr lang="en-US" altLang="en-US"/>
          </a:p>
          <a:p>
            <a:pPr eaLnBrk="1" hangingPunct="1"/>
            <a:r>
              <a:rPr lang="en-US" altLang="en-US"/>
              <a:t>Neither Newton’s law of gravitation nor Einstein’s general relativity theory can explain the origin of the tilt of the planes of the orbits of the planets with respect to the equatorial plane of the sun and much less the quantization of these tilts.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E8E55C91-9412-2FC6-B5B2-09F4578881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D64EFD-74EA-4790-9F8A-F38CF66BF9B2}" type="slidenum">
              <a:rPr lang="en-US" altLang="en-US" smtClean="0">
                <a:solidFill>
                  <a:srgbClr val="000000"/>
                </a:solidFill>
              </a:rPr>
              <a:pPr>
                <a:spcBef>
                  <a:spcPct val="0"/>
                </a:spcBef>
              </a:pPr>
              <a:t>134</a:t>
            </a:fld>
            <a:endParaRPr lang="en-US" altLang="en-US">
              <a:solidFill>
                <a:srgbClr val="000000"/>
              </a:solidFill>
            </a:endParaRPr>
          </a:p>
        </p:txBody>
      </p:sp>
      <p:sp>
        <p:nvSpPr>
          <p:cNvPr id="278531" name="Rectangle 2">
            <a:extLst>
              <a:ext uri="{FF2B5EF4-FFF2-40B4-BE49-F238E27FC236}">
                <a16:creationId xmlns:a16="http://schemas.microsoft.com/office/drawing/2014/main" id="{D4C61DCD-42F2-581A-F8AF-AAB89ACFC5CF}"/>
              </a:ext>
            </a:extLst>
          </p:cNvPr>
          <p:cNvSpPr>
            <a:spLocks noRot="1" noChangeArrowheads="1" noTextEdit="1"/>
          </p:cNvSpPr>
          <p:nvPr>
            <p:ph type="sldImg"/>
          </p:nvPr>
        </p:nvSpPr>
        <p:spPr>
          <a:ln/>
        </p:spPr>
      </p:sp>
      <p:sp>
        <p:nvSpPr>
          <p:cNvPr id="278532" name="Rectangle 3">
            <a:extLst>
              <a:ext uri="{FF2B5EF4-FFF2-40B4-BE49-F238E27FC236}">
                <a16:creationId xmlns:a16="http://schemas.microsoft.com/office/drawing/2014/main" id="{6728E897-3308-4D6C-EC76-89B6D8E0E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This slide shows the motion of four of Jupiter’s moons about the orbit of Jupiter about the sun.  Note the spiral or corkscrew orbits of the moons about Jupiter.  Also note the relative periods of the spirals are integer multiples of one another, i.e. Io = 2, Europa = 4, Ganymede = 8, Callisto=16.  The periods of Jupiter’s moons follow Bode’s law.</a:t>
            </a:r>
          </a:p>
          <a:p>
            <a:pPr eaLnBrk="1" hangingPunct="1"/>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5688802D-27FB-5D35-2DBD-A5F586880F56}"/>
              </a:ext>
            </a:extLst>
          </p:cNvPr>
          <p:cNvSpPr>
            <a:spLocks noGrp="1" noRot="1" noChangeAspect="1" noChangeArrowheads="1" noTextEdit="1"/>
          </p:cNvSpPr>
          <p:nvPr>
            <p:ph type="sldImg"/>
          </p:nvPr>
        </p:nvSpPr>
        <p:spPr>
          <a:ln/>
        </p:spPr>
      </p:sp>
      <p:sp>
        <p:nvSpPr>
          <p:cNvPr id="280579" name="Notes Placeholder 2">
            <a:extLst>
              <a:ext uri="{FF2B5EF4-FFF2-40B4-BE49-F238E27FC236}">
                <a16:creationId xmlns:a16="http://schemas.microsoft.com/office/drawing/2014/main" id="{4B467184-6ED6-37AE-2D8F-62FDF6E1F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Thank you for reviewing this material.</a:t>
            </a:r>
          </a:p>
        </p:txBody>
      </p:sp>
      <p:sp>
        <p:nvSpPr>
          <p:cNvPr id="280580" name="Slide Number Placeholder 3">
            <a:extLst>
              <a:ext uri="{FF2B5EF4-FFF2-40B4-BE49-F238E27FC236}">
                <a16:creationId xmlns:a16="http://schemas.microsoft.com/office/drawing/2014/main" id="{C7E325EE-A61E-F304-1300-8B3CC06966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28259F-A66D-48D7-88E1-23ADFC7685F7}" type="slidenum">
              <a:rPr lang="en-US" altLang="en-US" smtClean="0"/>
              <a:pPr/>
              <a:t>135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486569A-ECF1-82A4-389A-B5FF6B255D6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D2BFD33B-4F34-5DE0-3371-BCD7185BF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the ring shaped objects are close together, relative to their individual sizes.  A classic near field situation where one must consider the size and shape (charge distribution) of each object.  To treat them as point particles will give the wrong answer because one would be using Coulomb’s Law incorrectly.  This situation requires integration over the charge distributions’ shapes to obtain the correct force.  Nothing wrong with Coulomb’s Law; it will give the correct answer when used correctly.</a:t>
            </a:r>
          </a:p>
        </p:txBody>
      </p:sp>
      <p:sp>
        <p:nvSpPr>
          <p:cNvPr id="32772" name="Slide Number Placeholder 3">
            <a:extLst>
              <a:ext uri="{FF2B5EF4-FFF2-40B4-BE49-F238E27FC236}">
                <a16:creationId xmlns:a16="http://schemas.microsoft.com/office/drawing/2014/main" id="{EEC72960-7AB4-DF77-124D-768D47A845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6D3AFC-F5D4-464B-8A11-43929CE69196}"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3BA9BD6-A44B-03A3-EA85-649D1B3B609B}"/>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A9C47337-49B0-51FC-77D3-6BCF29E407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Changing the orientation of the objects contributes to whether the distance between them constitutes a near field or far field situation.  This circumstance can be treated as far field if precision is not required.</a:t>
            </a:r>
          </a:p>
        </p:txBody>
      </p:sp>
      <p:sp>
        <p:nvSpPr>
          <p:cNvPr id="34820" name="Slide Number Placeholder 3">
            <a:extLst>
              <a:ext uri="{FF2B5EF4-FFF2-40B4-BE49-F238E27FC236}">
                <a16:creationId xmlns:a16="http://schemas.microsoft.com/office/drawing/2014/main" id="{796BE095-44E1-BD77-2381-1149F4F936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9AB3AF-1E10-482E-8022-0ACFBA8F7D8B}"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A8CBBB1-1694-B008-C6F2-5B1184312824}"/>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A634A4B-C85D-70A4-60CC-7A145D9366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Things that matter, if one is to understand physics properly.</a:t>
            </a:r>
          </a:p>
        </p:txBody>
      </p:sp>
      <p:sp>
        <p:nvSpPr>
          <p:cNvPr id="36868" name="Slide Number Placeholder 3">
            <a:extLst>
              <a:ext uri="{FF2B5EF4-FFF2-40B4-BE49-F238E27FC236}">
                <a16:creationId xmlns:a16="http://schemas.microsoft.com/office/drawing/2014/main" id="{01286890-3602-D829-BD8E-5F4F8BC5A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00E9A1-7C62-46A1-8107-001AD1286221}"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BE34FEA-E355-CB4C-DC10-C6CB9CF722E8}"/>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B81B1998-EB22-9A83-1822-A23847422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next section will present how Dr. Lucas derived the Universal Force equations, basically be repeating Maxwell’s work of combining all known physical laws simultaneously but without using assumptions (simplifications) that are now known to be in error.</a:t>
            </a:r>
          </a:p>
        </p:txBody>
      </p:sp>
      <p:sp>
        <p:nvSpPr>
          <p:cNvPr id="38916" name="Slide Number Placeholder 3">
            <a:extLst>
              <a:ext uri="{FF2B5EF4-FFF2-40B4-BE49-F238E27FC236}">
                <a16:creationId xmlns:a16="http://schemas.microsoft.com/office/drawing/2014/main" id="{50C91A29-B7F6-11DA-52BE-E5439F20C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337DCD-1754-4ACA-8CEC-7514D3965D8A}"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71C0791-7283-B6F3-AC6F-CB1A615525B9}"/>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4EB2167D-7BC2-8090-7BE6-BF5F427877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Slide is largely self-explanatory.  Mach’s Principle, much ignored these days (said to not be essential), basically says one must consider the complete environmental effects upon a particle’s motion and behavior, which, of course, makes sense but may be difficult to do.  One’s understanding of the universe itself affects this.  For example, relativity theory treats the universe as uniform (i.e., matter and energy are uniformly distributed) even though this is, with the naked eye, observably incorrect.</a:t>
            </a:r>
          </a:p>
        </p:txBody>
      </p:sp>
      <p:sp>
        <p:nvSpPr>
          <p:cNvPr id="40964" name="Slide Number Placeholder 3">
            <a:extLst>
              <a:ext uri="{FF2B5EF4-FFF2-40B4-BE49-F238E27FC236}">
                <a16:creationId xmlns:a16="http://schemas.microsoft.com/office/drawing/2014/main" id="{57741508-B646-DE2E-4F9A-ABC89A6F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92F0F6-BBE7-41EB-95E2-580B723BF9CF}"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36AB82CB-878C-ED55-0225-1E6927F301EC}"/>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61EE043D-97EC-77FC-E94C-97257971E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It’s difficult to emphasize how important using Galilean relativity is.  The whole conception of space-time, while intellectually stimulating and mathematically elegant, is simply in error.  In the real physical world, time is the same everywhere in all reference frames, and space may be treated as relative (among objects) and purely 3-D.  So-called relativistic effects, as will be seen, come directly from the properly derived electrodynamics force laws (called by Lucas as the Universal Force Law/Equation). NOTICE that this gives Lucas’ mathematics a distinct advantage over Relativistic/Lorentz mathematics in that resulting equations can take into consideration any order of derivatives of motion (i.e., can include 2</a:t>
            </a:r>
            <a:r>
              <a:rPr lang="en-US" altLang="en-US" baseline="30000"/>
              <a:t>nd</a:t>
            </a:r>
            <a:r>
              <a:rPr lang="en-US" altLang="en-US"/>
              <a:t> derivative of location which is called ‘acceleration,’ or also the third derivative sometimes called ‘jerk,’ and so forth).  Extant SRT/GRT mathematics are properly limited to velocity terms ONLY, and therefore struggle with acceleration in all it’s forms, including rotation such as in cyclotrons.</a:t>
            </a:r>
          </a:p>
          <a:p>
            <a:r>
              <a:rPr lang="en-US" altLang="en-US"/>
              <a:t>Also, the impact of ignoring Conservation of Energy (in all it’s forms: kinetic (momentum), magnetic, electric) cannot be underestimated, and has given rise to a multiplicity of errors particularly in QT where the necessity of ‘particles’ coming into and out of existence results from failing to conserve one form of energy or another.</a:t>
            </a:r>
          </a:p>
        </p:txBody>
      </p:sp>
      <p:sp>
        <p:nvSpPr>
          <p:cNvPr id="43012" name="Slide Number Placeholder 3">
            <a:extLst>
              <a:ext uri="{FF2B5EF4-FFF2-40B4-BE49-F238E27FC236}">
                <a16:creationId xmlns:a16="http://schemas.microsoft.com/office/drawing/2014/main" id="{8AB2AD37-E28E-7B43-1D83-00BAD7305D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88F297-DF67-4518-8F47-9F0E562CDF3C}"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57F7424-5DA7-D640-0FB4-E26E7E534DF9}"/>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35D273C1-2DB5-89D8-1090-8041F2B991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Background of Dr. Glen Collins, presenter and a Director of Common Sense Science.</a:t>
            </a:r>
          </a:p>
        </p:txBody>
      </p:sp>
      <p:sp>
        <p:nvSpPr>
          <p:cNvPr id="8196" name="Slide Number Placeholder 3">
            <a:extLst>
              <a:ext uri="{FF2B5EF4-FFF2-40B4-BE49-F238E27FC236}">
                <a16:creationId xmlns:a16="http://schemas.microsoft.com/office/drawing/2014/main" id="{2645F9D7-D141-6875-F0AA-542560EAA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D4C038-99DB-4B9A-AFB3-E0783F94DC9D}"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32AC90A-DDE5-E191-D2C6-0CB5DBDFA5A7}"/>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65DEA94E-E30B-5D11-18E1-70CD5A91D2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First bullet is a direct result of using Galilean relativity, normal time, and 3-D space.</a:t>
            </a:r>
          </a:p>
          <a:p>
            <a:r>
              <a:rPr lang="en-US" altLang="en-US"/>
              <a:t>Second bullet is direct result from Lucas’ correctly-derived Universal Force equation, specifically by incorporating Lenz’s Law which is a Conservation of Energy law.</a:t>
            </a:r>
          </a:p>
        </p:txBody>
      </p:sp>
      <p:sp>
        <p:nvSpPr>
          <p:cNvPr id="45060" name="Slide Number Placeholder 3">
            <a:extLst>
              <a:ext uri="{FF2B5EF4-FFF2-40B4-BE49-F238E27FC236}">
                <a16:creationId xmlns:a16="http://schemas.microsoft.com/office/drawing/2014/main" id="{BFD3B40B-6885-A8B7-7CEC-BE8D954A1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F899EC-C827-4405-917E-D9C80A52D37A}" type="slidenum">
              <a:rPr lang="en-US" altLang="en-US" smtClean="0"/>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E5290A2-92DF-0B32-0D49-27DA6207DC11}"/>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2A00C01C-F6DD-A182-1E13-ABA28BFED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will be seen, the correctly-derived force equation, has a second term which mathematically and physically shows where relativistic effects come from.  Having the correct force law applied to the experimental results listed here, gives the correct answers to why the phenomena occur as they do.</a:t>
            </a:r>
          </a:p>
        </p:txBody>
      </p:sp>
      <p:sp>
        <p:nvSpPr>
          <p:cNvPr id="47108" name="Slide Number Placeholder 3">
            <a:extLst>
              <a:ext uri="{FF2B5EF4-FFF2-40B4-BE49-F238E27FC236}">
                <a16:creationId xmlns:a16="http://schemas.microsoft.com/office/drawing/2014/main" id="{8A0A54EC-01F2-44E6-72C3-E89B21A431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58A1E7-30C2-46AF-BDFB-CEBB401779CA}"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3E73956-D21E-0C4F-5A9B-767D45094B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96946B-37F0-46A7-AA6A-94ABD03DDAFC}" type="slidenum">
              <a:rPr lang="en-US" altLang="en-US" smtClean="0"/>
              <a:pPr>
                <a:spcBef>
                  <a:spcPct val="0"/>
                </a:spcBef>
              </a:pPr>
              <a:t>22</a:t>
            </a:fld>
            <a:endParaRPr lang="en-US" altLang="en-US"/>
          </a:p>
        </p:txBody>
      </p:sp>
      <p:sp>
        <p:nvSpPr>
          <p:cNvPr id="49155" name="Rectangle 2">
            <a:extLst>
              <a:ext uri="{FF2B5EF4-FFF2-40B4-BE49-F238E27FC236}">
                <a16:creationId xmlns:a16="http://schemas.microsoft.com/office/drawing/2014/main" id="{3D278E63-6AC1-42B7-740C-2C4F8009F0D5}"/>
              </a:ext>
            </a:extLst>
          </p:cNvPr>
          <p:cNvSpPr>
            <a:spLocks noGrp="1" noChangeArrowheads="1"/>
          </p:cNvSpPr>
          <p:nvPr>
            <p:ph type="body" idx="1"/>
          </p:nvPr>
        </p:nvSpPr>
        <p:spPr>
          <a:xfrm>
            <a:off x="666750" y="4343400"/>
            <a:ext cx="5581650" cy="467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r>
              <a:rPr lang="en-US" altLang="en-US"/>
              <a:t>Faraday’s </a:t>
            </a:r>
            <a:r>
              <a:rPr lang="en-US" altLang="en-US" i="1"/>
              <a:t>Law of Magnetic Induction </a:t>
            </a:r>
            <a:r>
              <a:rPr lang="en-US" altLang="en-US"/>
              <a:t>is the fundamental force law dealing most directly with the relative velocities between objects.  Therefore, it is self-evident that an accurate form of the law is necessary where precision is sought for objects with high velocity.</a:t>
            </a:r>
          </a:p>
          <a:p>
            <a:pPr eaLnBrk="1" hangingPunct="1"/>
            <a:r>
              <a:rPr lang="en-US" altLang="en-US"/>
              <a:t>In 1996, Bill Lucas pointed out two fundamental errors made when Faraday’s Law was cast into differential form.</a:t>
            </a:r>
          </a:p>
          <a:p>
            <a:pPr eaLnBrk="1" hangingPunct="1"/>
            <a:r>
              <a:rPr lang="en-US" altLang="en-US"/>
              <a:t>1.  The electromotive force induced in a circuit depends upon any change of flux within the loop from two causes:  (a) time variation of the flux, and (b) distance variation of the magnetic flux strength.  The latter effect has been eliminated from Maxwell’s differential equation for induction.</a:t>
            </a:r>
          </a:p>
          <a:p>
            <a:pPr eaLnBrk="1" hangingPunct="1"/>
            <a:r>
              <a:rPr lang="en-US" altLang="en-US"/>
              <a:t>2.  In order to find the total flux by integrating over the surface obtained by Stoke’s transformation, a point particle approximation was made.  Wherever the object is not a point or spherically symmetrical, inductance effects are lost.</a:t>
            </a:r>
          </a:p>
          <a:p>
            <a:pPr eaLnBrk="1" hangingPunct="1"/>
            <a:r>
              <a:rPr lang="en-US" altLang="en-US"/>
              <a:t>This causes Maxwell’s equation to fail where high velocity effects are the most important and necessitated the invention of the </a:t>
            </a:r>
            <a:r>
              <a:rPr lang="en-US" altLang="en-US" i="1"/>
              <a:t>Special Theory of Relativity </a:t>
            </a:r>
            <a:r>
              <a:rPr lang="en-US" altLang="en-US"/>
              <a:t>to predict “relativistic” effects.</a:t>
            </a:r>
          </a:p>
        </p:txBody>
      </p:sp>
      <p:sp>
        <p:nvSpPr>
          <p:cNvPr id="49156" name="Rectangle 3">
            <a:extLst>
              <a:ext uri="{FF2B5EF4-FFF2-40B4-BE49-F238E27FC236}">
                <a16:creationId xmlns:a16="http://schemas.microsoft.com/office/drawing/2014/main" id="{E01075F4-FCE7-056A-EE28-0666DB8256C5}"/>
              </a:ext>
            </a:extLst>
          </p:cNvPr>
          <p:cNvSpPr>
            <a:spLocks noRot="1" noChangeArrowheads="1" noTextEdit="1"/>
          </p:cNvSpPr>
          <p:nvPr>
            <p:ph type="sldImg"/>
          </p:nvPr>
        </p:nvSpPr>
        <p:spPr>
          <a:xfrm>
            <a:off x="993775" y="574675"/>
            <a:ext cx="4870450" cy="3652838"/>
          </a:xfrm>
          <a:ln w="12700" cap="flat">
            <a:solidFill>
              <a:schemeClr val="tx1"/>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82D1909-AEFE-9B29-AAA4-23143A26C27D}"/>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C11500B6-4CF2-F22A-BEFE-ECAE68BDFA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t>As evidence in support of abandoning the point particle assumption, the first piece of information that should be taken into account comes from electron scattering experiments.  Robert Hofstadter performed these experiments in 1956 and discovered that the proton and neutron are approximately the same size and both consist of three principal substructures.  They are definitely not point particles and can only be treated as such in the far field of each particle. </a:t>
            </a:r>
          </a:p>
        </p:txBody>
      </p:sp>
      <p:sp>
        <p:nvSpPr>
          <p:cNvPr id="51204" name="Slide Number Placeholder 3">
            <a:extLst>
              <a:ext uri="{FF2B5EF4-FFF2-40B4-BE49-F238E27FC236}">
                <a16:creationId xmlns:a16="http://schemas.microsoft.com/office/drawing/2014/main" id="{9AD29E4E-226A-0B5A-0413-6ED6574DE5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8114F0-7774-4E84-9B1B-CFA470EC966C}"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D0EA07C-1E6E-3298-EBC8-9A78D9BE7FF1}"/>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6A01660E-013E-3B9B-D71C-9FDB257CA1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with this background (previous slides), let’s re-derive Maxwell’s Equations (so to speak), but not make the mistakes made previously by assuming things that are now know to be untrue, nor simplify things such that important/relevant characteristics are wrongly omitted.</a:t>
            </a:r>
          </a:p>
        </p:txBody>
      </p:sp>
      <p:sp>
        <p:nvSpPr>
          <p:cNvPr id="53252" name="Slide Number Placeholder 3">
            <a:extLst>
              <a:ext uri="{FF2B5EF4-FFF2-40B4-BE49-F238E27FC236}">
                <a16:creationId xmlns:a16="http://schemas.microsoft.com/office/drawing/2014/main" id="{0FCD4E26-F36A-C388-B9FA-72C98DBD6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063202-15C4-4833-B422-198D031C11EB}"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23D0496-25EA-F5A0-3112-59F4B5CD3CEA}"/>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A41163A8-86A6-C638-A84E-D8CC85F680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t>Here are the six empirical laws of electrodynamics.  This is the minimum set of empirical laws for electrodynamics that Newton specified that should be the axioms of electrodynamics.  In addition to this mathematical set of empirical laws, there is some additional empirical information regarding the terms which must be also taken into account (next slides).</a:t>
            </a:r>
          </a:p>
        </p:txBody>
      </p:sp>
      <p:sp>
        <p:nvSpPr>
          <p:cNvPr id="55300" name="Slide Number Placeholder 3">
            <a:extLst>
              <a:ext uri="{FF2B5EF4-FFF2-40B4-BE49-F238E27FC236}">
                <a16:creationId xmlns:a16="http://schemas.microsoft.com/office/drawing/2014/main" id="{88846300-A96C-AD1E-12A8-D00F29C81A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3211D7-01DD-47D0-8997-51209232A3F1}" type="slidenum">
              <a:rPr lang="en-US" altLang="en-US" smtClean="0"/>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ED4F3E9-13E3-32AF-6357-AAE2FB156090}"/>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C6987610-0A38-09BB-F79C-92073AD91E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t>This is the solution for Lenz’s Law. Note the Special Relativistic type terms involving </a:t>
            </a:r>
            <a:r>
              <a:rPr lang="el-GR" altLang="en-US" i="1">
                <a:cs typeface="Arial" panose="020B0604020202020204" pitchFamily="34" charset="0"/>
                <a:sym typeface="WP Greek Century"/>
              </a:rPr>
              <a:t>β</a:t>
            </a:r>
            <a:r>
              <a:rPr lang="en-US" altLang="en-US">
                <a:sym typeface="WP Greek Century"/>
              </a:rPr>
              <a:t> = v/c.  The physical origin of relativistic effects is the non-linear electrical feedback on finite size charged particles.  The feedback effect changes the size and shape of charged particles.  Lenz Law addresses the concept of conservation of magnetic field momentum.  Ignoring this conservation in the field itself gave rise to ‘retarded fields’ in Einstein’s work.</a:t>
            </a:r>
          </a:p>
          <a:p>
            <a:pPr algn="just"/>
            <a:r>
              <a:rPr lang="en-US" altLang="en-US">
                <a:sym typeface="WP Greek Century"/>
              </a:rPr>
              <a:t>In the equations above and induced electric field, E</a:t>
            </a:r>
            <a:r>
              <a:rPr lang="en-US" altLang="en-US" baseline="-25000">
                <a:sym typeface="WP Greek Century"/>
              </a:rPr>
              <a:t>i</a:t>
            </a:r>
            <a:r>
              <a:rPr lang="en-US" altLang="en-US">
                <a:sym typeface="WP Greek Century"/>
              </a:rPr>
              <a:t>, resulting from motion due to an originating static electric field, E</a:t>
            </a:r>
            <a:r>
              <a:rPr lang="en-US" altLang="en-US" baseline="-25000">
                <a:sym typeface="WP Greek Century"/>
              </a:rPr>
              <a:t>o</a:t>
            </a:r>
            <a:r>
              <a:rPr lang="en-US" altLang="en-US">
                <a:sym typeface="WP Greek Century"/>
              </a:rPr>
              <a:t>, will be proportional to and oppose the originating field (hence the minus sign).</a:t>
            </a:r>
            <a:endParaRPr lang="en-US" altLang="en-US"/>
          </a:p>
        </p:txBody>
      </p:sp>
      <p:sp>
        <p:nvSpPr>
          <p:cNvPr id="57348" name="Slide Number Placeholder 3">
            <a:extLst>
              <a:ext uri="{FF2B5EF4-FFF2-40B4-BE49-F238E27FC236}">
                <a16:creationId xmlns:a16="http://schemas.microsoft.com/office/drawing/2014/main" id="{EAA95908-C46F-E428-2021-CC0362C148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D8512-9496-480D-87D3-F68DB3C3720C}" type="slidenum">
              <a:rPr lang="en-US" altLang="en-US" smtClean="0"/>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9F2552A-99E9-EEA8-287D-2D04AA7E9E8D}"/>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311A90F9-4631-4531-C885-E4763EC9FC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sym typeface="WP Greek Century"/>
              </a:rPr>
              <a:t>The physical origin of relativistic effects is the non-linear electrical feedback on finite size charged particles.  The feedback effect changes the size and shape of charged particles.</a:t>
            </a:r>
            <a:endParaRPr lang="en-US" altLang="en-US"/>
          </a:p>
        </p:txBody>
      </p:sp>
      <p:sp>
        <p:nvSpPr>
          <p:cNvPr id="59396" name="Slide Number Placeholder 3">
            <a:extLst>
              <a:ext uri="{FF2B5EF4-FFF2-40B4-BE49-F238E27FC236}">
                <a16:creationId xmlns:a16="http://schemas.microsoft.com/office/drawing/2014/main" id="{7514F60D-8395-889D-DDC3-900A6E6DFD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14684F-5A7E-402D-80D1-ACBBAB38B4FD}" type="slidenum">
              <a:rPr lang="en-US" altLang="en-US" smtClean="0"/>
              <a:pPr>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6EAFE3C-AD81-5455-5D9B-D7C73D5EDAC1}"/>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1C9C2120-DAF6-69E8-34E4-311596EFB6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a:t>Listed here are some additional empirical findings.  The induced electric fields and static electric fields are fundamentally different.  Static fields have no dependence on velocity while induced fields do. The fields of a charge remain attached when charges move and have  tensile strength.  There exist non-linear field effects in lasers and other electrodynamic devices.  Energy is conserved in all electrodynamic phenomena.  Momentum is conserved in electrodynamics.  Newton’s 3</a:t>
            </a:r>
            <a:r>
              <a:rPr lang="en-US" altLang="en-US" baseline="30000"/>
              <a:t>rd</a:t>
            </a:r>
            <a:r>
              <a:rPr lang="en-US" altLang="en-US"/>
              <a:t> law is valid in all electrodynamic phenomena.  Mach’s Principle that  local physical laws are determined by the large scale structure of the universe is valid.</a:t>
            </a:r>
          </a:p>
        </p:txBody>
      </p:sp>
      <p:sp>
        <p:nvSpPr>
          <p:cNvPr id="61444" name="Slide Number Placeholder 3">
            <a:extLst>
              <a:ext uri="{FF2B5EF4-FFF2-40B4-BE49-F238E27FC236}">
                <a16:creationId xmlns:a16="http://schemas.microsoft.com/office/drawing/2014/main" id="{8BF1B161-DA92-9982-ECC2-4F26C839B1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B59283-AA5F-4A71-8642-B7CA3DDEE8E5}" type="slidenum">
              <a:rPr lang="en-US" altLang="en-US" smtClean="0"/>
              <a:pPr>
                <a:spcBef>
                  <a:spcPct val="0"/>
                </a:spcBef>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550EEDC-11E6-5961-0322-32A710465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D5F2D8-5433-449C-91F4-A8CC3E6D9EFC}" type="slidenum">
              <a:rPr lang="en-US" altLang="en-US" smtClean="0"/>
              <a:pPr>
                <a:spcBef>
                  <a:spcPct val="0"/>
                </a:spcBef>
              </a:pPr>
              <a:t>29</a:t>
            </a:fld>
            <a:endParaRPr lang="en-US" altLang="en-US"/>
          </a:p>
        </p:txBody>
      </p:sp>
      <p:sp>
        <p:nvSpPr>
          <p:cNvPr id="63491" name="Rectangle 2">
            <a:extLst>
              <a:ext uri="{FF2B5EF4-FFF2-40B4-BE49-F238E27FC236}">
                <a16:creationId xmlns:a16="http://schemas.microsoft.com/office/drawing/2014/main" id="{F8183B6A-6F63-1278-0702-0FC715F06199}"/>
              </a:ext>
            </a:extLst>
          </p:cNvPr>
          <p:cNvSpPr>
            <a:spLocks noChangeArrowheads="1" noTextEdit="1"/>
          </p:cNvSpPr>
          <p:nvPr>
            <p:ph type="sldImg"/>
          </p:nvPr>
        </p:nvSpPr>
        <p:spPr>
          <a:solidFill>
            <a:srgbClr val="FFFFFF"/>
          </a:solidFill>
          <a:ln/>
        </p:spPr>
      </p:sp>
      <p:sp>
        <p:nvSpPr>
          <p:cNvPr id="63492" name="Rectangle 3">
            <a:extLst>
              <a:ext uri="{FF2B5EF4-FFF2-40B4-BE49-F238E27FC236}">
                <a16:creationId xmlns:a16="http://schemas.microsoft.com/office/drawing/2014/main" id="{D9B94F2A-1920-D87B-9427-3D67E91A26BC}"/>
              </a:ext>
            </a:extLst>
          </p:cNvPr>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algn="just" eaLnBrk="1" hangingPunct="1"/>
            <a:r>
              <a:rPr lang="en-US" altLang="en-US" sz="1100"/>
              <a:t>The universal electrodynamic force is based on the experimental measurements of the size and shape of elementary particles.  It is based on the empirical laws of electrodynamics, i.e. Ampere’s law, Faraday’s law, Gauss’s laws, Lenz’s law, and the Lorentz force law.  Also, the universal electrodynamic force is based on an absolute reference frame as represented by the Galilean transformation.  Note that Ampere’s law and Faraday’s law involve two reference frames (i.e., these Laws include the effects of motion).</a:t>
            </a:r>
          </a:p>
          <a:p>
            <a:pPr algn="just" eaLnBrk="1" hangingPunct="1"/>
            <a:r>
              <a:rPr lang="en-US" altLang="en-US" sz="1100"/>
              <a:t>+conservation of energy, ang momentum, spin, Mach’s principle</a:t>
            </a:r>
          </a:p>
          <a:p>
            <a:pPr algn="just" eaLnBrk="1" hangingPunct="1"/>
            <a:r>
              <a:rPr lang="en-US" altLang="en-US" sz="1100"/>
              <a:t>Lenz’s Law is often considered equivalent to conservation of energy therefore is often not considered fundamental.  But plays a fundamental role when you avoid the point particle assumption. Ei induced field, Eo is static field.</a:t>
            </a:r>
          </a:p>
          <a:p>
            <a:pPr algn="just" eaLnBrk="1" hangingPunct="1"/>
            <a:r>
              <a:rPr lang="en-US" altLang="en-US" sz="1100"/>
              <a:t>Lorentz Force Law is actually derivable from our other equations, but we use it here as a fundamental assumption associated with Galilean transformation.</a:t>
            </a:r>
          </a:p>
          <a:p>
            <a:pPr algn="just" eaLnBrk="1" hangingPunct="1"/>
            <a:r>
              <a:rPr lang="en-US" altLang="en-US" sz="1100"/>
              <a:t>Important thing is unlike Relativity which only involves r and v, our approach involves an infinite series of motional terms.  Accelerations do not depend on relative coordinates of r and v, but need a more absolute frame of consideration.  Therefore, relativity theories, only, fail to handle higher derivatives.  GRT handles acceleration but cannot handle dA/dt (radiation reaction: the recoil of the atom after radiation is not explainable by SRT or GRT).</a:t>
            </a:r>
          </a:p>
          <a:p>
            <a:pPr algn="just" eaLnBrk="1" hangingPunct="1"/>
            <a:r>
              <a:rPr lang="en-US" altLang="en-US" sz="1100"/>
              <a:t>The universal electrodynamic force is derived by solving the empirical equations above simultaneously.  They are solved ‘simultaneously’ because they are all simultaneously true at all times.  Lenz’s law causes the equations to be iterative.  Thus the solution consists of an infinite series of terms.  In order to obtain the solution in useable form one must group the terms such that they can be summed using the binomial theorem.</a:t>
            </a:r>
          </a:p>
          <a:p>
            <a:pPr algn="just" eaLnBrk="1" hangingPunct="1"/>
            <a:r>
              <a:rPr lang="en-US" altLang="en-US" sz="1100"/>
              <a:t>The overall derivation of the improved electrodynamic force law is very simple.  There are 8 unknowns and 8  simultaneous equations.  They are simply solved by substituting one into another.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5ADB5C3-1D89-E197-B72A-62CEB3894F1C}"/>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D74CE907-22D6-D5CD-E5F6-AAD7967CE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Dr. Barnes is best known through his many publications, particularly books</a:t>
            </a:r>
          </a:p>
          <a:p>
            <a:r>
              <a:rPr lang="en-US" altLang="en-US" i="1"/>
              <a:t>Science and Biblical Faith: A Science Documentary</a:t>
            </a:r>
            <a:r>
              <a:rPr lang="en-US" altLang="en-US"/>
              <a:t>, Creation Research Society Books, 191pp. (1993) (</a:t>
            </a:r>
            <a:r>
              <a:rPr lang="en-US" altLang="en-US">
                <a:hlinkClick r:id="rId3" tooltip="ISBN (identifier)"/>
              </a:rPr>
              <a:t>ISBN</a:t>
            </a:r>
            <a:r>
              <a:rPr lang="en-US" altLang="en-US"/>
              <a:t> </a:t>
            </a:r>
            <a:r>
              <a:rPr lang="en-US" altLang="en-US">
                <a:hlinkClick r:id="rId4" tooltip="Special:BookSources/978-0963755001"/>
              </a:rPr>
              <a:t>978-0963755001</a:t>
            </a:r>
            <a:r>
              <a:rPr lang="en-US" altLang="en-US"/>
              <a:t>)</a:t>
            </a:r>
          </a:p>
          <a:p>
            <a:r>
              <a:rPr lang="en-US" altLang="en-US" i="1"/>
              <a:t>Space Medium: The Key to Unified Physics</a:t>
            </a:r>
            <a:r>
              <a:rPr lang="en-US" altLang="en-US"/>
              <a:t>, Geo/Space Research Foundation, 170pp. (1986) (</a:t>
            </a:r>
            <a:r>
              <a:rPr lang="en-US" altLang="en-US">
                <a:hlinkClick r:id="rId3" tooltip="ISBN (identifier)"/>
              </a:rPr>
              <a:t>ISBN</a:t>
            </a:r>
            <a:r>
              <a:rPr lang="en-US" altLang="en-US"/>
              <a:t> </a:t>
            </a:r>
            <a:r>
              <a:rPr lang="en-US" altLang="en-US">
                <a:hlinkClick r:id="rId5" tooltip="Special:BookSources/978-0936961019"/>
              </a:rPr>
              <a:t>978-0936961019</a:t>
            </a:r>
            <a:r>
              <a:rPr lang="en-US" altLang="en-US"/>
              <a:t>)</a:t>
            </a:r>
          </a:p>
          <a:p>
            <a:r>
              <a:rPr lang="en-US" altLang="en-US" i="1"/>
              <a:t>Physics of the Future: A Classical Unification of Physics</a:t>
            </a:r>
            <a:r>
              <a:rPr lang="en-US" altLang="en-US"/>
              <a:t>, Master Books, 208pp., (1983) (</a:t>
            </a:r>
            <a:r>
              <a:rPr lang="en-US" altLang="en-US">
                <a:hlinkClick r:id="rId3" tooltip="ISBN (identifier)"/>
              </a:rPr>
              <a:t>ISBN</a:t>
            </a:r>
            <a:r>
              <a:rPr lang="en-US" altLang="en-US"/>
              <a:t> </a:t>
            </a:r>
            <a:r>
              <a:rPr lang="en-US" altLang="en-US">
                <a:hlinkClick r:id="rId6" tooltip="Special:BookSources/978-0932766090"/>
              </a:rPr>
              <a:t>978-0932766090</a:t>
            </a:r>
            <a:r>
              <a:rPr lang="en-US" altLang="en-US"/>
              <a:t>)</a:t>
            </a:r>
          </a:p>
          <a:p>
            <a:r>
              <a:rPr lang="en-US" altLang="en-US" i="1"/>
              <a:t>Origin and Destiny of the Earth's Magnetic Field</a:t>
            </a:r>
            <a:r>
              <a:rPr lang="en-US" altLang="en-US"/>
              <a:t>, </a:t>
            </a:r>
            <a:r>
              <a:rPr lang="en-US" altLang="en-US">
                <a:hlinkClick r:id="rId7" tooltip="Institute for Creation Research"/>
              </a:rPr>
              <a:t>Institute for Creation Research</a:t>
            </a:r>
            <a:r>
              <a:rPr lang="en-US" altLang="en-US"/>
              <a:t>, (1973) (</a:t>
            </a:r>
            <a:r>
              <a:rPr lang="en-US" altLang="en-US">
                <a:hlinkClick r:id="rId3" tooltip="ISBN (identifier)"/>
              </a:rPr>
              <a:t>ISBN</a:t>
            </a:r>
            <a:r>
              <a:rPr lang="en-US" altLang="en-US"/>
              <a:t> </a:t>
            </a:r>
            <a:r>
              <a:rPr lang="en-US" altLang="en-US">
                <a:hlinkClick r:id="rId8" tooltip="Special:BookSources/978-0890510131"/>
              </a:rPr>
              <a:t>978-0890510131</a:t>
            </a:r>
            <a:r>
              <a:rPr lang="en-US" altLang="en-US"/>
              <a:t>)</a:t>
            </a:r>
          </a:p>
          <a:p>
            <a:r>
              <a:rPr lang="en-US" altLang="en-US" i="1"/>
              <a:t>Foundations of Electricity and Magnetism</a:t>
            </a:r>
            <a:r>
              <a:rPr lang="en-US" altLang="en-US"/>
              <a:t>, Heath, 331pp., (1965) (ASIN B0006BMTRU).</a:t>
            </a:r>
          </a:p>
          <a:p>
            <a:r>
              <a:rPr lang="en-US" altLang="en-US"/>
              <a:t>These books were very influential on the presenter’s life and thinking, and Dr. Barnes introduced me (Glen) to David Bergman in ~1997 which led to my involvement in CSS.</a:t>
            </a:r>
          </a:p>
        </p:txBody>
      </p:sp>
      <p:sp>
        <p:nvSpPr>
          <p:cNvPr id="10244" name="Slide Number Placeholder 3">
            <a:extLst>
              <a:ext uri="{FF2B5EF4-FFF2-40B4-BE49-F238E27FC236}">
                <a16:creationId xmlns:a16="http://schemas.microsoft.com/office/drawing/2014/main" id="{ECACC35E-43DF-FF06-DC19-9397FF054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EAC6A9-BDFA-4155-BCF9-C31E385B2E83}"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F128AA8-B7D6-2DA2-47BB-A419938F4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DA512F-97FC-4DDC-9BC5-9A871D2E030E}" type="slidenum">
              <a:rPr lang="en-US" altLang="en-US" smtClean="0"/>
              <a:pPr>
                <a:spcBef>
                  <a:spcPct val="0"/>
                </a:spcBef>
              </a:pPr>
              <a:t>30</a:t>
            </a:fld>
            <a:endParaRPr lang="en-US" altLang="en-US"/>
          </a:p>
        </p:txBody>
      </p:sp>
      <p:sp>
        <p:nvSpPr>
          <p:cNvPr id="65539" name="Rectangle 2">
            <a:extLst>
              <a:ext uri="{FF2B5EF4-FFF2-40B4-BE49-F238E27FC236}">
                <a16:creationId xmlns:a16="http://schemas.microsoft.com/office/drawing/2014/main" id="{84636389-5050-97FD-1235-DE8290096E18}"/>
              </a:ext>
            </a:extLst>
          </p:cNvPr>
          <p:cNvSpPr>
            <a:spLocks noGrp="1" noRot="1" noChangeAspect="1"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A2840E8F-EA12-EDB6-4868-BB35B66FBB54}"/>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just" eaLnBrk="1" hangingPunct="1"/>
            <a:r>
              <a:rPr lang="en-US" altLang="en-US"/>
              <a:t>Here are the Scalar Potential and Electrodynamic Force resulting from motion of velocity.  Even in the case of constant velocity a more elaborate force law is obtained than previously known, which is derivable from a velocity dependent potential.  Here the V</a:t>
            </a:r>
            <a:r>
              <a:rPr lang="en-US" altLang="en-US" baseline="30000"/>
              <a:t>2</a:t>
            </a:r>
            <a:r>
              <a:rPr lang="en-US" altLang="en-US"/>
              <a:t> terms are responsible for induced forces, and the V</a:t>
            </a:r>
            <a:r>
              <a:rPr lang="en-US" altLang="en-US" baseline="30000"/>
              <a:t>4</a:t>
            </a:r>
            <a:r>
              <a:rPr lang="en-US" altLang="en-US"/>
              <a:t> terms, as we will see, are responsible for the force of gravity.  Notice there are two terms, the first resembling existing force equations derived using different assumptions.</a:t>
            </a:r>
          </a:p>
          <a:p>
            <a:pPr algn="just" eaLnBrk="1" hangingPunct="1"/>
            <a:r>
              <a:rPr lang="en-US" altLang="en-US"/>
              <a:t>In the force law the term involving R x (R x dV/dt) is responsible for a corkscrew type of motion.  It will also contribute to the force of gravity and give rise to a new gravitational term never known before.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2FDC013-0251-0DF8-577E-B9C6836A8E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29B738-F3A5-4F52-B886-F11F9B0F7AB4}" type="slidenum">
              <a:rPr lang="en-US" altLang="en-US" smtClean="0">
                <a:solidFill>
                  <a:srgbClr val="000000"/>
                </a:solidFill>
              </a:rPr>
              <a:pPr>
                <a:spcBef>
                  <a:spcPct val="0"/>
                </a:spcBef>
              </a:pPr>
              <a:t>31</a:t>
            </a:fld>
            <a:endParaRPr lang="en-US" altLang="en-US">
              <a:solidFill>
                <a:srgbClr val="000000"/>
              </a:solidFill>
            </a:endParaRPr>
          </a:p>
        </p:txBody>
      </p:sp>
      <p:sp>
        <p:nvSpPr>
          <p:cNvPr id="67587" name="Rectangle 2">
            <a:extLst>
              <a:ext uri="{FF2B5EF4-FFF2-40B4-BE49-F238E27FC236}">
                <a16:creationId xmlns:a16="http://schemas.microsoft.com/office/drawing/2014/main" id="{E229C940-EF48-8322-5ED3-BE655B77EDC3}"/>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80EBA34E-9ACC-3EE9-AB13-B6436C3B646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In the scalar potential and force law the V</a:t>
            </a:r>
            <a:r>
              <a:rPr lang="en-US" altLang="en-US" baseline="30000"/>
              <a:t>2</a:t>
            </a:r>
            <a:r>
              <a:rPr lang="en-US" altLang="en-US"/>
              <a:t> terms are responsible for induced forces, the V</a:t>
            </a:r>
            <a:r>
              <a:rPr lang="en-US" altLang="en-US" baseline="30000"/>
              <a:t>4</a:t>
            </a:r>
            <a:r>
              <a:rPr lang="en-US" altLang="en-US"/>
              <a:t> terms are responsible for the force of gravity, and the V</a:t>
            </a:r>
            <a:r>
              <a:rPr lang="en-US" altLang="en-US" baseline="30000"/>
              <a:t>6</a:t>
            </a:r>
            <a:r>
              <a:rPr lang="en-US" altLang="en-US"/>
              <a:t> terms are responsible for the force of inertia. </a:t>
            </a:r>
          </a:p>
          <a:p>
            <a:pPr algn="just" eaLnBrk="1" hangingPunct="1"/>
            <a:r>
              <a:rPr lang="en-US" altLang="en-US"/>
              <a:t>In the force law the term involving R x (R x dV/dt) is responsible for the relativistic emission and absorption of radiation.  A force law describing all of these phenomenon has never been derived before.</a:t>
            </a:r>
          </a:p>
          <a:p>
            <a:pPr algn="just" eaLnBrk="1" hangingPunct="1"/>
            <a:r>
              <a:rPr lang="en-US" altLang="en-US"/>
              <a:t>The term involving R x (R x V) is capable of explaining some very interesting gyroscope experiments by the famous British engineer Eric Laithwaite.  These results had always appeared to be very mysterious defying common sense.</a:t>
            </a:r>
          </a:p>
          <a:p>
            <a:pPr algn="just" eaLnBrk="1" hangingPunct="1"/>
            <a:r>
              <a:rPr lang="en-US" altLang="en-US"/>
              <a:t>One can extend the derivation to da/dt and higher order time derivatives to obtain terms for radiation reaction, etc.  Note that there is no agreement in the scientific community on the expression for the fully relativistic radiation reaction term.  Since special relativity only takes into account reference frames moving with constant velocity with respect to one another, it is difficult to represent effects dependent on acceleration a, da/dt, etc.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DCAD108-C035-DB00-A9C0-8B124E741EEE}"/>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4CE0B6A4-9108-5055-C703-57CF11D9DC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Lucas’ newly-derived Universal Force equation described the ONLY force that exists.  There are no other forces.  As we will see, gravity, and the nuclear strong and weak forces, are all THIS force properly applied to the situation.</a:t>
            </a:r>
          </a:p>
          <a:p>
            <a:r>
              <a:rPr lang="en-US" altLang="en-US"/>
              <a:t>An important aspect of this force equation is the 2</a:t>
            </a:r>
            <a:r>
              <a:rPr lang="en-US" altLang="en-US" baseline="30000"/>
              <a:t>nd</a:t>
            </a:r>
            <a:r>
              <a:rPr lang="en-US" altLang="en-US"/>
              <a:t> term which defines a ‘corkscrew/helical’ direction compared to the radial line of force.  Many experiments with previously unexplainable results are not understandable when this 2</a:t>
            </a:r>
            <a:r>
              <a:rPr lang="en-US" altLang="en-US" baseline="30000"/>
              <a:t>nd</a:t>
            </a:r>
            <a:r>
              <a:rPr lang="en-US" altLang="en-US"/>
              <a:t> term is taken into account.  This term was not discovered until now because physicists have ignored Lenz’s Law, Conservation of Energy (in all forms), finite-sized particles/charge structures and the resulting feedback effects upon charge due to its own motions.</a:t>
            </a:r>
          </a:p>
          <a:p>
            <a:r>
              <a:rPr lang="en-US" altLang="en-US"/>
              <a:t>Relativistic (velocities approaching the speed of light) effects are directly a result of the properly-derived force law’s mathematics.  Look at the denominators.</a:t>
            </a:r>
          </a:p>
          <a:p>
            <a:r>
              <a:rPr lang="en-US" altLang="en-US"/>
              <a:t>When deriving this force law, all terms of Galilean motion must be included that apply to the circumstance being studied.  If acceleration (rotational or otherwise) is involved (e.g., as it always is when there’s vibration or oscillation, e.g., standing waves), then the Galilean transformation for motion must include acceleration terms.  If a changing acceleration (jerk) is involved, then the force law must be derived with the derivative of acceleration included.</a:t>
            </a:r>
          </a:p>
        </p:txBody>
      </p:sp>
      <p:sp>
        <p:nvSpPr>
          <p:cNvPr id="69636" name="Slide Number Placeholder 3">
            <a:extLst>
              <a:ext uri="{FF2B5EF4-FFF2-40B4-BE49-F238E27FC236}">
                <a16:creationId xmlns:a16="http://schemas.microsoft.com/office/drawing/2014/main" id="{A6114F06-7605-D462-4B0F-D11AE8A50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EB0FAE-F98F-4EA7-BE64-F5AB0DB4148E}"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806D034-F99E-0A02-D16D-487B76208DC0}"/>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078FFF99-2B47-AFDA-CE8A-09FCE4C1B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let’s see if these new Force equations can be applied to neutral matter (no static attraction or repulsion) and derive some net force between neutral matter that merely vibrates in place.  Note, since nothing in the universe is at absolute zero 0</a:t>
            </a:r>
            <a:r>
              <a:rPr lang="en-US" altLang="en-US" baseline="30000"/>
              <a:t>o</a:t>
            </a:r>
            <a:r>
              <a:rPr lang="en-US" altLang="en-US"/>
              <a:t>K, then every particle in the entire universe has some (albeit small for ‘cold’ matter, but stars are far from cold) vibrational energy (heat) causing kinetic motion of all such particles.</a:t>
            </a:r>
          </a:p>
        </p:txBody>
      </p:sp>
      <p:sp>
        <p:nvSpPr>
          <p:cNvPr id="71684" name="Slide Number Placeholder 3">
            <a:extLst>
              <a:ext uri="{FF2B5EF4-FFF2-40B4-BE49-F238E27FC236}">
                <a16:creationId xmlns:a16="http://schemas.microsoft.com/office/drawing/2014/main" id="{BDA57725-8252-BD7A-A3BB-FD4C91559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0FBF92-2469-4444-9C34-A6FF546A2C5C}" type="slidenum">
              <a:rPr lang="en-US" altLang="en-US" smtClean="0"/>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1D11B2A-17E7-DF43-0F19-72418973C7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532990-97F8-4085-8928-9F8A8617B4B5}" type="slidenum">
              <a:rPr lang="en-US" altLang="en-US" smtClean="0">
                <a:solidFill>
                  <a:srgbClr val="000000"/>
                </a:solidFill>
              </a:rPr>
              <a:pPr>
                <a:spcBef>
                  <a:spcPct val="0"/>
                </a:spcBef>
              </a:pPr>
              <a:t>34</a:t>
            </a:fld>
            <a:endParaRPr lang="en-US" altLang="en-US">
              <a:solidFill>
                <a:srgbClr val="000000"/>
              </a:solidFill>
            </a:endParaRPr>
          </a:p>
        </p:txBody>
      </p:sp>
      <p:sp>
        <p:nvSpPr>
          <p:cNvPr id="73731" name="Rectangle 2">
            <a:extLst>
              <a:ext uri="{FF2B5EF4-FFF2-40B4-BE49-F238E27FC236}">
                <a16:creationId xmlns:a16="http://schemas.microsoft.com/office/drawing/2014/main" id="{A2B01A85-045E-71F4-85D5-3AA4D1F02B47}"/>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CA5F34BE-6933-9CC2-DE7C-547A2F1C9D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In this work it is hypothesized that the origin of gravity is due to the net average statistical force between neutral vibrating electric dipoles consisting of electrons and protons.  The proton, being 1836 times heavier than the electron, hardly moves.  Thus the diagram above shows only the vibratory motion of the electrons with respect to the protons.  The force can be represented as the sum of the forces between the four charges as shown above. Note, since nothing in the universe is at absolute zero 0</a:t>
            </a:r>
            <a:r>
              <a:rPr lang="en-US" altLang="en-US" baseline="30000"/>
              <a:t>o</a:t>
            </a:r>
            <a:r>
              <a:rPr lang="en-US" altLang="en-US"/>
              <a:t>K, then every particle in the entire universe has some (albeit small for ‘cold’ matter, but stars are far from cold) vibrational energy (heat) causing kinetic motion of all such particles.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1D38DA3-F9B4-1B85-81C6-E6EFA522C787}"/>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88634DC5-E265-E0A6-0209-8CCCB52FC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Details on the method of calculation and the assumptions made can be found in Dr. Lucas’ book “The Universal Force – Volume 1” and in CSS Foundations of Science articles online at commonsensescience.net</a:t>
            </a:r>
          </a:p>
          <a:p>
            <a:r>
              <a:rPr lang="en-US" altLang="en-US"/>
              <a:t>Notice that both static electrical attraction/repulsion net forces, and velocity related net forces, add to zero.  But the fourth order terms have a net value, small in magnitude and negative in sign (meaning an attraction force).</a:t>
            </a:r>
          </a:p>
        </p:txBody>
      </p:sp>
      <p:sp>
        <p:nvSpPr>
          <p:cNvPr id="75780" name="Slide Number Placeholder 3">
            <a:extLst>
              <a:ext uri="{FF2B5EF4-FFF2-40B4-BE49-F238E27FC236}">
                <a16:creationId xmlns:a16="http://schemas.microsoft.com/office/drawing/2014/main" id="{6374DD97-7150-7728-7BF5-9FA7239ABA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3DE6FE-076A-4218-A61E-9552A689CF5F}" type="slidenum">
              <a:rPr lang="en-US" altLang="en-US" smtClean="0">
                <a:solidFill>
                  <a:srgbClr val="000000"/>
                </a:solidFill>
              </a:rPr>
              <a:pPr/>
              <a:t>35</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AA2F0186-33A0-52DD-4EF7-FE535020FA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291344-7B14-4346-81E8-2F7069DE1E63}" type="slidenum">
              <a:rPr lang="en-US" altLang="en-US" smtClean="0">
                <a:solidFill>
                  <a:srgbClr val="000000"/>
                </a:solidFill>
              </a:rPr>
              <a:pPr>
                <a:spcBef>
                  <a:spcPct val="0"/>
                </a:spcBef>
              </a:pPr>
              <a:t>36</a:t>
            </a:fld>
            <a:endParaRPr lang="en-US" altLang="en-US">
              <a:solidFill>
                <a:srgbClr val="000000"/>
              </a:solidFill>
            </a:endParaRPr>
          </a:p>
        </p:txBody>
      </p:sp>
      <p:sp>
        <p:nvSpPr>
          <p:cNvPr id="77827" name="Rectangle 2">
            <a:extLst>
              <a:ext uri="{FF2B5EF4-FFF2-40B4-BE49-F238E27FC236}">
                <a16:creationId xmlns:a16="http://schemas.microsoft.com/office/drawing/2014/main" id="{24A4F991-DB2D-E918-4EA5-C7CE65CC151C}"/>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9A6B6BEE-A3E9-267A-4FDB-2AE5DC7256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When one calculates the net force between vibrating neutral electric dipoles consisting of electrons and protons, one finds that the sum of the static terms in the force is zero.  The contributions of the (v/c)</a:t>
            </a:r>
            <a:r>
              <a:rPr lang="en-US" altLang="en-US" baseline="30000"/>
              <a:t>2</a:t>
            </a:r>
            <a:r>
              <a:rPr lang="en-US" altLang="en-US"/>
              <a:t> terms average to zero.  The contributions of the (v/c)</a:t>
            </a:r>
            <a:r>
              <a:rPr lang="en-US" altLang="en-US" baseline="30000"/>
              <a:t>4 </a:t>
            </a:r>
            <a:r>
              <a:rPr lang="en-US" altLang="en-US"/>
              <a:t>are the first to have a net value, and the value is always negative implying an attractive only force.</a:t>
            </a:r>
          </a:p>
          <a:p>
            <a:pPr algn="just" eaLnBrk="1" hangingPunct="1"/>
            <a:r>
              <a:rPr lang="en-US" altLang="en-US"/>
              <a:t>The equation for the force is given above.  It can be written in terms of the symbols G and m</a:t>
            </a:r>
            <a:r>
              <a:rPr lang="en-US" altLang="en-US" baseline="-25000"/>
              <a:t>1</a:t>
            </a:r>
            <a:r>
              <a:rPr lang="en-US" altLang="en-US"/>
              <a:t> and m</a:t>
            </a:r>
            <a:r>
              <a:rPr lang="en-US" altLang="en-US" baseline="-25000"/>
              <a:t>2</a:t>
            </a:r>
            <a:r>
              <a:rPr lang="en-US" altLang="en-US"/>
              <a:t> but there is no unique value for them individually.  They can only be defined to within a constant.  But the product Gm</a:t>
            </a:r>
            <a:r>
              <a:rPr lang="en-US" altLang="en-US" baseline="-25000"/>
              <a:t>1</a:t>
            </a:r>
            <a:r>
              <a:rPr lang="en-US" altLang="en-US"/>
              <a:t>m</a:t>
            </a:r>
            <a:r>
              <a:rPr lang="en-US" altLang="en-US" baseline="-25000"/>
              <a:t>2</a:t>
            </a:r>
            <a:r>
              <a:rPr lang="en-US" altLang="en-US"/>
              <a:t> can be exactly defined.  Thus we see that the value of G is somewhat arbitrary by just adjusting the value of the mass.  </a:t>
            </a:r>
            <a:r>
              <a:rPr lang="en-US" altLang="en-US" b="1"/>
              <a:t>This implies that mass is not a fundamental quantity and G is not a universal constant.</a:t>
            </a:r>
          </a:p>
          <a:p>
            <a:pPr algn="just" eaLnBrk="1" hangingPunct="1"/>
            <a:r>
              <a:rPr lang="en-US" altLang="en-US"/>
              <a:t>The second or non-radial term in the revised law of gravity causes a corkscrew or spiraling type of motion that should be observable in the orbits of the planets about the sun and the orbits of moons about the planets.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2757E2FE-C76B-C78A-D55C-63E4ACD23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815911-0914-4224-A2F6-85F287BEE836}" type="slidenum">
              <a:rPr lang="en-US" altLang="en-US" smtClean="0">
                <a:solidFill>
                  <a:srgbClr val="000000"/>
                </a:solidFill>
              </a:rPr>
              <a:pPr>
                <a:spcBef>
                  <a:spcPct val="0"/>
                </a:spcBef>
              </a:pPr>
              <a:t>37</a:t>
            </a:fld>
            <a:endParaRPr lang="en-US" altLang="en-US">
              <a:solidFill>
                <a:srgbClr val="000000"/>
              </a:solidFill>
            </a:endParaRPr>
          </a:p>
        </p:txBody>
      </p:sp>
      <p:sp>
        <p:nvSpPr>
          <p:cNvPr id="79875" name="Rectangle 2">
            <a:extLst>
              <a:ext uri="{FF2B5EF4-FFF2-40B4-BE49-F238E27FC236}">
                <a16:creationId xmlns:a16="http://schemas.microsoft.com/office/drawing/2014/main" id="{AE3CB42A-F9A7-A7DE-676F-D9712DFA5C35}"/>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EEA90E50-8899-2E9C-C3E3-44C3001FC0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When one calculates the net force between vibrating neutral electric dipoles consisting of electrons and protons, one finds that the sum of the static terms in the force is zero.  The contributions of the (v/c)</a:t>
            </a:r>
            <a:r>
              <a:rPr lang="en-US" altLang="en-US" baseline="30000"/>
              <a:t>2</a:t>
            </a:r>
            <a:r>
              <a:rPr lang="en-US" altLang="en-US"/>
              <a:t> terms average to zero.  The contributions of the (v/c)</a:t>
            </a:r>
            <a:r>
              <a:rPr lang="en-US" altLang="en-US" baseline="30000"/>
              <a:t>4 </a:t>
            </a:r>
            <a:r>
              <a:rPr lang="en-US" altLang="en-US"/>
              <a:t>are the first to have a net value, and the value is always negative implying an attractive only force.</a:t>
            </a:r>
          </a:p>
          <a:p>
            <a:pPr algn="just" eaLnBrk="1" hangingPunct="1"/>
            <a:r>
              <a:rPr lang="en-US" altLang="en-US"/>
              <a:t>The equation for the force is given above.  It can be written in terms of the symbols G and m</a:t>
            </a:r>
            <a:r>
              <a:rPr lang="en-US" altLang="en-US" baseline="-25000"/>
              <a:t>1</a:t>
            </a:r>
            <a:r>
              <a:rPr lang="en-US" altLang="en-US"/>
              <a:t> and m</a:t>
            </a:r>
            <a:r>
              <a:rPr lang="en-US" altLang="en-US" baseline="-25000"/>
              <a:t>2</a:t>
            </a:r>
            <a:r>
              <a:rPr lang="en-US" altLang="en-US"/>
              <a:t> but there is no unique value for them individually.  They can only be defined to within a constant.  But the product Gm</a:t>
            </a:r>
            <a:r>
              <a:rPr lang="en-US" altLang="en-US" baseline="-25000"/>
              <a:t>1</a:t>
            </a:r>
            <a:r>
              <a:rPr lang="en-US" altLang="en-US"/>
              <a:t>m</a:t>
            </a:r>
            <a:r>
              <a:rPr lang="en-US" altLang="en-US" baseline="-25000"/>
              <a:t>2</a:t>
            </a:r>
            <a:r>
              <a:rPr lang="en-US" altLang="en-US"/>
              <a:t> can be exactly defined.  Thus we see that the value of G is somewhat arbitrary by just adjusting the value of the mass.  This implies that mass is not a fundamental quantity and G is not a universal constant.</a:t>
            </a:r>
          </a:p>
          <a:p>
            <a:pPr algn="just" eaLnBrk="1" hangingPunct="1"/>
            <a:r>
              <a:rPr lang="en-US" altLang="en-US"/>
              <a:t>The second or non-radial term in the revised law of gravity causes a corkscrew or spiraling type of motion that should be observable in the orbits of the planets about the sun and the orbits of moons about the planets.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086A737-335F-A852-F655-0B3B726A8B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29E6A2-E1C4-4D52-A475-DE285BD3D247}" type="slidenum">
              <a:rPr lang="en-US" altLang="en-US" smtClean="0">
                <a:solidFill>
                  <a:srgbClr val="000000"/>
                </a:solidFill>
              </a:rPr>
              <a:pPr>
                <a:spcBef>
                  <a:spcPct val="0"/>
                </a:spcBef>
              </a:pPr>
              <a:t>38</a:t>
            </a:fld>
            <a:endParaRPr lang="en-US" altLang="en-US">
              <a:solidFill>
                <a:srgbClr val="000000"/>
              </a:solidFill>
            </a:endParaRPr>
          </a:p>
        </p:txBody>
      </p:sp>
      <p:sp>
        <p:nvSpPr>
          <p:cNvPr id="81923" name="Rectangle 2">
            <a:extLst>
              <a:ext uri="{FF2B5EF4-FFF2-40B4-BE49-F238E27FC236}">
                <a16:creationId xmlns:a16="http://schemas.microsoft.com/office/drawing/2014/main" id="{04FE0ADE-08B7-0EB9-8B73-66A9FBBA591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CF63C6D2-7D23-94DB-B772-2334C2394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Notice the form of the equations terms.  The first term is reducible to exactly Newton’s Gravitational Law, which for force in the radial direction (straight line between the bodies) is correct.</a:t>
            </a:r>
          </a:p>
          <a:p>
            <a:pPr algn="just" eaLnBrk="1" hangingPunct="1"/>
            <a:r>
              <a:rPr lang="en-US" altLang="en-US"/>
              <a:t>The second or non-radial term in the revised law of gravity is new and represents another component of the force between bodies.  This 2</a:t>
            </a:r>
            <a:r>
              <a:rPr lang="en-US" altLang="en-US" baseline="30000"/>
              <a:t>nd</a:t>
            </a:r>
            <a:r>
              <a:rPr lang="en-US" altLang="en-US"/>
              <a:t> term causes a corkscrew or spiraling type of motion that should be (and is) observable in the orbits of the planets about the sun and the orbits of moons about the planets.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18F0F33-AC57-7101-75FB-2E666136D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58A5B6-9775-4716-9C09-461F811E851C}" type="slidenum">
              <a:rPr lang="en-US" altLang="en-US" smtClean="0">
                <a:solidFill>
                  <a:srgbClr val="000000"/>
                </a:solidFill>
              </a:rPr>
              <a:pPr>
                <a:spcBef>
                  <a:spcPct val="0"/>
                </a:spcBef>
              </a:pPr>
              <a:t>39</a:t>
            </a:fld>
            <a:endParaRPr lang="en-US" altLang="en-US">
              <a:solidFill>
                <a:srgbClr val="000000"/>
              </a:solidFill>
            </a:endParaRPr>
          </a:p>
        </p:txBody>
      </p:sp>
      <p:sp>
        <p:nvSpPr>
          <p:cNvPr id="83971" name="Rectangle 2">
            <a:extLst>
              <a:ext uri="{FF2B5EF4-FFF2-40B4-BE49-F238E27FC236}">
                <a16:creationId xmlns:a16="http://schemas.microsoft.com/office/drawing/2014/main" id="{12C5EB8E-F4AF-4B98-0CD4-84AADB012450}"/>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959330F8-AC99-B843-1525-CD4F577DBF3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revised version of electrodynamics does explain the origin of the planetary orbit tilt.  According to the new universal electrodynamics all the planets move on the surface of a toroid on their path around the sun.  The angle of tilt of the orbit is related to the thickness of the toroid.  The ellipticity of the orbit is also determined by the thickness of the toroid.</a:t>
            </a:r>
          </a:p>
          <a:p>
            <a:pPr eaLnBrk="1" hangingPunct="1"/>
            <a:endParaRPr lang="en-US" altLang="en-US"/>
          </a:p>
          <a:p>
            <a:pPr eaLnBrk="1" hangingPunct="1"/>
            <a:r>
              <a:rPr lang="en-US" altLang="en-US"/>
              <a:t>Any theory that explains the solar planetary orbits must predict the quantized orbits, the quantized angular tilts, and the quantized ellipticity of the orbits with the same set of consistent quantum parameters such as N, L, and 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4BDBF29-9F97-0759-2968-C81465E2800E}"/>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26658385-EE13-F7FB-FE1B-2F4B2D4BB3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David Bergman was both a personal friend and scientific/engineering mentor for me (Glen).  His passing in 2020 has been a great loss to CSS, and to the collection of rational thinking people left in this world.</a:t>
            </a:r>
          </a:p>
          <a:p>
            <a:r>
              <a:rPr lang="en-US" altLang="en-US"/>
              <a:t>Dr. Bill Lucas is retired, living in Maryland.  Caring for other family members and personal injuries from a vehicle accident have limited Dr. Lucas’ time and ability to continue writing for CSS.  It is our hope that he can fully recover and continue contributing to the CSS body of work and publications soon.</a:t>
            </a:r>
          </a:p>
        </p:txBody>
      </p:sp>
      <p:sp>
        <p:nvSpPr>
          <p:cNvPr id="12292" name="Slide Number Placeholder 3">
            <a:extLst>
              <a:ext uri="{FF2B5EF4-FFF2-40B4-BE49-F238E27FC236}">
                <a16:creationId xmlns:a16="http://schemas.microsoft.com/office/drawing/2014/main" id="{3432C2BF-DE13-BCF2-7F24-81FD42EBF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961D40-EC7C-42ED-8891-0427117FC029}"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5C257AA-0C6F-17DE-5A44-05AE6DEE8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F36A40-6FAC-4FE8-9BE1-B4871BF39E8E}" type="slidenum">
              <a:rPr lang="en-US" altLang="en-US" smtClean="0">
                <a:solidFill>
                  <a:srgbClr val="000000"/>
                </a:solidFill>
              </a:rPr>
              <a:pPr>
                <a:spcBef>
                  <a:spcPct val="0"/>
                </a:spcBef>
              </a:pPr>
              <a:t>40</a:t>
            </a:fld>
            <a:endParaRPr lang="en-US" altLang="en-US">
              <a:solidFill>
                <a:srgbClr val="000000"/>
              </a:solidFill>
            </a:endParaRPr>
          </a:p>
        </p:txBody>
      </p:sp>
      <p:sp>
        <p:nvSpPr>
          <p:cNvPr id="86019" name="Rectangle 2">
            <a:extLst>
              <a:ext uri="{FF2B5EF4-FFF2-40B4-BE49-F238E27FC236}">
                <a16:creationId xmlns:a16="http://schemas.microsoft.com/office/drawing/2014/main" id="{D1452B45-DEEF-CD3F-22F5-19975B58617A}"/>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168A4458-4632-2DDF-379D-B618DB26037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There are a number of implications of an electrodynamic origin for the force of gravity due to vibrating neutral electric dipoles.</a:t>
            </a:r>
          </a:p>
          <a:p>
            <a:pPr algn="just" eaLnBrk="1" hangingPunct="1"/>
            <a:r>
              <a:rPr lang="en-US" altLang="en-US"/>
              <a:t>First the vibrating dipoles must radiate energy continuously.  A simple calculation shows that this vibration gives rise to the 2.7 </a:t>
            </a:r>
            <a:r>
              <a:rPr lang="en-US" altLang="en-US" baseline="30000"/>
              <a:t>0</a:t>
            </a:r>
            <a:r>
              <a:rPr lang="en-US" altLang="en-US"/>
              <a:t>K cosmic background radiation which is the largest radiation source in the universe.</a:t>
            </a:r>
          </a:p>
          <a:p>
            <a:pPr algn="just" eaLnBrk="1" hangingPunct="1"/>
            <a:r>
              <a:rPr lang="en-US" altLang="en-US"/>
              <a:t>This cosmic background radiation is both emitted and absorbed by the neutral dipoles.  However, some of the radiation escapes from all the neutral dipoles causing a slow decline in the amplitude of vibration.  This causes the force of gravity to diminish over time.  Such a change in the force of gravity causes an expansion of the size of the earth, the orbit of the earth about the sun, and the size of the universe.</a:t>
            </a:r>
          </a:p>
          <a:p>
            <a:pPr algn="just" eaLnBrk="1" hangingPunct="1"/>
            <a:r>
              <a:rPr lang="en-US" altLang="en-US"/>
              <a:t>Evidence for the expansion of the size of the earth is the splitting of the continents with great stretch marks and the bowing of island arcs.</a:t>
            </a:r>
          </a:p>
          <a:p>
            <a:pPr algn="just" eaLnBrk="1" hangingPunct="1"/>
            <a:r>
              <a:rPr lang="en-US" altLang="en-US"/>
              <a:t>Evidence for the force of gravity being larger in the past is the generally larger redshifts with distance (equivalent to time in the past) commonly known as Hubble’s Law.</a:t>
            </a:r>
          </a:p>
          <a:p>
            <a:pPr eaLnBrk="1" hangingPunct="1"/>
            <a:endParaRPr lang="en-US" altLang="en-US"/>
          </a:p>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041A35C-2FBC-EC42-F226-8CC52FFA7851}"/>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A72AC2E3-D138-78F6-71B0-02B97C435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chemeClr val="accent2"/>
                </a:solidFill>
              </a:rPr>
              <a:t>Revised Electrodynamics Leads to New Model of Elementary Particles.  This section of the presentation will give an introduction to the CSS theory of matter (particles and sub-particles) showing how the model of particles depends on corrected electrodynamics.</a:t>
            </a:r>
          </a:p>
          <a:p>
            <a:r>
              <a:rPr lang="en-US" altLang="en-US"/>
              <a:t>The particles have a toroidal shape and consist of three primary charges fibers which may be composed of up to 27 secondary and tertiary charge fibers.  The circumference of the toroid of the particle is its Compton wavelength, i.e. all particles have particle and wave properties.  The magnetic moment (magnetic field) of the particle is produced by the current around the toroidal ring in the three charge fibers.  The spin of the particle is the sum of corkscrew angular motions of the various charge fibers that make up the toroid.  The conserved quantities that define the various symmetries of elementary particles that determines the way they decay and interact is determined by the different combinations of angular rotations of the various charge fibers that make up the toroid of the particle.</a:t>
            </a:r>
          </a:p>
          <a:p>
            <a:endParaRPr lang="en-US" altLang="en-US"/>
          </a:p>
        </p:txBody>
      </p:sp>
      <p:sp>
        <p:nvSpPr>
          <p:cNvPr id="88068" name="Slide Number Placeholder 3">
            <a:extLst>
              <a:ext uri="{FF2B5EF4-FFF2-40B4-BE49-F238E27FC236}">
                <a16:creationId xmlns:a16="http://schemas.microsoft.com/office/drawing/2014/main" id="{5E628696-46DD-313D-1DA7-A265E800BE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6A244E-C653-4160-9A66-1C0AFFBCC82D}" type="slidenum">
              <a:rPr lang="en-US" altLang="en-US" smtClean="0"/>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8A0938A-37C8-2D8D-69D4-046AE3CCF9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506DD4-8749-453D-BAB1-315BF957092B}" type="slidenum">
              <a:rPr lang="en-US" altLang="en-US" smtClean="0">
                <a:solidFill>
                  <a:srgbClr val="000000"/>
                </a:solidFill>
              </a:rPr>
              <a:pPr>
                <a:spcBef>
                  <a:spcPct val="0"/>
                </a:spcBef>
              </a:pPr>
              <a:t>42</a:t>
            </a:fld>
            <a:endParaRPr lang="en-US" altLang="en-US">
              <a:solidFill>
                <a:srgbClr val="000000"/>
              </a:solidFill>
            </a:endParaRPr>
          </a:p>
        </p:txBody>
      </p:sp>
      <p:sp>
        <p:nvSpPr>
          <p:cNvPr id="90115" name="Rectangle 2">
            <a:extLst>
              <a:ext uri="{FF2B5EF4-FFF2-40B4-BE49-F238E27FC236}">
                <a16:creationId xmlns:a16="http://schemas.microsoft.com/office/drawing/2014/main" id="{4994DA53-C98D-4F3F-0874-6C8B990DA1F2}"/>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BC240A50-A70B-D442-7618-B14B7121ABD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concept of a ring shape for elementary particles is not new.  Ampere proposed it in the late 1800s.  Parsons reintroduced it and presented the concept at many meetings of physicists of the day.  Once the Bohr model of the atom was ‘decided’ to be what physics would teach, the ring model fell out of favor and was not worked on until Bostick’s work in the 1950s and 60s.  Dave Bergman and Paul Wesley are responsible for the foundation of CSS’ model of elementary particles.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36BBA3A-F473-9ACC-134F-2BC9DFC55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F93DD4-A23D-422A-90D5-0BB486E84094}" type="slidenum">
              <a:rPr lang="en-US" altLang="en-US" smtClean="0"/>
              <a:pPr>
                <a:spcBef>
                  <a:spcPct val="0"/>
                </a:spcBef>
              </a:pPr>
              <a:t>43</a:t>
            </a:fld>
            <a:endParaRPr lang="en-US" altLang="en-US"/>
          </a:p>
        </p:txBody>
      </p:sp>
      <p:sp>
        <p:nvSpPr>
          <p:cNvPr id="92163" name="Rectangle 2">
            <a:extLst>
              <a:ext uri="{FF2B5EF4-FFF2-40B4-BE49-F238E27FC236}">
                <a16:creationId xmlns:a16="http://schemas.microsoft.com/office/drawing/2014/main" id="{DD6345B3-8246-00D8-4E66-3D2D65D8DAA8}"/>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764B495D-F18B-4B94-D01D-390C4739B2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Arthur Compton was one of the first investigators to determine the shape of the electron.  From three different types of x-ray experiments Compton showed that the electron consisted of a ring of charge with a circumference equal to the Compton wavelength.</a:t>
            </a:r>
          </a:p>
          <a:p>
            <a:pPr algn="just" eaLnBrk="1" hangingPunct="1"/>
            <a:r>
              <a:rPr lang="en-US" altLang="en-US"/>
              <a:t>Robert Hofstadter received the Nobel prize in physics for measuring the size and shape of the proton and neutron using high energy electron scattering.  Circa 1956.</a:t>
            </a:r>
          </a:p>
          <a:p>
            <a:pPr algn="just" eaLnBrk="1" hangingPunct="1"/>
            <a:r>
              <a:rPr lang="en-US" altLang="en-US"/>
              <a:t>Compton’s last graduate student Winston Bostick performed plasma injector experiments in which he made plasmoids of considerable strength out of charge fibers.  This work continues, making plasmoids as large as a baseball from which they have made a jet engine, flown at mach 17</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53D83DA-92E6-78A5-6E01-B1E254FA99A2}"/>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5175F29D-A8EC-6D27-079F-FE0347CE0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Let’s think about how a quantity of charge could become and remain stable.  Better than stable: resilient to ‘impact,’ external forces and energy yet be able to recover.</a:t>
            </a:r>
          </a:p>
          <a:p>
            <a:r>
              <a:rPr lang="en-US" altLang="en-US"/>
              <a:t>Why doesn’t the electron (composed supposedly of all negative charge) fly apart?  Self-repel itself?  Let’s see what happens if it rotates.</a:t>
            </a:r>
          </a:p>
          <a:p>
            <a:r>
              <a:rPr lang="en-US" altLang="en-US"/>
              <a:t>Charge in motion creates/induces a magnetic field rotating around the moving charge, just like current in a wire.</a:t>
            </a:r>
          </a:p>
        </p:txBody>
      </p:sp>
      <p:sp>
        <p:nvSpPr>
          <p:cNvPr id="94212" name="Slide Number Placeholder 3">
            <a:extLst>
              <a:ext uri="{FF2B5EF4-FFF2-40B4-BE49-F238E27FC236}">
                <a16:creationId xmlns:a16="http://schemas.microsoft.com/office/drawing/2014/main" id="{C3972B26-FF0D-A821-86F6-187C769DC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647143-C575-4220-9F98-2E663881FE54}" type="slidenum">
              <a:rPr lang="en-US" altLang="en-US" smtClean="0"/>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ED09849-A743-88B6-AB65-227EF817ACC1}"/>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94499307-0902-EB75-2E35-61E605C2A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Magnetic fields are generally not spherical in shape.  They’re toroidal (like a doughnut).</a:t>
            </a:r>
          </a:p>
        </p:txBody>
      </p:sp>
      <p:sp>
        <p:nvSpPr>
          <p:cNvPr id="96260" name="Slide Number Placeholder 3">
            <a:extLst>
              <a:ext uri="{FF2B5EF4-FFF2-40B4-BE49-F238E27FC236}">
                <a16:creationId xmlns:a16="http://schemas.microsoft.com/office/drawing/2014/main" id="{90AA602F-CC0C-6C2A-F847-987E1C7D44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D316CA-5314-4146-A6A2-A0AF07A45AD7}" type="slidenum">
              <a:rPr lang="en-US" altLang="en-US" smtClean="0"/>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6094F4BE-3F41-928A-A425-356F743016B9}"/>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DCF99545-8675-9D48-1F73-C64B13E961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Charge in motion produces an induced magnetic field.  Per Lenz’s Law (and Newton’s 3</a:t>
            </a:r>
            <a:r>
              <a:rPr lang="en-US" altLang="en-US" baseline="30000"/>
              <a:t>rd</a:t>
            </a:r>
            <a:r>
              <a:rPr lang="en-US" altLang="en-US"/>
              <a:t> Law) this Magnetic Field will exert a pushback force on the charge in motion that created (induced) it.  Lines of force will be normal to (at 90 degrees to) the lines of magnetic flux.</a:t>
            </a:r>
          </a:p>
          <a:p>
            <a:r>
              <a:rPr lang="en-US" altLang="en-US"/>
              <a:t>These lines of force will push on the charge.  If the charge is fluid-like (deformable, can be moved, molded) then the shape of the charge (the charge distribution) will begin to change.</a:t>
            </a:r>
          </a:p>
        </p:txBody>
      </p:sp>
      <p:sp>
        <p:nvSpPr>
          <p:cNvPr id="98308" name="Slide Number Placeholder 3">
            <a:extLst>
              <a:ext uri="{FF2B5EF4-FFF2-40B4-BE49-F238E27FC236}">
                <a16:creationId xmlns:a16="http://schemas.microsoft.com/office/drawing/2014/main" id="{24E4077F-EA67-4364-6622-E8569777C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5E1C36-EDE0-4F7B-803C-80B31E4F5668}" type="slidenum">
              <a:rPr lang="en-US" altLang="en-US" smtClean="0"/>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4165490-A429-1CCC-F128-F0C73DDB0635}"/>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531A18B8-2028-DE41-6EBE-A55093CB4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charge (the ‘stuff’ that makes up whatever electrical charge is) will shift shape until there is an equilibrium state where the Repelling (blow apart) force of the negative charge equals the magnetic push-in force.  This creates a balance of forces and the shape should conform to the interior of a toroidal magnetic field.</a:t>
            </a:r>
          </a:p>
        </p:txBody>
      </p:sp>
      <p:sp>
        <p:nvSpPr>
          <p:cNvPr id="100356" name="Slide Number Placeholder 3">
            <a:extLst>
              <a:ext uri="{FF2B5EF4-FFF2-40B4-BE49-F238E27FC236}">
                <a16:creationId xmlns:a16="http://schemas.microsoft.com/office/drawing/2014/main" id="{F00E027A-8260-415D-3739-985DE3C36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B10BB0-61C5-4B43-86C4-91D2097A7F3C}" type="slidenum">
              <a:rPr lang="en-US" altLang="en-US" smtClean="0"/>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9A9E9EB-D8AC-BC2A-F0C3-0961FABE4F92}"/>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38D3AEEC-8BB7-2EF7-BA25-6A2CB67FA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CSS’ model for a particle (shown not to scale and greatly simplified, as the minimum stable particle has at least 3 each charge fibers that helically rotate in an overall ring shape (also called a soliton shape).  CSS have termed the particle form a ‘Helicon</a:t>
            </a:r>
            <a:r>
              <a:rPr lang="en-US" altLang="en-US" baseline="30000"/>
              <a:t>©</a:t>
            </a:r>
            <a:r>
              <a:rPr lang="en-US" altLang="en-US"/>
              <a:t>’   Red lines show the general shape of the electric field, which in the near field approaches the toroid form, but in the far field appears spherically symmetric.  Black lines denote the magnetic moment (field lines) which is toroidal in the near field and for a greater distance from the particle.  In the far field the magnetic field will vary with 1/R</a:t>
            </a:r>
            <a:r>
              <a:rPr lang="en-US" altLang="en-US" baseline="30000"/>
              <a:t>2</a:t>
            </a:r>
            <a:r>
              <a:rPr lang="en-US" altLang="en-US"/>
              <a:t> but up close (near field) the variation is much more complex.</a:t>
            </a:r>
          </a:p>
        </p:txBody>
      </p:sp>
      <p:sp>
        <p:nvSpPr>
          <p:cNvPr id="102404" name="Slide Number Placeholder 3">
            <a:extLst>
              <a:ext uri="{FF2B5EF4-FFF2-40B4-BE49-F238E27FC236}">
                <a16:creationId xmlns:a16="http://schemas.microsoft.com/office/drawing/2014/main" id="{BBE12176-43E9-C24E-43D6-6BA0802F0E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512395-E2F1-4998-A694-E0C8E88CA9AE}" type="slidenum">
              <a:rPr lang="en-US" altLang="en-US" smtClean="0"/>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B35CD43B-1FD5-1106-1654-186DA6BC9AB6}"/>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358A1C0D-2EA2-14B7-692E-B71F818B64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Key Features: the particle is both a ring of charge (stuff?) AND a pair of energy fields that are integral to and attached to/with the particle.  Since the fields are caused by the charge, they are inseparable from the charge.  The particle is ALL of these constituents together.</a:t>
            </a:r>
          </a:p>
          <a:p>
            <a:r>
              <a:rPr lang="en-US" altLang="en-US"/>
              <a:t>Other scientific models expressly separate the energy (both electric and magnetic) from the particle (usually considered to be a point with no size or extent or shape) leading to misinterpretations of experimental results such as the double slit experiment.</a:t>
            </a:r>
          </a:p>
        </p:txBody>
      </p:sp>
      <p:sp>
        <p:nvSpPr>
          <p:cNvPr id="104452" name="Slide Number Placeholder 3">
            <a:extLst>
              <a:ext uri="{FF2B5EF4-FFF2-40B4-BE49-F238E27FC236}">
                <a16:creationId xmlns:a16="http://schemas.microsoft.com/office/drawing/2014/main" id="{0593ABD8-79A0-BD12-149D-A5A15531D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40793F-1893-43DF-A2CB-33AFC359BF41}" type="slidenum">
              <a:rPr lang="en-US" altLang="en-US" smtClean="0"/>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4377410-17BA-CF52-030E-0C44FD96C041}"/>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0167D64C-2832-65FE-B49E-39384E9109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notes are largely from the www.commonsensescience.net webpages.</a:t>
            </a:r>
          </a:p>
        </p:txBody>
      </p:sp>
      <p:sp>
        <p:nvSpPr>
          <p:cNvPr id="14340" name="Slide Number Placeholder 3">
            <a:extLst>
              <a:ext uri="{FF2B5EF4-FFF2-40B4-BE49-F238E27FC236}">
                <a16:creationId xmlns:a16="http://schemas.microsoft.com/office/drawing/2014/main" id="{0D83C2F3-41CB-8777-D1E1-7F35E4700D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5646C7-00E5-4CA5-87E8-EE6C5C04801E}" type="slidenum">
              <a:rPr lang="en-US" altLang="en-US" smtClean="0"/>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1CA90D73-70D6-6C0A-1FAE-5381D732E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940FF8-96C9-47C7-8B2A-E6C35F55F5EC}" type="slidenum">
              <a:rPr lang="en-US" altLang="en-US" smtClean="0">
                <a:solidFill>
                  <a:srgbClr val="000000"/>
                </a:solidFill>
              </a:rPr>
              <a:pPr>
                <a:spcBef>
                  <a:spcPct val="0"/>
                </a:spcBef>
              </a:pPr>
              <a:t>50</a:t>
            </a:fld>
            <a:endParaRPr lang="en-US" altLang="en-US">
              <a:solidFill>
                <a:srgbClr val="000000"/>
              </a:solidFill>
            </a:endParaRPr>
          </a:p>
        </p:txBody>
      </p:sp>
      <p:sp>
        <p:nvSpPr>
          <p:cNvPr id="106499" name="Rectangle 2">
            <a:extLst>
              <a:ext uri="{FF2B5EF4-FFF2-40B4-BE49-F238E27FC236}">
                <a16:creationId xmlns:a16="http://schemas.microsoft.com/office/drawing/2014/main" id="{4BABA386-CBEB-BD54-5804-A9A8C132F50F}"/>
              </a:ext>
            </a:extLst>
          </p:cNvPr>
          <p:cNvSpPr>
            <a:spLocks noRot="1" noChangeArrowheads="1" noTextEdit="1"/>
          </p:cNvSpPr>
          <p:nvPr>
            <p:ph type="sldImg"/>
          </p:nvPr>
        </p:nvSpPr>
        <p:spPr>
          <a:ln/>
        </p:spPr>
      </p:sp>
      <p:sp>
        <p:nvSpPr>
          <p:cNvPr id="106500" name="Rectangle 3">
            <a:extLst>
              <a:ext uri="{FF2B5EF4-FFF2-40B4-BE49-F238E27FC236}">
                <a16:creationId xmlns:a16="http://schemas.microsoft.com/office/drawing/2014/main" id="{9078B64F-A34E-A656-30AC-BCC76CA5182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As part of the new foundation for science a model of the toroidal electron was proposed consisting of three continuous primary charge fibers that are intertwined in such a way that the fibers define the surface of the toroid.  The circumference of the toroid for an electron at rest or in motion is the Compton wavelength.  The electron possesses a physical intrinsic spin due to the intertwining of the charge fibers.  It possesses a physical magnetic moment due to the motion of the current around the toroid.  It has ground and excited states reflected in the number of turns of the charge fibers in one revolution of the toroid.  These represent standing wave states of the toroid.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078DCD1-567B-9FD6-5C90-511484190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1A2494-1DD7-4F96-A93E-A3832EAB81DB}" type="slidenum">
              <a:rPr lang="en-US" altLang="en-US" smtClean="0">
                <a:solidFill>
                  <a:srgbClr val="000000"/>
                </a:solidFill>
              </a:rPr>
              <a:pPr>
                <a:spcBef>
                  <a:spcPct val="0"/>
                </a:spcBef>
              </a:pPr>
              <a:t>51</a:t>
            </a:fld>
            <a:endParaRPr lang="en-US" altLang="en-US">
              <a:solidFill>
                <a:srgbClr val="000000"/>
              </a:solidFill>
            </a:endParaRPr>
          </a:p>
        </p:txBody>
      </p:sp>
      <p:sp>
        <p:nvSpPr>
          <p:cNvPr id="108547" name="Rectangle 2">
            <a:extLst>
              <a:ext uri="{FF2B5EF4-FFF2-40B4-BE49-F238E27FC236}">
                <a16:creationId xmlns:a16="http://schemas.microsoft.com/office/drawing/2014/main" id="{284628A5-1A8F-C23C-E72C-79B5471DA314}"/>
              </a:ext>
            </a:extLst>
          </p:cNvPr>
          <p:cNvSpPr>
            <a:spLocks noRot="1" noChangeArrowheads="1" noTextEdit="1"/>
          </p:cNvSpPr>
          <p:nvPr>
            <p:ph type="sldImg"/>
          </p:nvPr>
        </p:nvSpPr>
        <p:spPr>
          <a:ln/>
        </p:spPr>
      </p:sp>
      <p:sp>
        <p:nvSpPr>
          <p:cNvPr id="108548" name="Rectangle 3">
            <a:extLst>
              <a:ext uri="{FF2B5EF4-FFF2-40B4-BE49-F238E27FC236}">
                <a16:creationId xmlns:a16="http://schemas.microsoft.com/office/drawing/2014/main" id="{579310A4-6882-E6A7-CF8A-D45787450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charge fiber ring model of elementary particles was constructed incorporating all of the theoretical and experimental results that had been accumulating over the years but never assimilated back into electrodynamics to replace Maxwell’s equations.</a:t>
            </a:r>
          </a:p>
          <a:p>
            <a:pPr algn="just" eaLnBrk="1" hangingPunct="1"/>
            <a:r>
              <a:rPr lang="en-US" altLang="en-US"/>
              <a:t>This elementary particle model is a classical string type consisting of 3 to 27 intertwining closed string loops.  Stable elementary particles consist of three primary intertwining charge loops.  These primary charge loops may consist of up to three secondary intertwining charge loops.  The secondary charge loops may consist of up to three intertwining tertiary charge loops.  The simplest elementary particle, the electron, consists of three simple intertwining primary charge loops. The most complex elementary particle, which has not been discovered yet, consists of three intertwining primary charge loops which consist of three intertwining secondary charge loops, which consist of three intertwining tertiary charge loops.  The more loops the higher the binding energy and the mass of the particle.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73AAE6C-3843-79F0-C1F1-699157E2B2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EC1FA5-01E8-4879-8F51-C7B71C0BAD89}" type="slidenum">
              <a:rPr lang="en-US" altLang="en-US" smtClean="0"/>
              <a:pPr>
                <a:spcBef>
                  <a:spcPct val="0"/>
                </a:spcBef>
              </a:pPr>
              <a:t>52</a:t>
            </a:fld>
            <a:endParaRPr lang="en-US" altLang="en-US"/>
          </a:p>
        </p:txBody>
      </p:sp>
      <p:sp>
        <p:nvSpPr>
          <p:cNvPr id="110595" name="Rectangle 2">
            <a:extLst>
              <a:ext uri="{FF2B5EF4-FFF2-40B4-BE49-F238E27FC236}">
                <a16:creationId xmlns:a16="http://schemas.microsoft.com/office/drawing/2014/main" id="{19A934DE-BEC9-7C6B-2C44-697B6423AAB4}"/>
              </a:ext>
            </a:extLst>
          </p:cNvPr>
          <p:cNvSpPr>
            <a:spLocks noRot="1" noChangeArrowheads="1" noTextEdit="1"/>
          </p:cNvSpPr>
          <p:nvPr>
            <p:ph type="sldImg"/>
          </p:nvPr>
        </p:nvSpPr>
        <p:spPr>
          <a:ln/>
        </p:spPr>
      </p:sp>
      <p:sp>
        <p:nvSpPr>
          <p:cNvPr id="110596" name="Rectangle 3">
            <a:extLst>
              <a:ext uri="{FF2B5EF4-FFF2-40B4-BE49-F238E27FC236}">
                <a16:creationId xmlns:a16="http://schemas.microsoft.com/office/drawing/2014/main" id="{6BC669CD-9F76-DEC4-B41A-3EDD9A8B56D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Per CSS Theory, electromagnetic energy is pure wave motion (analog) and is not, in itself, discrete or quantized.  Quantization occurs at the interface with wave energy and physical matter which is CHARGE in the form of a resonant ring shape with specific degrees of freedom ( large Radius, small radius, number of turns per charge fiber, number of charge fibers).  Since the number of turns is always an Integer Number (due to the fiber being continuously connected to itself; no discontinuities) the turns can only change discretely in absorbing energy or releasing it.  This is where quantization comes from.</a:t>
            </a:r>
          </a:p>
          <a:p>
            <a:pPr eaLnBrk="1" hangingPunct="1"/>
            <a:r>
              <a:rPr lang="en-US" altLang="en-US"/>
              <a:t>Since in the near field the shape of the particle and its fields is not spherical, but rather toroidal, the magnetic field will intensify more rapidly as one nears the particle (no longer 1/R2 variation, as it is in the far field).  Magnetic fields also ‘couple’ having shared/mutual inductance effects, which further influence the binding forces among particles which are close together (as in a nucleus, atom).  All binding forces in atoms and nuclei, as we will see later in this presentation, can be explained in terms of the electric and magnetic forces alone.  No ‘strong’ or ‘weak’ force exists nor is needed.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C777EEE-B3E8-B25E-9E02-4DBB4E7EBE57}"/>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5D68A2F6-648C-4104-8D6E-D45A62431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solidFill>
                  <a:srgbClr val="000000"/>
                </a:solidFill>
              </a:rPr>
              <a:t>The new classical universal electrodynamic force gives rise to specific classical physical models for elementary particles.  These particles can have excited states.  Here we see five specific states of the electron toroidal ring composed of three simple primary charge fibers.  Transitions between these resonant states gives rise to the normal emission spectra of atoms and also to the extreme ultraviolet spectra as measured by NASA rocket probes in outer space. </a:t>
            </a:r>
          </a:p>
          <a:p>
            <a:endParaRPr lang="en-US" altLang="en-US"/>
          </a:p>
        </p:txBody>
      </p:sp>
      <p:sp>
        <p:nvSpPr>
          <p:cNvPr id="112644" name="Slide Number Placeholder 3">
            <a:extLst>
              <a:ext uri="{FF2B5EF4-FFF2-40B4-BE49-F238E27FC236}">
                <a16:creationId xmlns:a16="http://schemas.microsoft.com/office/drawing/2014/main" id="{41715338-AE06-7D13-B750-42BACCF63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E4EE70-93C1-49C9-A1AF-EB2950222BB3}" type="slidenum">
              <a:rPr lang="en-US" altLang="en-US" smtClean="0"/>
              <a:pPr/>
              <a:t>53</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B41FF9A5-DBDC-F3D0-4912-B11ED3695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99A54C-32B6-44F5-8259-EAD659AF4422}" type="slidenum">
              <a:rPr lang="en-US" altLang="en-US" smtClean="0"/>
              <a:pPr>
                <a:spcBef>
                  <a:spcPct val="0"/>
                </a:spcBef>
              </a:pPr>
              <a:t>54</a:t>
            </a:fld>
            <a:endParaRPr lang="en-US" altLang="en-US"/>
          </a:p>
        </p:txBody>
      </p:sp>
      <p:sp>
        <p:nvSpPr>
          <p:cNvPr id="114691" name="Rectangle 2">
            <a:extLst>
              <a:ext uri="{FF2B5EF4-FFF2-40B4-BE49-F238E27FC236}">
                <a16:creationId xmlns:a16="http://schemas.microsoft.com/office/drawing/2014/main" id="{7BE31F57-CFC0-A709-5D51-D7888312C279}"/>
              </a:ext>
            </a:extLst>
          </p:cNvPr>
          <p:cNvSpPr>
            <a:spLocks noRot="1" noChangeArrowheads="1" noTextEdit="1"/>
          </p:cNvSpPr>
          <p:nvPr>
            <p:ph type="sldImg"/>
          </p:nvPr>
        </p:nvSpPr>
        <p:spPr>
          <a:ln/>
        </p:spPr>
      </p:sp>
      <p:sp>
        <p:nvSpPr>
          <p:cNvPr id="114692" name="Rectangle 3">
            <a:extLst>
              <a:ext uri="{FF2B5EF4-FFF2-40B4-BE49-F238E27FC236}">
                <a16:creationId xmlns:a16="http://schemas.microsoft.com/office/drawing/2014/main" id="{09984FBC-DDD4-A75A-94D0-0ACE3253A3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mechanism for radiation is that the charge fiber configuration in the ring can have multiple standing wave states.  The charge fibers in the ring can only absorb electromagnetic energy of specific wavelengths that could produce exact harmonics of the fundamental standing wave in the ring.</a:t>
            </a:r>
          </a:p>
          <a:p>
            <a:pPr algn="just" eaLnBrk="1" hangingPunct="1"/>
            <a:r>
              <a:rPr lang="en-US" altLang="en-US"/>
              <a:t>In the case of the atom, the three-dimensional electron does not have to orbit the atom to be in dynamic equilibrium with the nucleus.  In fact, the electron cannot orbit the nucleus, or it would continuously radiate energy due to constant inward acceleration; Bohr’s model (and any other ‘orbiting electrons’ model) is not correct, nor possible.  The magnetic field of the ring is strong enough to keep the electron out of the nucleus.  The electron can vibrate with respect to its equilibrium position near the nucleus.  So-called atomic electron transitions are not orbital transitions as in standard quantum theories of the atom, but rather the resonant/quantized change of electron standing wave states with no quantum jump in orbit.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AB32CFCE-DA02-1EF8-C342-D54E14FF9981}"/>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26643F33-B571-C849-E4F3-EB1B019C3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section will look at properties and characteristics of matter, particularly an electrodynamic derivation of inertial mass showing mass is not ‘stuff/substance,’ rather mass is an electrodynamic pushback force opposing motion. Examples from atomic mass deficit and nuclear fission reactions showing the true origin of mass defect.  We’ll look at the real proton, neutron models, and whether there’s an independent universal luminiferous aether (there isn’t’).</a:t>
            </a:r>
          </a:p>
        </p:txBody>
      </p:sp>
      <p:sp>
        <p:nvSpPr>
          <p:cNvPr id="116740" name="Slide Number Placeholder 3">
            <a:extLst>
              <a:ext uri="{FF2B5EF4-FFF2-40B4-BE49-F238E27FC236}">
                <a16:creationId xmlns:a16="http://schemas.microsoft.com/office/drawing/2014/main" id="{71D5D026-8041-47F5-ED40-3D5C41564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C8E300-A767-4CE7-9A4E-84CB0D9C1A64}" type="slidenum">
              <a:rPr lang="en-US" altLang="en-US" smtClean="0"/>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297A4103-011B-8F03-BE71-91A0679090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0A44AD-A98F-4C39-9660-6BAF6AB39BE8}" type="slidenum">
              <a:rPr lang="en-US" altLang="en-US" smtClean="0"/>
              <a:pPr>
                <a:spcBef>
                  <a:spcPct val="0"/>
                </a:spcBef>
              </a:pPr>
              <a:t>56</a:t>
            </a:fld>
            <a:endParaRPr lang="en-US" altLang="en-US"/>
          </a:p>
        </p:txBody>
      </p:sp>
      <p:sp>
        <p:nvSpPr>
          <p:cNvPr id="118787" name="Rectangle 2">
            <a:extLst>
              <a:ext uri="{FF2B5EF4-FFF2-40B4-BE49-F238E27FC236}">
                <a16:creationId xmlns:a16="http://schemas.microsoft.com/office/drawing/2014/main" id="{348B41C8-43F7-64ED-97A8-4467BCB6E578}"/>
              </a:ext>
            </a:extLst>
          </p:cNvPr>
          <p:cNvSpPr>
            <a:spLocks noGrp="1" noChangeArrowheads="1"/>
          </p:cNvSpPr>
          <p:nvPr>
            <p:ph type="body" idx="1"/>
          </p:nvPr>
        </p:nvSpPr>
        <p:spPr>
          <a:xfrm>
            <a:off x="828675" y="4406900"/>
            <a:ext cx="5210175"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r>
              <a:rPr lang="en-US" altLang="en-US" b="1" u="sng"/>
              <a:t>Increase of mass with velocity</a:t>
            </a:r>
            <a:r>
              <a:rPr lang="en-US" altLang="en-US" b="1"/>
              <a:t>.</a:t>
            </a:r>
            <a:r>
              <a:rPr lang="en-US" altLang="en-US"/>
              <a:t>  If mass were an intrinsic property of an elementary particle, it would be invariant in all inertial frames of reference.  Stated more simply, the mass would not change with velocity.  But it </a:t>
            </a:r>
            <a:r>
              <a:rPr lang="en-US" altLang="en-US" u="sng"/>
              <a:t>does</a:t>
            </a:r>
            <a:r>
              <a:rPr lang="en-US" altLang="en-US"/>
              <a:t> change, and mass dramatically increases as it absorbs kinetic energy.</a:t>
            </a:r>
          </a:p>
          <a:p>
            <a:pPr eaLnBrk="1" hangingPunct="1"/>
            <a:r>
              <a:rPr lang="en-US" altLang="en-US" b="1" u="sng"/>
              <a:t>Increase of energy with velocity</a:t>
            </a:r>
            <a:r>
              <a:rPr lang="en-US" altLang="en-US" b="1"/>
              <a:t>.   </a:t>
            </a:r>
            <a:r>
              <a:rPr lang="en-US" altLang="en-US"/>
              <a:t>As an accelerated particle acquires more energy (specified by </a:t>
            </a:r>
            <a:r>
              <a:rPr lang="en-US" altLang="en-US" i="1"/>
              <a:t>E</a:t>
            </a:r>
            <a:r>
              <a:rPr lang="en-US" altLang="en-US"/>
              <a:t> = </a:t>
            </a:r>
            <a:r>
              <a:rPr lang="en-US" altLang="en-US" i="1"/>
              <a:t>mc</a:t>
            </a:r>
            <a:r>
              <a:rPr lang="en-US" altLang="en-US" baseline="30000"/>
              <a:t>2</a:t>
            </a:r>
            <a:r>
              <a:rPr lang="en-US" altLang="en-US"/>
              <a:t>), several structural changes occur:</a:t>
            </a:r>
          </a:p>
          <a:p>
            <a:pPr lvl="1" eaLnBrk="1" hangingPunct="1"/>
            <a:r>
              <a:rPr lang="en-US" altLang="en-US"/>
              <a:t>- The particle changes in size and shape.</a:t>
            </a:r>
          </a:p>
          <a:p>
            <a:pPr lvl="1" eaLnBrk="1" hangingPunct="1"/>
            <a:r>
              <a:rPr lang="en-US" altLang="en-US"/>
              <a:t>- The electric and magnetic fields surrounding the particle make a corresponding change in shape and intensity.</a:t>
            </a:r>
            <a:endParaRPr lang="en-US" altLang="en-US" sz="1100"/>
          </a:p>
          <a:p>
            <a:pPr lvl="1" eaLnBrk="1" hangingPunct="1"/>
            <a:r>
              <a:rPr lang="en-US" altLang="en-US"/>
              <a:t>- The kinetic energy of the particle’s velocity is absorbed in the electrical fields surrounding the particle.</a:t>
            </a:r>
            <a:endParaRPr lang="en-US" altLang="en-US" sz="1100"/>
          </a:p>
          <a:p>
            <a:pPr lvl="2" eaLnBrk="1" hangingPunct="1"/>
            <a:r>
              <a:rPr lang="en-US" altLang="en-US"/>
              <a:t>--Two types of fields absorb the energy:  “In addition to the production of a </a:t>
            </a:r>
            <a:r>
              <a:rPr lang="en-US" altLang="en-US" i="1"/>
              <a:t>radiation field </a:t>
            </a:r>
            <a:r>
              <a:rPr lang="en-US" altLang="en-US"/>
              <a:t>by acceleration of the charge, an induction field is also developed.  This </a:t>
            </a:r>
            <a:r>
              <a:rPr lang="en-US" altLang="en-US" i="1"/>
              <a:t>induction field </a:t>
            </a:r>
            <a:r>
              <a:rPr lang="en-US" altLang="en-US"/>
              <a:t>is associated with the velocity of the charge and stays with the charge as long as it is in uniform motion to the ambient field of the fixed frame.”---</a:t>
            </a:r>
            <a:r>
              <a:rPr lang="en-US" altLang="en-US" i="1"/>
              <a:t>Thomas G. Barnes (1977).</a:t>
            </a:r>
          </a:p>
        </p:txBody>
      </p:sp>
      <p:sp>
        <p:nvSpPr>
          <p:cNvPr id="118788" name="Rectangle 3">
            <a:extLst>
              <a:ext uri="{FF2B5EF4-FFF2-40B4-BE49-F238E27FC236}">
                <a16:creationId xmlns:a16="http://schemas.microsoft.com/office/drawing/2014/main" id="{38F0ECC8-6BDA-FDEC-5BE5-AF7E5A432B6C}"/>
              </a:ext>
            </a:extLst>
          </p:cNvPr>
          <p:cNvSpPr>
            <a:spLocks noRot="1" noChangeArrowheads="1" noTextEdit="1"/>
          </p:cNvSpPr>
          <p:nvPr>
            <p:ph type="sldImg"/>
          </p:nvPr>
        </p:nvSpPr>
        <p:spPr>
          <a:xfrm>
            <a:off x="993775" y="574675"/>
            <a:ext cx="4870450" cy="3652838"/>
          </a:xfrm>
          <a:ln w="12700" cap="flat">
            <a:solidFill>
              <a:schemeClr val="tx1"/>
            </a:solid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1345D7EF-B9DE-BE5C-E862-2E2FE684FF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667CCA-A06A-4D7A-9097-EFA07A1A6105}" type="slidenum">
              <a:rPr lang="en-US" altLang="en-US" smtClean="0"/>
              <a:pPr>
                <a:spcBef>
                  <a:spcPct val="0"/>
                </a:spcBef>
              </a:pPr>
              <a:t>57</a:t>
            </a:fld>
            <a:endParaRPr lang="en-US" altLang="en-US"/>
          </a:p>
        </p:txBody>
      </p:sp>
      <p:sp>
        <p:nvSpPr>
          <p:cNvPr id="120835" name="Rectangle 2">
            <a:extLst>
              <a:ext uri="{FF2B5EF4-FFF2-40B4-BE49-F238E27FC236}">
                <a16:creationId xmlns:a16="http://schemas.microsoft.com/office/drawing/2014/main" id="{29D17B98-59C2-F592-DAA9-62A421AC3F1B}"/>
              </a:ext>
            </a:extLst>
          </p:cNvPr>
          <p:cNvSpPr>
            <a:spLocks noGrp="1" noChangeArrowheads="1"/>
          </p:cNvSpPr>
          <p:nvPr>
            <p:ph type="body" idx="1"/>
          </p:nvPr>
        </p:nvSpPr>
        <p:spPr>
          <a:xfrm>
            <a:off x="828675" y="4406900"/>
            <a:ext cx="5210175"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r>
              <a:rPr lang="en-US" altLang="en-US" b="1" u="sng"/>
              <a:t>Increase of mass with velocity</a:t>
            </a:r>
            <a:r>
              <a:rPr lang="en-US" altLang="en-US" b="1"/>
              <a:t>.</a:t>
            </a:r>
            <a:r>
              <a:rPr lang="en-US" altLang="en-US"/>
              <a:t>  So what’s really going on?  First, a particle is accelerated via, typically, use of an external magnetic field or an electric field.  Even if we only considered the known effects on a charge in motion within external fields (such as Ampere’s and Faraday’s Laws), we know an induced magnetic field will form around the charge that moves with the charge.  This induced field (see detailed analysis in Dr. Barnes books) will push back (Newton’s 3</a:t>
            </a:r>
            <a:r>
              <a:rPr lang="en-US" altLang="en-US" baseline="30000"/>
              <a:t>rd</a:t>
            </a:r>
            <a:r>
              <a:rPr lang="en-US" altLang="en-US"/>
              <a:t> Law reaction force) on the charge in motion opposing the force that’s causing the motion to begin with.  This then requires more force, than initially, to achieve the same degree of acceleration; hence, the charge appears to have become more ‘massive,’ when there’s no more matter/stuff there than at the beginning.  This so-called relativistic mass is more electrodynamic push back (reaction force) from the charge’s own self fields. Mass is therefore a derived/resultant electromagnetic property.</a:t>
            </a:r>
            <a:endParaRPr lang="en-US" altLang="en-US" i="1"/>
          </a:p>
        </p:txBody>
      </p:sp>
      <p:sp>
        <p:nvSpPr>
          <p:cNvPr id="120836" name="Rectangle 3">
            <a:extLst>
              <a:ext uri="{FF2B5EF4-FFF2-40B4-BE49-F238E27FC236}">
                <a16:creationId xmlns:a16="http://schemas.microsoft.com/office/drawing/2014/main" id="{435DD853-E43D-AFAA-AB02-DD778CF638E5}"/>
              </a:ext>
            </a:extLst>
          </p:cNvPr>
          <p:cNvSpPr>
            <a:spLocks noGrp="1" noRot="1" noChangeAspect="1" noChangeArrowheads="1" noTextEdit="1"/>
          </p:cNvSpPr>
          <p:nvPr>
            <p:ph type="sldImg"/>
          </p:nvPr>
        </p:nvSpPr>
        <p:spPr>
          <a:xfrm>
            <a:off x="993775" y="574675"/>
            <a:ext cx="4870450" cy="3652838"/>
          </a:xfrm>
          <a:ln w="12700" cap="flat">
            <a:solidFill>
              <a:schemeClr val="tx1"/>
            </a:solid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DEE353C8-FB1D-6105-AE29-DB61C13B4643}"/>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3AF0453F-1BAB-F74E-5A3C-1F8071069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 background to assist our understanding how the mass increase occurs.  Two examples that show how external energy will compress (make smaller, less volume) something that naturally resists being compressed (like a collection of positive charge, called a proton).</a:t>
            </a:r>
          </a:p>
        </p:txBody>
      </p:sp>
      <p:sp>
        <p:nvSpPr>
          <p:cNvPr id="122884" name="Slide Number Placeholder 3">
            <a:extLst>
              <a:ext uri="{FF2B5EF4-FFF2-40B4-BE49-F238E27FC236}">
                <a16:creationId xmlns:a16="http://schemas.microsoft.com/office/drawing/2014/main" id="{0E15E6E5-AA6C-FDD2-0B88-4B47C25AE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074289-094B-4897-BD66-B7D11340EA76}" type="slidenum">
              <a:rPr lang="en-US" altLang="en-US" smtClean="0"/>
              <a:pPr/>
              <a:t>58</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032BEAE8-250E-5AEA-0305-34F2F085EA9D}"/>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59C070E7-AC66-E7CC-C6C5-EC8FFE788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Sequenced images showing how the induced magnetic field resulting from motion, will cause a reaction force against the charge in motion.  This reaction force compresses the charge distribution resulting in a smaller size.  Smaller size, same amount of charge, equals higher charge density.  Higher charge density requires more force (external fields) to move it, making the smaller charge distribution more ‘massive.’</a:t>
            </a:r>
          </a:p>
        </p:txBody>
      </p:sp>
      <p:sp>
        <p:nvSpPr>
          <p:cNvPr id="124932" name="Slide Number Placeholder 3">
            <a:extLst>
              <a:ext uri="{FF2B5EF4-FFF2-40B4-BE49-F238E27FC236}">
                <a16:creationId xmlns:a16="http://schemas.microsoft.com/office/drawing/2014/main" id="{851B7EEB-C9C5-47EE-5709-1E9405DA62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A382A5-6C64-4C49-959E-1A713E7345AE}" type="slidenum">
              <a:rPr lang="en-US" altLang="en-US" smtClean="0"/>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9E3D1A5-50D8-64CE-F79B-2C60FF511F6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976CD7A-8BEF-6A6F-ADF2-355451CB3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briefing, using the “What’s the Matter?” styling, will present physical models of matter, particles, and the sub-atomic realm based upon CSS’s extension of classical mechanics and electrodynamics.</a:t>
            </a:r>
          </a:p>
        </p:txBody>
      </p:sp>
      <p:sp>
        <p:nvSpPr>
          <p:cNvPr id="16388" name="Slide Number Placeholder 3">
            <a:extLst>
              <a:ext uri="{FF2B5EF4-FFF2-40B4-BE49-F238E27FC236}">
                <a16:creationId xmlns:a16="http://schemas.microsoft.com/office/drawing/2014/main" id="{FAD84A30-1036-A252-B28E-F3E24194E1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36D9A2-4148-4416-9627-16686E0ED2D2}" type="slidenum">
              <a:rPr lang="en-US" altLang="en-US" smtClean="0"/>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9F8C3C3-1321-181B-AE01-BE599562A951}"/>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9796E111-E2E2-AEB0-1194-FBA300956C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something takes more force to accelerate (move) it, then by Newton’s 2</a:t>
            </a:r>
            <a:r>
              <a:rPr lang="en-US" altLang="en-US" baseline="30000"/>
              <a:t>nd</a:t>
            </a:r>
            <a:r>
              <a:rPr lang="en-US" altLang="en-US"/>
              <a:t> Law it has more mass.  There is clearly not any more charge (the ‘stuff’ that makes up the particle), but the particle has more mass.  Mass, therefore, is not ‘stuff.’  Mass is a variable electromagnetically-derived property of charged particles.</a:t>
            </a:r>
          </a:p>
        </p:txBody>
      </p:sp>
      <p:sp>
        <p:nvSpPr>
          <p:cNvPr id="126980" name="Slide Number Placeholder 3">
            <a:extLst>
              <a:ext uri="{FF2B5EF4-FFF2-40B4-BE49-F238E27FC236}">
                <a16:creationId xmlns:a16="http://schemas.microsoft.com/office/drawing/2014/main" id="{DE073827-D57D-899E-C770-7FF7A6E61A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239867-B13B-46EB-91BE-E2DA529411DB}" type="slidenum">
              <a:rPr lang="en-US" altLang="en-US" smtClean="0"/>
              <a:pPr/>
              <a:t>60</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B225D921-EF66-DD8B-62B2-808DB7C8D360}"/>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F74C89A8-FC93-9E3D-6BCD-F567723C1D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how Dr. Lucas proceeds to derive inertial mass.  Similar to the approach for deriving the electrodynamic force of gravity, we start with neutral matter (one + and one – charge on the left) and calculate their effects on a single + charge (on the right) using the newly-derived Universal Force equation.  Details on this derivation can be found in Dr. Lucas’ book “The Universal Force – Volume 1”</a:t>
            </a:r>
          </a:p>
        </p:txBody>
      </p:sp>
      <p:sp>
        <p:nvSpPr>
          <p:cNvPr id="129028" name="Slide Number Placeholder 3">
            <a:extLst>
              <a:ext uri="{FF2B5EF4-FFF2-40B4-BE49-F238E27FC236}">
                <a16:creationId xmlns:a16="http://schemas.microsoft.com/office/drawing/2014/main" id="{93D27125-211F-BE2E-6ACF-D5CCC6B52E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A02083-9744-4192-9C6B-5783205DA4A5}" type="slidenum">
              <a:rPr lang="en-US" altLang="en-US" smtClean="0"/>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669A5710-E735-665A-61CF-76D370B50B0A}"/>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0CCC2EC6-A5D7-504B-0A69-6258F73D8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When we add up the individual masses of free protons and neutrons (and include the lightweight electrons, if you wish), the total ‘weight’ is not equal to the measured atomic mass (typically the atomic mass is less than the total).  This difference is called the Mass Defect.  The reason given for this difference (per the Standard Model) is that some mass is converted to energy used to bind the nucleus and overall atom together (i.e., becomes the ‘strong’ and/or ‘weak’ forces).  One problem (of many) with this story is that some atomic weights are MORE than the sum of the particles’ weights, yet they still have binding energy.  Hmmm…</a:t>
            </a:r>
          </a:p>
        </p:txBody>
      </p:sp>
      <p:sp>
        <p:nvSpPr>
          <p:cNvPr id="131076" name="Slide Number Placeholder 3">
            <a:extLst>
              <a:ext uri="{FF2B5EF4-FFF2-40B4-BE49-F238E27FC236}">
                <a16:creationId xmlns:a16="http://schemas.microsoft.com/office/drawing/2014/main" id="{F0DEF027-258A-4608-B00A-8216B80EA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FC3BD-059E-4FCE-B343-2FE84498F844}" type="slidenum">
              <a:rPr lang="en-US" altLang="en-US" smtClean="0"/>
              <a:pPr/>
              <a:t>62</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255995B1-84F1-9E79-4FA3-78EEC18281EA}"/>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CB149DB9-72B9-0350-257C-E2C0BA8F11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illustrated here the Mass Defect for some elements/isotopes is a positive number, such that the “mass converted to binding energy” explanation is illogical, or at least, inconsistent with observations.</a:t>
            </a:r>
          </a:p>
        </p:txBody>
      </p:sp>
      <p:sp>
        <p:nvSpPr>
          <p:cNvPr id="133124" name="Slide Number Placeholder 3">
            <a:extLst>
              <a:ext uri="{FF2B5EF4-FFF2-40B4-BE49-F238E27FC236}">
                <a16:creationId xmlns:a16="http://schemas.microsoft.com/office/drawing/2014/main" id="{CE3783F0-AC53-A9AB-0FE8-E711BDCC9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B6BCB8-AD0F-437E-81BE-4865E86F7FAB}" type="slidenum">
              <a:rPr lang="en-US" altLang="en-US" smtClean="0"/>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B6E88AC0-A327-9BB5-DBFC-53D4BB509517}"/>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89028AE8-9CC0-65B3-9CEF-884B641E7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alternative presentation of Mass Defects laid out in periodic table format.  The odd use of light green and light/whitish red (vs dark green or red) for the more extreme values makes it more challenging to understand what’s being displayed, but one can still figure it out.</a:t>
            </a:r>
          </a:p>
        </p:txBody>
      </p:sp>
      <p:sp>
        <p:nvSpPr>
          <p:cNvPr id="135172" name="Slide Number Placeholder 3">
            <a:extLst>
              <a:ext uri="{FF2B5EF4-FFF2-40B4-BE49-F238E27FC236}">
                <a16:creationId xmlns:a16="http://schemas.microsoft.com/office/drawing/2014/main" id="{C51A7162-C7CC-89C5-3592-27CD71F51B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C15E87-68FF-4173-A4FE-C00036DCB472}" type="slidenum">
              <a:rPr lang="en-US" altLang="en-US" smtClean="0"/>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584DE933-EF8B-B392-E1AC-AB3421142A0E}"/>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CACB0F2D-0CFA-BC69-9A29-DCC0C4DB0E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another example that mass is not an intrinsic property, consider nuclear fission where the resulting products after the reaction still have exactly the same number of protons and neutrons as the initial reactants.  Same particle count, but lower mass.  Again, the story is that mass has been converted to energy, but where did the mass come from?</a:t>
            </a:r>
          </a:p>
          <a:p>
            <a:r>
              <a:rPr lang="en-US" altLang="en-US"/>
              <a:t>The reality is that energy was converted to released energy (energy in compressed nucleons, energy in mutual magnetic coupling among nucleons, is converted into radiated energy and kinetic (heat, motion) energy).</a:t>
            </a:r>
          </a:p>
        </p:txBody>
      </p:sp>
      <p:sp>
        <p:nvSpPr>
          <p:cNvPr id="137220" name="Slide Number Placeholder 3">
            <a:extLst>
              <a:ext uri="{FF2B5EF4-FFF2-40B4-BE49-F238E27FC236}">
                <a16:creationId xmlns:a16="http://schemas.microsoft.com/office/drawing/2014/main" id="{9E16EF52-8154-5BEE-1CBB-E23D99BEE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3FFDD1-15E4-4C14-AE43-33FB82E408AA}" type="slidenum">
              <a:rPr lang="en-US" altLang="en-US" smtClean="0"/>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8F21E533-13A2-0EB4-A335-270BAE486701}"/>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BDADAE22-40AE-201A-023F-C2B59DBB84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Although there is always “nucleon conservation,” there is always a lower total mass of the fission products than the original mass of the reactants.  Where is this ‘mass’ coming from, because no ‘stuff’ (nucleons) is lost; rather it is expressly conserved?</a:t>
            </a:r>
          </a:p>
        </p:txBody>
      </p:sp>
      <p:sp>
        <p:nvSpPr>
          <p:cNvPr id="139268" name="Slide Number Placeholder 3">
            <a:extLst>
              <a:ext uri="{FF2B5EF4-FFF2-40B4-BE49-F238E27FC236}">
                <a16:creationId xmlns:a16="http://schemas.microsoft.com/office/drawing/2014/main" id="{6819D821-9375-9D43-0588-E435CB8D6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1A1B6-3AE1-4339-AE3D-990D8D80BDBD}" type="slidenum">
              <a:rPr lang="en-US" altLang="en-US" smtClean="0"/>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7810B706-13D7-E010-22CE-B06AFF188212}"/>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3C67A01A-7794-ACFF-3904-1CACAF41F4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Using the U235 to Cesium and Rubidium reaction, let’s add up the weights of all protons, neutrons and electrons, and compare the before and after totals.  As with the mass defect in atomic weights, this so-called mass defect is also attributed to “mass being converted to energy.”  But what’s really happening, using CSS model of particles, is that energy (of nucleon size, and mutual magnetic coupling “binding” energies) is being released as gamma radiation and kinetic energy (particle motion and heat).</a:t>
            </a:r>
          </a:p>
        </p:txBody>
      </p:sp>
      <p:sp>
        <p:nvSpPr>
          <p:cNvPr id="141316" name="Slide Number Placeholder 3">
            <a:extLst>
              <a:ext uri="{FF2B5EF4-FFF2-40B4-BE49-F238E27FC236}">
                <a16:creationId xmlns:a16="http://schemas.microsoft.com/office/drawing/2014/main" id="{35057C9F-78E5-0455-C495-38E2C21E0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BDAA5C-EFC4-48B4-87A8-EE9577070E40}" type="slidenum">
              <a:rPr lang="en-US" altLang="en-US" smtClean="0"/>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036C80C6-334F-2A67-CE85-3CF5208D72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BD317F-AFFB-4E61-848D-5B19A8390AF0}" type="slidenum">
              <a:rPr lang="en-US" altLang="en-US" smtClean="0"/>
              <a:pPr>
                <a:spcBef>
                  <a:spcPct val="0"/>
                </a:spcBef>
              </a:pPr>
              <a:t>68</a:t>
            </a:fld>
            <a:endParaRPr lang="en-US" altLang="en-US"/>
          </a:p>
        </p:txBody>
      </p:sp>
      <p:sp>
        <p:nvSpPr>
          <p:cNvPr id="143363" name="Rectangle 2">
            <a:extLst>
              <a:ext uri="{FF2B5EF4-FFF2-40B4-BE49-F238E27FC236}">
                <a16:creationId xmlns:a16="http://schemas.microsoft.com/office/drawing/2014/main" id="{A3C42300-EA02-3127-9C0C-624414E2FEDE}"/>
              </a:ext>
            </a:extLst>
          </p:cNvPr>
          <p:cNvSpPr>
            <a:spLocks noRot="1" noChangeArrowheads="1" noTextEdit="1"/>
          </p:cNvSpPr>
          <p:nvPr>
            <p:ph type="sldImg"/>
          </p:nvPr>
        </p:nvSpPr>
        <p:spPr>
          <a:ln/>
        </p:spPr>
      </p:sp>
      <p:sp>
        <p:nvSpPr>
          <p:cNvPr id="143364" name="Rectangle 3">
            <a:extLst>
              <a:ext uri="{FF2B5EF4-FFF2-40B4-BE49-F238E27FC236}">
                <a16:creationId xmlns:a16="http://schemas.microsoft.com/office/drawing/2014/main" id="{5F7F2C37-F035-9291-427E-10BFDE3E4E3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CSS model of the proton is built on the helicon model for the electron but it has a much smaller radius.  The resulting higher charge density causes a higher reaction force when accelerated, making the proton more ‘massive’ than the electron.  Also, the internal fine structure of the proton consists of more charge fibers whose mutual coupling energy also increases the mass of the proton.</a:t>
            </a:r>
          </a:p>
          <a:p>
            <a:pPr eaLnBrk="1" hangingPunct="1"/>
            <a:r>
              <a:rPr lang="en-US" altLang="en-US"/>
              <a:t>Note that helicons (both protons and neutrons) have different sizes when bound in a nucleus (electrons are smaller and protons are slightly larger, in general, in a nucleus) than as free particles.</a:t>
            </a:r>
          </a:p>
          <a:p>
            <a:pPr eaLnBrk="1" hangingPunct="1"/>
            <a:r>
              <a:rPr lang="en-US" altLang="en-US"/>
              <a:t>Both charge and magnetic flux are conserved at all times, and together form the physical basis for the value of Planck’s constant.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C011B0D-A448-F259-54CF-73E40FBB3831}"/>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1F8F88E9-8BED-A93D-837E-864BFEF4B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Table of Free Particle Properties from Foundations of Science Vol3 No4 “The Real Proton”</a:t>
            </a:r>
          </a:p>
        </p:txBody>
      </p:sp>
      <p:sp>
        <p:nvSpPr>
          <p:cNvPr id="145412" name="Slide Number Placeholder 3">
            <a:extLst>
              <a:ext uri="{FF2B5EF4-FFF2-40B4-BE49-F238E27FC236}">
                <a16:creationId xmlns:a16="http://schemas.microsoft.com/office/drawing/2014/main" id="{14E53152-3DFF-2A26-ADA9-8531B51E8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943214-D2F7-44AB-87BD-3911D6EF29FF}" type="slidenum">
              <a:rPr lang="en-US" altLang="en-US" smtClean="0"/>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4BBC603-E178-B2B5-D024-7D5C6AD0555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725ED5A0-ED7E-36BE-3BE2-BCF1F35ABD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Due to limited time for the presentation portion, the section on Subatomic Particle Model has been moved to the appendix and will not be presented formally.</a:t>
            </a:r>
          </a:p>
        </p:txBody>
      </p:sp>
      <p:sp>
        <p:nvSpPr>
          <p:cNvPr id="18436" name="Slide Number Placeholder 3">
            <a:extLst>
              <a:ext uri="{FF2B5EF4-FFF2-40B4-BE49-F238E27FC236}">
                <a16:creationId xmlns:a16="http://schemas.microsoft.com/office/drawing/2014/main" id="{71ECE98F-2FD8-E4CA-A0EE-590399EAB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03AD4A-131D-41B0-80D7-D6D3B76CDECF}" type="slidenum">
              <a:rPr lang="en-US" altLang="en-US" smtClean="0"/>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17C8C183-212A-E5CD-FE40-F115A7065F8F}"/>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46794203-13D2-6CC1-E1FA-075D32DE42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From Foundations of Science Vol4 No2 “Notions of a Neutron.”  In CSS’ model, the neutron is not a unique, distinct elementary particle made up of ‘neutral’ charge/stuff.  Instead, the neutron is a combination of an electron and a proton concentrically aligned. This configuration may or may not exist in this form within a nucleus, but it does appear to be configured this way when a neutron is expelled from the nucleus (see Hofstadter’s electron scattering data shown on the slide.  This configuration is also unstable, decaying into a free proton and free electron in 11 to 15 minutes.</a:t>
            </a:r>
          </a:p>
        </p:txBody>
      </p:sp>
      <p:sp>
        <p:nvSpPr>
          <p:cNvPr id="147460" name="Slide Number Placeholder 3">
            <a:extLst>
              <a:ext uri="{FF2B5EF4-FFF2-40B4-BE49-F238E27FC236}">
                <a16:creationId xmlns:a16="http://schemas.microsoft.com/office/drawing/2014/main" id="{6E23F6ED-1DD5-E958-7026-C9E802D6E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FFC884-4766-422C-9930-A960D358ABED}" type="slidenum">
              <a:rPr lang="en-US" altLang="en-US" smtClean="0"/>
              <a:pPr/>
              <a:t>70</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7DB8AC2-89AC-CCCF-DF19-6081BF181E8F}"/>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A896D530-05C6-A236-7E1F-DFB7CB526C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CSS Bergman neutron model calculations agree with electron scattering measurements.  Neutron mass represents the individual particles’ mass plus the mass-equivalent of the mutual magnetic binding energy between the two particles.  This mutual energy is the beta decay energy released when the electron frees itself from the proton.</a:t>
            </a:r>
          </a:p>
        </p:txBody>
      </p:sp>
      <p:sp>
        <p:nvSpPr>
          <p:cNvPr id="149508" name="Slide Number Placeholder 3">
            <a:extLst>
              <a:ext uri="{FF2B5EF4-FFF2-40B4-BE49-F238E27FC236}">
                <a16:creationId xmlns:a16="http://schemas.microsoft.com/office/drawing/2014/main" id="{7B014673-E176-7EBA-8387-114D134E5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C47D5C-2C51-4393-A630-3076C35577C5}" type="slidenum">
              <a:rPr lang="en-US" altLang="en-US" smtClean="0"/>
              <a:pPr/>
              <a:t>71</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5B28849B-9B21-0BD2-CF52-DD6012287C63}"/>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0DBCD16F-FBF2-2133-9340-ED11273EA2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important concept in CSS Theory is that the electric and magnetic fields of each particle carry all radiated energy that leaves the particle.  These fields, which extent to infinity, are wholly sufficient to transmit radiated energy to other particles anywhere in the universe.  No 3</a:t>
            </a:r>
            <a:r>
              <a:rPr lang="en-US" altLang="en-US" baseline="30000"/>
              <a:t>rd</a:t>
            </a:r>
            <a:r>
              <a:rPr lang="en-US" altLang="en-US"/>
              <a:t>–party medium or aether (or ether) is necessary and CSS does not think any such independent luminiferous ether exists.</a:t>
            </a:r>
          </a:p>
        </p:txBody>
      </p:sp>
      <p:sp>
        <p:nvSpPr>
          <p:cNvPr id="151556" name="Slide Number Placeholder 3">
            <a:extLst>
              <a:ext uri="{FF2B5EF4-FFF2-40B4-BE49-F238E27FC236}">
                <a16:creationId xmlns:a16="http://schemas.microsoft.com/office/drawing/2014/main" id="{5E5BCBF8-7784-F5D1-9BB4-CA55F9EBF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41D35-7A8E-4767-9CA5-BCF8E93567B5}" type="slidenum">
              <a:rPr lang="en-US" altLang="en-US" smtClean="0"/>
              <a:pPr/>
              <a:t>72</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92113717-3A00-B320-B2A5-4B882CA2F371}"/>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BC2C7E55-66A3-B994-EDD5-09E48F7DB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Graphic illustrations of waves carried by a particle’s own fields.  Quantization is caused by the physical release/radiation mechanism of charge fibers which change k number in quantized steps.</a:t>
            </a:r>
          </a:p>
        </p:txBody>
      </p:sp>
      <p:sp>
        <p:nvSpPr>
          <p:cNvPr id="153604" name="Slide Number Placeholder 3">
            <a:extLst>
              <a:ext uri="{FF2B5EF4-FFF2-40B4-BE49-F238E27FC236}">
                <a16:creationId xmlns:a16="http://schemas.microsoft.com/office/drawing/2014/main" id="{4555F987-8E11-5438-8BDE-0123D3C600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044A73-D519-4D4C-B19F-6318DB252AB7}" type="slidenum">
              <a:rPr lang="en-US" altLang="en-US" smtClean="0"/>
              <a:pPr/>
              <a:t>73</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787F101E-9AC3-7DF0-1003-E5A3343B3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37DFEF-66A6-4AF6-8A51-A26496132037}" type="slidenum">
              <a:rPr lang="en-US" altLang="en-US" smtClean="0">
                <a:solidFill>
                  <a:srgbClr val="000000"/>
                </a:solidFill>
              </a:rPr>
              <a:pPr>
                <a:spcBef>
                  <a:spcPct val="0"/>
                </a:spcBef>
              </a:pPr>
              <a:t>74</a:t>
            </a:fld>
            <a:endParaRPr lang="en-US" altLang="en-US">
              <a:solidFill>
                <a:srgbClr val="000000"/>
              </a:solidFill>
            </a:endParaRPr>
          </a:p>
        </p:txBody>
      </p:sp>
      <p:sp>
        <p:nvSpPr>
          <p:cNvPr id="155651" name="Rectangle 2">
            <a:extLst>
              <a:ext uri="{FF2B5EF4-FFF2-40B4-BE49-F238E27FC236}">
                <a16:creationId xmlns:a16="http://schemas.microsoft.com/office/drawing/2014/main" id="{796F696D-61A9-CF80-4C16-0B1B3EDD18DE}"/>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914D9047-F612-B682-912A-5FE4AFCD593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revised version of electrodynamics leads to a new physical model for all elementary particles.  The particles have a toroidal shape and consist of three primary charges fibers which may be composed of up to 27 secondary and tertiary charge fibers.  The circumference of the toroid of the particle is its Compton wavelength, i.e. all particles have particle and wave properties.  The magnetic moment (magnetic field) of the particle is produced by the current around the toroidal ring in the three charge fibers.  The spin of the particle is the sum of corkscrew angular motions of the various charge fibers that make up the toroid.  The conserved quantities that define the various symmetries of elementary particles that determines the way they decay and interact is determined by the different combinations of angular rotations of the various charge fibers that make up the toroid of the particle.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D110887C-3507-9AB6-4BB5-0494994C1DFC}"/>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3E94B4DA-7190-6EF9-8BA3-E897DE54CE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new Universal Force Law and CSS model of elementary particles readily leads to a new physical model for atoms and nuclei.</a:t>
            </a:r>
          </a:p>
        </p:txBody>
      </p:sp>
      <p:sp>
        <p:nvSpPr>
          <p:cNvPr id="157700" name="Slide Number Placeholder 3">
            <a:extLst>
              <a:ext uri="{FF2B5EF4-FFF2-40B4-BE49-F238E27FC236}">
                <a16:creationId xmlns:a16="http://schemas.microsoft.com/office/drawing/2014/main" id="{B6D2D44B-ECAC-7093-6D51-79D4CBE40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6E5C1B-C25F-4455-A78C-5D3BAA336048}" type="slidenum">
              <a:rPr lang="en-US" altLang="en-US" smtClean="0"/>
              <a:pPr/>
              <a:t>75</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58504255-B448-AAC5-B3B4-A973AB365F15}"/>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B4CC8EC1-DA27-99D1-2285-9B8153AF0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Bohr’s model of the atom with protons and neutrons like little balls stuck together in the nucleus, and electrons in shells orbiting about the nucleus like a planetary-solar system, is well-known and have been in continuous use in publications and texts for over one hundred years (introduced in 1913).  Per Wikipedia “…because of its simplicity, and its correct results for selected systems…, the Bohr model is still taught to introduce students to quantum mechanics or energy level diagrams before moving on to the more accurate, but more complex, valence shell atom.”</a:t>
            </a:r>
          </a:p>
        </p:txBody>
      </p:sp>
      <p:sp>
        <p:nvSpPr>
          <p:cNvPr id="159748" name="Slide Number Placeholder 3">
            <a:extLst>
              <a:ext uri="{FF2B5EF4-FFF2-40B4-BE49-F238E27FC236}">
                <a16:creationId xmlns:a16="http://schemas.microsoft.com/office/drawing/2014/main" id="{5BF43E92-617A-1FCC-C19B-8807F9BA1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C56B83-DC51-42F0-942B-09973827C23A}" type="slidenum">
              <a:rPr lang="en-US" altLang="en-US" smtClean="0"/>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C1B620FA-919E-4EAC-3171-03A707D61F95}"/>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749F43A7-A066-8D71-E1AC-E86834C79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Starting with the simplest element: Hydrogen.  Note that the hydrogen ‘atom’ does not exist in nature.  Only diatomic hydrogen H2 exists naturally.  If a single proton exists, it’s called a hydrogen ion, but it will not combine with a single electron and form a stable pair.</a:t>
            </a:r>
          </a:p>
          <a:p>
            <a:r>
              <a:rPr lang="en-US" altLang="en-US"/>
              <a:t>The reason for this is that only a minimum of 4 particles can form a stable combination, which we know as diatomic hydrogen molecule.  The key to stability being magnetic coupling along a single curved line of magnetic flux.  Deuterium an isotope of hydrogen does not appear as free atoms either but appears, rarely, as D2 (deuterium molecule) or bonded with hydrogen (protium) as hydrogen deuteride.  Deuterium is composed of 6 particles (3 protons and 3 electrons). Tritium can appear as a stand-alone atom but is radioactive having a half life of ~12 years. Tritium is composed of 8 particles (4 protons and 4 electrons).</a:t>
            </a:r>
          </a:p>
        </p:txBody>
      </p:sp>
      <p:sp>
        <p:nvSpPr>
          <p:cNvPr id="161796" name="Slide Number Placeholder 3">
            <a:extLst>
              <a:ext uri="{FF2B5EF4-FFF2-40B4-BE49-F238E27FC236}">
                <a16:creationId xmlns:a16="http://schemas.microsoft.com/office/drawing/2014/main" id="{94239822-2EA1-588A-9527-C143B1359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976373-0214-4EE4-8222-69EF5575C462}" type="slidenum">
              <a:rPr lang="en-US" altLang="en-US" smtClean="0"/>
              <a:pPr/>
              <a:t>77</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2DEA55DD-E4C7-024F-090E-1F1C86D9F905}"/>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8DB7F8A1-5F18-BAC4-5987-EE02E0387A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Per CSS particle theory, particles’ radiation results from physical characteristics that enable various degrees of freedom in size, shape, helicity/rotation and the attached/integral electric and magnetic fields that make up each particle.  Multiple particles making up an atom are held in place due to a balance between electrical attraction/repulsion and magnetic coupling/alignment.  Due to the toroidal helicon’s shape, in the near field these fields no longer vary as 1/R2 (as in the far field) causing strong torques if a particle begins to get out of magnetic alignment.  Spectra can be calculated from particle physical parameters and harmonic multiples of these values.</a:t>
            </a:r>
          </a:p>
        </p:txBody>
      </p:sp>
      <p:sp>
        <p:nvSpPr>
          <p:cNvPr id="163844" name="Slide Number Placeholder 3">
            <a:extLst>
              <a:ext uri="{FF2B5EF4-FFF2-40B4-BE49-F238E27FC236}">
                <a16:creationId xmlns:a16="http://schemas.microsoft.com/office/drawing/2014/main" id="{9E7EB3FE-173B-0032-2982-0E596B445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F144F6-49C5-4B9E-B8FA-477BAD5B4120}" type="slidenum">
              <a:rPr lang="en-US" altLang="en-US" smtClean="0"/>
              <a:pPr/>
              <a:t>78</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DBA8469F-326D-E0A9-0294-B61FB319E9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B2C5A5-5495-45F3-B5BC-F58A5B8215FE}" type="slidenum">
              <a:rPr lang="en-US" altLang="en-US" smtClean="0">
                <a:solidFill>
                  <a:srgbClr val="000000"/>
                </a:solidFill>
              </a:rPr>
              <a:pPr>
                <a:spcBef>
                  <a:spcPct val="0"/>
                </a:spcBef>
              </a:pPr>
              <a:t>79</a:t>
            </a:fld>
            <a:endParaRPr lang="en-US" altLang="en-US">
              <a:solidFill>
                <a:srgbClr val="000000"/>
              </a:solidFill>
            </a:endParaRPr>
          </a:p>
        </p:txBody>
      </p:sp>
      <p:sp>
        <p:nvSpPr>
          <p:cNvPr id="165891" name="Rectangle 2">
            <a:extLst>
              <a:ext uri="{FF2B5EF4-FFF2-40B4-BE49-F238E27FC236}">
                <a16:creationId xmlns:a16="http://schemas.microsoft.com/office/drawing/2014/main" id="{591958AE-F749-7ED4-C478-A9756BDAE9DD}"/>
              </a:ext>
            </a:extLst>
          </p:cNvPr>
          <p:cNvSpPr>
            <a:spLocks noRot="1" noChangeArrowheads="1" noTextEdit="1"/>
          </p:cNvSpPr>
          <p:nvPr>
            <p:ph type="sldImg"/>
          </p:nvPr>
        </p:nvSpPr>
        <p:spPr>
          <a:ln/>
        </p:spPr>
      </p:sp>
      <p:sp>
        <p:nvSpPr>
          <p:cNvPr id="165892" name="Rectangle 3">
            <a:extLst>
              <a:ext uri="{FF2B5EF4-FFF2-40B4-BE49-F238E27FC236}">
                <a16:creationId xmlns:a16="http://schemas.microsoft.com/office/drawing/2014/main" id="{5E0F288C-C57D-5504-20C1-E887952B0D8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NASA rocket space probe data for the emission spectrum of hydrogen and helium in the extreme ultraviolet agrees perfectly with the new model of the electron and the hydrogen atom.  None of the 64 numbered lines in the spectrum above are predicted by conventional quantum theories of the atom.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E57F5B8-8383-F1A9-6D03-9739E6E15755}"/>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08717F56-276D-B5D3-CFAA-B4C2AA766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Agenda for this presentation.</a:t>
            </a:r>
          </a:p>
        </p:txBody>
      </p:sp>
      <p:sp>
        <p:nvSpPr>
          <p:cNvPr id="20484" name="Slide Number Placeholder 3">
            <a:extLst>
              <a:ext uri="{FF2B5EF4-FFF2-40B4-BE49-F238E27FC236}">
                <a16:creationId xmlns:a16="http://schemas.microsoft.com/office/drawing/2014/main" id="{7A9FB76E-579F-642C-430A-CB35B1EDF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0B700F-2DF0-487B-A1A0-EB607A87DAD3}" type="slidenum">
              <a:rPr lang="en-US" altLang="en-US" smtClean="0"/>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2CA48344-1E57-2C3C-84E7-8C74E04CC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9B9CA2-2606-4386-B8AE-6B5BD61AF572}" type="slidenum">
              <a:rPr lang="en-US" altLang="en-US" smtClean="0">
                <a:solidFill>
                  <a:srgbClr val="000000"/>
                </a:solidFill>
              </a:rPr>
              <a:pPr>
                <a:spcBef>
                  <a:spcPct val="0"/>
                </a:spcBef>
              </a:pPr>
              <a:t>80</a:t>
            </a:fld>
            <a:endParaRPr lang="en-US" altLang="en-US">
              <a:solidFill>
                <a:srgbClr val="000000"/>
              </a:solidFill>
            </a:endParaRPr>
          </a:p>
        </p:txBody>
      </p:sp>
      <p:sp>
        <p:nvSpPr>
          <p:cNvPr id="167939" name="Rectangle 2">
            <a:extLst>
              <a:ext uri="{FF2B5EF4-FFF2-40B4-BE49-F238E27FC236}">
                <a16:creationId xmlns:a16="http://schemas.microsoft.com/office/drawing/2014/main" id="{57FB9154-3B52-942B-EF5C-264D2E3585CA}"/>
              </a:ext>
            </a:extLst>
          </p:cNvPr>
          <p:cNvSpPr>
            <a:spLocks noRot="1" noChangeArrowheads="1" noTextEdit="1"/>
          </p:cNvSpPr>
          <p:nvPr>
            <p:ph type="sldImg"/>
          </p:nvPr>
        </p:nvSpPr>
        <p:spPr>
          <a:ln/>
        </p:spPr>
      </p:sp>
      <p:sp>
        <p:nvSpPr>
          <p:cNvPr id="167940" name="Rectangle 3">
            <a:extLst>
              <a:ext uri="{FF2B5EF4-FFF2-40B4-BE49-F238E27FC236}">
                <a16:creationId xmlns:a16="http://schemas.microsoft.com/office/drawing/2014/main" id="{837C917A-F073-75AD-263F-D039659E4C2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revised model of the electron gives rise to a new model of the atom.  In this model the electron does not orbit the nucleus.  The electrons pack in shells according to combinatorial geometry due to the attractive electrical force between the electrons and the nucleus.  The magnetic forces between the electrons determines how many pack into each shell and the various lines of symmetry in each shell.</a:t>
            </a:r>
          </a:p>
          <a:p>
            <a:pPr eaLnBrk="1" hangingPunct="1"/>
            <a:endParaRPr lang="en-US" altLang="en-US"/>
          </a:p>
          <a:p>
            <a:pPr eaLnBrk="1" hangingPunct="1"/>
            <a:r>
              <a:rPr lang="en-US" altLang="en-US"/>
              <a:t>In this diagram of the neon atom the symmetry of the great circles is shown for each shell.  Note that for all the shells the magnetic flux lines and the great circles are perpendicular.  Also note that the number of great circles increases by one with each larger shell.  And the number of magnetic flux lines also increases by one with each larger shell.</a:t>
            </a:r>
          </a:p>
          <a:p>
            <a:pPr eaLnBrk="1" hangingPunct="1"/>
            <a:r>
              <a:rPr lang="en-US" altLang="en-US" sz="1800">
                <a:latin typeface="Times New Roman" panose="02020603050405020304" pitchFamily="18" charset="0"/>
                <a:cs typeface="Times New Roman" panose="02020603050405020304" pitchFamily="18" charset="0"/>
              </a:rPr>
              <a:t>Atomic models developed by Charles and Joseph Lucas are derived from experiments conducted with magnetic coupling and geometric packing theory [19, 25].  The model proposes that nuclear particles (both electrons and protons in various configurations) and shell electrons will adopt positions of maximum stability by minimizing potential energy.  These conditions occur when there is maximum coupling of magnetic flux among closely associated particles (helicons) with simultaneous minimum packing geometries limited by forces of repulsion and attraction in mutual balance.  The resulting system is inherently stable and resilient, allowing for significant energy absorption and particle displacement (</a:t>
            </a:r>
            <a:r>
              <a:rPr lang="en-US" altLang="en-US" sz="1800" i="1">
                <a:latin typeface="Times New Roman" panose="02020603050405020304" pitchFamily="18" charset="0"/>
                <a:cs typeface="Times New Roman" panose="02020603050405020304" pitchFamily="18" charset="0"/>
              </a:rPr>
              <a:t>e.g</a:t>
            </a:r>
            <a:r>
              <a:rPr lang="en-US" altLang="en-US" sz="1800">
                <a:latin typeface="Times New Roman" panose="02020603050405020304" pitchFamily="18" charset="0"/>
                <a:cs typeface="Times New Roman" panose="02020603050405020304" pitchFamily="18" charset="0"/>
              </a:rPr>
              <a:t>., due to vibration) while maintaining ‘springy’ resonant-like properties.</a:t>
            </a:r>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1CA8F6E3-20EC-AFB2-95ED-410E46FC17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03AB74-1EB3-42F7-8C64-4A1B0EDA0A8E}" type="slidenum">
              <a:rPr lang="en-US" altLang="en-US" smtClean="0">
                <a:solidFill>
                  <a:srgbClr val="000000"/>
                </a:solidFill>
              </a:rPr>
              <a:pPr>
                <a:spcBef>
                  <a:spcPct val="0"/>
                </a:spcBef>
              </a:pPr>
              <a:t>81</a:t>
            </a:fld>
            <a:endParaRPr lang="en-US" altLang="en-US">
              <a:solidFill>
                <a:srgbClr val="000000"/>
              </a:solidFill>
            </a:endParaRPr>
          </a:p>
        </p:txBody>
      </p:sp>
      <p:sp>
        <p:nvSpPr>
          <p:cNvPr id="169987" name="Rectangle 2">
            <a:extLst>
              <a:ext uri="{FF2B5EF4-FFF2-40B4-BE49-F238E27FC236}">
                <a16:creationId xmlns:a16="http://schemas.microsoft.com/office/drawing/2014/main" id="{AFC45563-70E7-51EE-DD76-EA4DABDC5FB1}"/>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C96CB643-DCDA-0741-1B8F-60C5815F72F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 this diagram of the third shell of copper, and similar metals on row 4 of the periodic table, one can see how there are 3 magnetic flux lines.  Electrons will compact maximally until electrical repulsion balances the magnetic compression forces.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018F5B33-55E8-82A2-4F59-A965DE7780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1FCEF6-8799-4F03-9DA0-F0E8DAC2E706}" type="slidenum">
              <a:rPr lang="en-US" altLang="en-US" smtClean="0">
                <a:solidFill>
                  <a:srgbClr val="000000"/>
                </a:solidFill>
              </a:rPr>
              <a:pPr>
                <a:spcBef>
                  <a:spcPct val="0"/>
                </a:spcBef>
              </a:pPr>
              <a:t>82</a:t>
            </a:fld>
            <a:endParaRPr lang="en-US" altLang="en-US">
              <a:solidFill>
                <a:srgbClr val="000000"/>
              </a:solidFill>
            </a:endParaRPr>
          </a:p>
        </p:txBody>
      </p:sp>
      <p:sp>
        <p:nvSpPr>
          <p:cNvPr id="172035" name="Rectangle 2">
            <a:extLst>
              <a:ext uri="{FF2B5EF4-FFF2-40B4-BE49-F238E27FC236}">
                <a16:creationId xmlns:a16="http://schemas.microsoft.com/office/drawing/2014/main" id="{BD9DEC9B-ED17-B8F0-A346-983982F9AE4C}"/>
              </a:ext>
            </a:extLst>
          </p:cNvPr>
          <p:cNvSpPr>
            <a:spLocks noRot="1" noChangeArrowheads="1" noTextEdit="1"/>
          </p:cNvSpPr>
          <p:nvPr>
            <p:ph type="sldImg"/>
          </p:nvPr>
        </p:nvSpPr>
        <p:spPr>
          <a:ln/>
        </p:spPr>
      </p:sp>
      <p:sp>
        <p:nvSpPr>
          <p:cNvPr id="172036" name="Rectangle 3">
            <a:extLst>
              <a:ext uri="{FF2B5EF4-FFF2-40B4-BE49-F238E27FC236}">
                <a16:creationId xmlns:a16="http://schemas.microsoft.com/office/drawing/2014/main" id="{34C53CDE-09ED-49D3-651D-D15055EA01B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chart shows the predictions of the electron shell sizes in order for atoms.  The periodic table of the elements is reproduced exactly.  Note that ring magnet experiments indicate that electron magnetic shells larger than 32 are not bound or stable.  The standard quantum theories of the atom can not say this, because they are point particle theories in which the three dimensional magnetic moment of the electron does not play a role.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82A77512-8BB6-A1C3-0FC4-CE19B986F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49A6D5-6A5A-495E-A46B-CE97EF215009}" type="slidenum">
              <a:rPr lang="en-US" altLang="en-US" smtClean="0">
                <a:latin typeface="Times New Roman" panose="02020603050405020304" pitchFamily="18" charset="0"/>
              </a:rPr>
              <a:pPr>
                <a:spcBef>
                  <a:spcPct val="0"/>
                </a:spcBef>
              </a:pPr>
              <a:t>83</a:t>
            </a:fld>
            <a:endParaRPr lang="en-US" altLang="en-US">
              <a:latin typeface="Times New Roman" panose="02020603050405020304" pitchFamily="18" charset="0"/>
            </a:endParaRPr>
          </a:p>
        </p:txBody>
      </p:sp>
      <p:sp>
        <p:nvSpPr>
          <p:cNvPr id="174083" name="Rectangle 2">
            <a:extLst>
              <a:ext uri="{FF2B5EF4-FFF2-40B4-BE49-F238E27FC236}">
                <a16:creationId xmlns:a16="http://schemas.microsoft.com/office/drawing/2014/main" id="{4F205FC7-C444-6E1C-27E4-BCFCD5F38B32}"/>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FCA9AF5F-662A-963B-484C-8CA662A47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revised electrodynamics leads to not only a new model of the electron but also the proton and neutron leading to a new model of the nucleus.  The neutron is composed of an electron and a proton.  The electron shrinks in the presence of a proton; the protons slightly enlarge in the presence of the electrons (changing their ‘mass’ as bound particles).  Combinatorial geometry is able to predict the packing of protons and electrons in the nucleus to form shells.  Note the smaller protons and larger electrons in the Oxygen nucleus.  </a:t>
            </a:r>
            <a:r>
              <a:rPr lang="en-US" altLang="en-US" b="1"/>
              <a:t>See the formation of triplets of shells.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D4AB18C-2381-1A68-96D0-1C9820CB9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678DBE-1A7D-4A6F-A214-D62E9250D24F}" type="slidenum">
              <a:rPr lang="en-US" altLang="en-US" smtClean="0">
                <a:solidFill>
                  <a:srgbClr val="000000"/>
                </a:solidFill>
              </a:rPr>
              <a:pPr>
                <a:spcBef>
                  <a:spcPct val="0"/>
                </a:spcBef>
              </a:pPr>
              <a:t>84</a:t>
            </a:fld>
            <a:endParaRPr lang="en-US" altLang="en-US">
              <a:solidFill>
                <a:srgbClr val="000000"/>
              </a:solidFill>
            </a:endParaRPr>
          </a:p>
        </p:txBody>
      </p:sp>
      <p:sp>
        <p:nvSpPr>
          <p:cNvPr id="176131" name="Rectangle 2">
            <a:extLst>
              <a:ext uri="{FF2B5EF4-FFF2-40B4-BE49-F238E27FC236}">
                <a16:creationId xmlns:a16="http://schemas.microsoft.com/office/drawing/2014/main" id="{E7920CE2-38C5-B594-B3E8-69C891969673}"/>
              </a:ext>
            </a:extLst>
          </p:cNvPr>
          <p:cNvSpPr>
            <a:spLocks noRot="1" noChangeArrowheads="1" noTextEdit="1"/>
          </p:cNvSpPr>
          <p:nvPr>
            <p:ph type="sldImg"/>
          </p:nvPr>
        </p:nvSpPr>
        <p:spPr>
          <a:ln/>
        </p:spPr>
      </p:sp>
      <p:sp>
        <p:nvSpPr>
          <p:cNvPr id="176132" name="Rectangle 3">
            <a:extLst>
              <a:ext uri="{FF2B5EF4-FFF2-40B4-BE49-F238E27FC236}">
                <a16:creationId xmlns:a16="http://schemas.microsoft.com/office/drawing/2014/main" id="{DA250939-76C0-6968-FA23-13930EDAD98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Note that there is nothing in the center of the nucleus to hold the smaller shells intact when larger shells are formed outside them.  As a result the smaller inner shells come apart to form larger outer shells.  This is most noticeable in order of filling of the various nuclear shells as shown in the table.</a:t>
            </a:r>
          </a:p>
          <a:p>
            <a:pPr algn="just"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8D3B7741-0ED5-D3A2-B0B6-042946202C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B25843-062F-48DD-8ACB-2A250E66B378}" type="slidenum">
              <a:rPr lang="en-US" altLang="en-US" smtClean="0">
                <a:solidFill>
                  <a:srgbClr val="000000"/>
                </a:solidFill>
              </a:rPr>
              <a:pPr>
                <a:spcBef>
                  <a:spcPct val="0"/>
                </a:spcBef>
              </a:pPr>
              <a:t>85</a:t>
            </a:fld>
            <a:endParaRPr lang="en-US" altLang="en-US">
              <a:solidFill>
                <a:srgbClr val="000000"/>
              </a:solidFill>
            </a:endParaRPr>
          </a:p>
        </p:txBody>
      </p:sp>
      <p:sp>
        <p:nvSpPr>
          <p:cNvPr id="178179" name="Rectangle 2">
            <a:extLst>
              <a:ext uri="{FF2B5EF4-FFF2-40B4-BE49-F238E27FC236}">
                <a16:creationId xmlns:a16="http://schemas.microsoft.com/office/drawing/2014/main" id="{53971DAD-B59E-FF1C-C8FF-CAF5A285B6F8}"/>
              </a:ext>
            </a:extLst>
          </p:cNvPr>
          <p:cNvSpPr>
            <a:spLocks noRot="1" noChangeArrowheads="1" noTextEdit="1"/>
          </p:cNvSpPr>
          <p:nvPr>
            <p:ph type="sldImg"/>
          </p:nvPr>
        </p:nvSpPr>
        <p:spPr>
          <a:ln/>
        </p:spPr>
      </p:sp>
      <p:sp>
        <p:nvSpPr>
          <p:cNvPr id="178180" name="Rectangle 3">
            <a:extLst>
              <a:ext uri="{FF2B5EF4-FFF2-40B4-BE49-F238E27FC236}">
                <a16:creationId xmlns:a16="http://schemas.microsoft.com/office/drawing/2014/main" id="{9596F907-B26D-D399-3816-0219CC5A8B5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This view is further confirmed by measurements of the nuclear charge density of various nuclides.  Note that the larger the nucleus the less the average charge density in the center of the nucleus.  This indicates that smaller shells near the center of the nucleus are decomposing to form the larger shells near the surface of the nucleus.</a:t>
            </a:r>
          </a:p>
          <a:p>
            <a:pPr algn="just" eaLnBrk="1" hangingPunct="1"/>
            <a:r>
              <a:rPr lang="en-US" altLang="en-US"/>
              <a:t>The shell model of the nucleus would predict constantly increasing nuclear charge density near the center of the nucleus not a decreasing charge density.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276B9A28-7F1B-DD34-5D2D-E09F49B86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1CC15A-937A-4954-B22B-ED38E480466D}" type="slidenum">
              <a:rPr lang="en-US" altLang="en-US" smtClean="0">
                <a:solidFill>
                  <a:srgbClr val="000000"/>
                </a:solidFill>
              </a:rPr>
              <a:pPr>
                <a:spcBef>
                  <a:spcPct val="0"/>
                </a:spcBef>
              </a:pPr>
              <a:t>86</a:t>
            </a:fld>
            <a:endParaRPr lang="en-US" altLang="en-US">
              <a:solidFill>
                <a:srgbClr val="000000"/>
              </a:solidFill>
            </a:endParaRPr>
          </a:p>
        </p:txBody>
      </p:sp>
      <p:sp>
        <p:nvSpPr>
          <p:cNvPr id="180227" name="Rectangle 2">
            <a:extLst>
              <a:ext uri="{FF2B5EF4-FFF2-40B4-BE49-F238E27FC236}">
                <a16:creationId xmlns:a16="http://schemas.microsoft.com/office/drawing/2014/main" id="{326DBA88-C36F-3C3F-F3A7-FEFED08E1AA7}"/>
              </a:ext>
            </a:extLst>
          </p:cNvPr>
          <p:cNvSpPr>
            <a:spLocks noRot="1" noChangeArrowheads="1" noTextEdit="1"/>
          </p:cNvSpPr>
          <p:nvPr>
            <p:ph type="sldImg"/>
          </p:nvPr>
        </p:nvSpPr>
        <p:spPr>
          <a:xfrm>
            <a:off x="1219200" y="685800"/>
            <a:ext cx="4572000" cy="3429000"/>
          </a:xfrm>
          <a:ln/>
        </p:spPr>
      </p:sp>
      <p:sp>
        <p:nvSpPr>
          <p:cNvPr id="180228" name="Rectangle 3">
            <a:extLst>
              <a:ext uri="{FF2B5EF4-FFF2-40B4-BE49-F238E27FC236}">
                <a16:creationId xmlns:a16="http://schemas.microsoft.com/office/drawing/2014/main" id="{A6BCA3BC-8309-33D9-1687-1684F4B2E64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new model of the nucleus is able to predict the spin of essentially all observed nuclei.  However, the nuclear shell model based on quantum mechanics fails to correctly predict hundreds of nuclide spins, because it does not allow the small interior shells to come apart to form larger shells at the nuclear surface.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4211D1F6-1DAF-3DDD-FD6A-44CC26616E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3EA0EC-CEFF-4CAF-8415-45559B1595B1}" type="slidenum">
              <a:rPr lang="en-US" altLang="en-US" smtClean="0">
                <a:solidFill>
                  <a:srgbClr val="000000"/>
                </a:solidFill>
              </a:rPr>
              <a:pPr>
                <a:spcBef>
                  <a:spcPct val="0"/>
                </a:spcBef>
              </a:pPr>
              <a:t>87</a:t>
            </a:fld>
            <a:endParaRPr lang="en-US" altLang="en-US">
              <a:solidFill>
                <a:srgbClr val="000000"/>
              </a:solidFill>
            </a:endParaRPr>
          </a:p>
        </p:txBody>
      </p:sp>
      <p:sp>
        <p:nvSpPr>
          <p:cNvPr id="182275" name="Rectangle 2">
            <a:extLst>
              <a:ext uri="{FF2B5EF4-FFF2-40B4-BE49-F238E27FC236}">
                <a16:creationId xmlns:a16="http://schemas.microsoft.com/office/drawing/2014/main" id="{9C05DC70-23B8-771D-FDDF-AA9FE4E92467}"/>
              </a:ext>
            </a:extLst>
          </p:cNvPr>
          <p:cNvSpPr>
            <a:spLocks noRot="1" noChangeArrowheads="1" noTextEdit="1"/>
          </p:cNvSpPr>
          <p:nvPr>
            <p:ph type="sldImg"/>
          </p:nvPr>
        </p:nvSpPr>
        <p:spPr>
          <a:ln/>
        </p:spPr>
      </p:sp>
      <p:sp>
        <p:nvSpPr>
          <p:cNvPr id="182276" name="Rectangle 3">
            <a:extLst>
              <a:ext uri="{FF2B5EF4-FFF2-40B4-BE49-F238E27FC236}">
                <a16:creationId xmlns:a16="http://schemas.microsoft.com/office/drawing/2014/main" id="{CB466D16-067A-3211-B6D6-AF37A4D7782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CSS nuclear model, based on electrical and magnetic forces, maximum flux linking, and minimum packing concepts shows that above a certain nuclear size a shell of electrons (part of ‘neutrons’) becomes omitted (cannot be sustained due to combined forces).  This creates two successive shells of protons which repel each other creating the slippery boundary between them: the ‘liquid drop’ model.</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EC6BD576-7970-6B1D-791C-EAFA2622E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5A558A-FF2D-4F7A-98E4-F06C40DB840D}" type="slidenum">
              <a:rPr lang="en-US" altLang="en-US" smtClean="0">
                <a:latin typeface="Times New Roman" panose="02020603050405020304" pitchFamily="18" charset="0"/>
              </a:rPr>
              <a:pPr>
                <a:spcBef>
                  <a:spcPct val="0"/>
                </a:spcBef>
              </a:pPr>
              <a:t>88</a:t>
            </a:fld>
            <a:endParaRPr lang="en-US" altLang="en-US">
              <a:latin typeface="Times New Roman" panose="02020603050405020304" pitchFamily="18" charset="0"/>
            </a:endParaRPr>
          </a:p>
        </p:txBody>
      </p:sp>
      <p:sp>
        <p:nvSpPr>
          <p:cNvPr id="184323" name="Rectangle 2">
            <a:extLst>
              <a:ext uri="{FF2B5EF4-FFF2-40B4-BE49-F238E27FC236}">
                <a16:creationId xmlns:a16="http://schemas.microsoft.com/office/drawing/2014/main" id="{D8E02BB9-B29C-5AED-2FB4-FC1F710E1396}"/>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F83620A5-661A-CD33-C52E-55AAE8D378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new model of the atom based on ring electrons gives rise to a new mechanism for the binding of atoms to form molecules.  Instead of orbiting valence point electrons performing figure 8 orbits about two nuclei to bind them together, stationary ring electrons bind atoms together magnetically.  Each electron acts as a small ring magnet.</a:t>
            </a:r>
          </a:p>
          <a:p>
            <a:pPr algn="just" eaLnBrk="1" hangingPunct="1"/>
            <a:r>
              <a:rPr lang="en-US" altLang="en-US"/>
              <a:t>The diagrams show various types of molecular bonds found in organic chemistry. </a:t>
            </a:r>
            <a:r>
              <a:rPr lang="en-US" altLang="en-US" b="1"/>
              <a:t>Notice the single and triune axes of symmetry displayed in multiple ways in the molecular structures.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9C6B6E58-9794-D474-DCCE-86FC71E950D8}"/>
              </a:ext>
            </a:extLst>
          </p:cNvPr>
          <p:cNvSpPr>
            <a:spLocks noGrp="1" noRot="1" noChangeAspect="1" noChangeArrowheads="1" noTextEdit="1"/>
          </p:cNvSpPr>
          <p:nvPr>
            <p:ph type="sldImg"/>
          </p:nvPr>
        </p:nvSpPr>
        <p:spPr>
          <a:ln/>
        </p:spPr>
      </p:sp>
      <p:sp>
        <p:nvSpPr>
          <p:cNvPr id="186371" name="Notes Placeholder 2">
            <a:extLst>
              <a:ext uri="{FF2B5EF4-FFF2-40B4-BE49-F238E27FC236}">
                <a16:creationId xmlns:a16="http://schemas.microsoft.com/office/drawing/2014/main" id="{AA1AA902-9542-2682-8585-C7FD479407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Summarizing CSS work and findings in a few slides.</a:t>
            </a:r>
          </a:p>
        </p:txBody>
      </p:sp>
      <p:sp>
        <p:nvSpPr>
          <p:cNvPr id="186372" name="Slide Number Placeholder 3">
            <a:extLst>
              <a:ext uri="{FF2B5EF4-FFF2-40B4-BE49-F238E27FC236}">
                <a16:creationId xmlns:a16="http://schemas.microsoft.com/office/drawing/2014/main" id="{B8E662E5-E248-7C74-5698-8BE274C18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817DCA-F1AE-415C-A0C0-C5753636E99B}" type="slidenum">
              <a:rPr lang="en-US" altLang="en-US" smtClean="0"/>
              <a:pPr/>
              <a:t>89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88DBD14-3838-2CAB-995C-73D229E076E5}"/>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7FA75B14-6E6C-FD45-2AEF-EFECFA6BDC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Things that matter in the science of physics, from CSS’ perspective.  Each will be discussed in turn.</a:t>
            </a:r>
          </a:p>
        </p:txBody>
      </p:sp>
      <p:sp>
        <p:nvSpPr>
          <p:cNvPr id="22532" name="Slide Number Placeholder 3">
            <a:extLst>
              <a:ext uri="{FF2B5EF4-FFF2-40B4-BE49-F238E27FC236}">
                <a16:creationId xmlns:a16="http://schemas.microsoft.com/office/drawing/2014/main" id="{E12F1433-4939-0334-EE28-57FEF6FFC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0696BC-7989-4642-8A5F-749EFA9B18A2}" type="slidenum">
              <a:rPr lang="en-US" altLang="en-US" smtClean="0"/>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DF4E72BB-309C-DE72-1A57-27672261E2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9174A2-D761-4527-89C8-503370666008}" type="slidenum">
              <a:rPr lang="en-US" altLang="en-US" smtClean="0"/>
              <a:pPr>
                <a:spcBef>
                  <a:spcPct val="0"/>
                </a:spcBef>
              </a:pPr>
              <a:t>90</a:t>
            </a:fld>
            <a:endParaRPr lang="en-US" altLang="en-US"/>
          </a:p>
        </p:txBody>
      </p:sp>
      <p:sp>
        <p:nvSpPr>
          <p:cNvPr id="188419" name="Rectangle 2">
            <a:extLst>
              <a:ext uri="{FF2B5EF4-FFF2-40B4-BE49-F238E27FC236}">
                <a16:creationId xmlns:a16="http://schemas.microsoft.com/office/drawing/2014/main" id="{21BFAEE3-46CB-C4A6-197F-F5179E758738}"/>
              </a:ext>
            </a:extLst>
          </p:cNvPr>
          <p:cNvSpPr>
            <a:spLocks noRot="1" noChangeArrowheads="1" noTextEdit="1"/>
          </p:cNvSpPr>
          <p:nvPr>
            <p:ph type="sldImg"/>
          </p:nvPr>
        </p:nvSpPr>
        <p:spPr>
          <a:ln/>
        </p:spPr>
      </p:sp>
      <p:sp>
        <p:nvSpPr>
          <p:cNvPr id="188420" name="Rectangle 3">
            <a:extLst>
              <a:ext uri="{FF2B5EF4-FFF2-40B4-BE49-F238E27FC236}">
                <a16:creationId xmlns:a16="http://schemas.microsoft.com/office/drawing/2014/main" id="{F4D84246-1383-DC09-88AB-2A604EA9A5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CSS particle and atomic models are uniform, consistent and verifiable.  Unlike abstractions and ‘clouds of negative charge,’ physical models can be falsified (proved wrong) more easily since they give rise to concrete and specific calculations and mechanisms.  All of the particle models are based on one common model: the helicon.  It is CSS’ claim that all matter in the known universe consists solely of helicons, each with its own individual electric and magnetic fields which extend throughout all space.  Instead of a multiplicity of particles (almost none of which have a physical geometric shape-type model, but rather are mere lists of properties), CSS’ model forms a single platform for all stable particles and sub-particle pieces.</a:t>
            </a:r>
          </a:p>
          <a:p>
            <a:pPr eaLnBrk="1" hangingPunct="1"/>
            <a:r>
              <a:rPr lang="en-US" altLang="en-US"/>
              <a:t>Importantly, CSS physical model can be simulated in computer models using physical geometries and the universal force law for force calculations.  No other models known to date are fully simulate-able in this manner; all others devolve to look-up tables or probabilistic formulas to calculate their properties.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9D2B3B33-F9CC-C7CE-D2F9-4C087CC78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9E8638-4BD0-4DD4-8149-5C26C01C08D5}" type="slidenum">
              <a:rPr lang="en-US" altLang="en-US" smtClean="0"/>
              <a:pPr>
                <a:spcBef>
                  <a:spcPct val="0"/>
                </a:spcBef>
              </a:pPr>
              <a:t>91</a:t>
            </a:fld>
            <a:endParaRPr lang="en-US" altLang="en-US"/>
          </a:p>
        </p:txBody>
      </p:sp>
      <p:sp>
        <p:nvSpPr>
          <p:cNvPr id="190467" name="Rectangle 2">
            <a:extLst>
              <a:ext uri="{FF2B5EF4-FFF2-40B4-BE49-F238E27FC236}">
                <a16:creationId xmlns:a16="http://schemas.microsoft.com/office/drawing/2014/main" id="{8184218E-C6CA-FBC6-6715-FC4D95F2EDBC}"/>
              </a:ext>
            </a:extLst>
          </p:cNvPr>
          <p:cNvSpPr>
            <a:spLocks noRot="1" noChangeArrowheads="1" noTextEdit="1"/>
          </p:cNvSpPr>
          <p:nvPr>
            <p:ph type="sldImg"/>
          </p:nvPr>
        </p:nvSpPr>
        <p:spPr>
          <a:ln/>
        </p:spPr>
      </p:sp>
      <p:sp>
        <p:nvSpPr>
          <p:cNvPr id="190468" name="Rectangle 3">
            <a:extLst>
              <a:ext uri="{FF2B5EF4-FFF2-40B4-BE49-F238E27FC236}">
                <a16:creationId xmlns:a16="http://schemas.microsoft.com/office/drawing/2014/main" id="{7032A58B-969C-F72A-6988-6A396E626DE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CSS’ helicon particle theory is built upon, and solely upon, electrodynamics assuming only positive and negative charges exist (i.e., no neutral charge ‘stuff’ or substance exists).  These charges produce, as is their nature, electric field energy around them (it’s basically the definition of what charge IS, that is ‘stuff’ which has an electric field around and attached to it).  Charge in motion produces a second type of field we call magnetic, which behaves differently from the electric field.  The Universal Force Law, derived by Dr. Lucas, defines the forces produced by these fields upon the charge that produced them, and other charges within the fields.  Using the combination of physical geometries (with specific dimensions, for example) and the Universal Force equations, one can calculate quantum numbers, magic numbers, Planck’s constant, masses, nuclear decay energies, and the like.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893F2E42-C8CD-813E-A64C-1DD0D53A5015}"/>
              </a:ext>
            </a:extLst>
          </p:cNvPr>
          <p:cNvSpPr>
            <a:spLocks noGrp="1" noRot="1" noChangeAspect="1" noChangeArrowheads="1" noTextEdit="1"/>
          </p:cNvSpPr>
          <p:nvPr>
            <p:ph type="sldImg"/>
          </p:nvPr>
        </p:nvSpPr>
        <p:spPr>
          <a:ln/>
        </p:spPr>
      </p:sp>
      <p:sp>
        <p:nvSpPr>
          <p:cNvPr id="192515" name="Notes Placeholder 2">
            <a:extLst>
              <a:ext uri="{FF2B5EF4-FFF2-40B4-BE49-F238E27FC236}">
                <a16:creationId xmlns:a16="http://schemas.microsoft.com/office/drawing/2014/main" id="{C6E07CD2-6C3F-B02D-BAA0-574621BA34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Combining CSS’ model of elementary particles with the derived Universal Force Law permits mathematical calculations of spins, magnetic moment, magic numbers, nuclear properties, relativistic mass increase and atomic, inertial and gravitational mass.</a:t>
            </a:r>
          </a:p>
        </p:txBody>
      </p:sp>
      <p:sp>
        <p:nvSpPr>
          <p:cNvPr id="192516" name="Slide Number Placeholder 3">
            <a:extLst>
              <a:ext uri="{FF2B5EF4-FFF2-40B4-BE49-F238E27FC236}">
                <a16:creationId xmlns:a16="http://schemas.microsoft.com/office/drawing/2014/main" id="{47BD4D92-B55D-2BD8-36C3-D4FFBF739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35C0D-42E7-4A32-9408-2F664DF790CB}" type="slidenum">
              <a:rPr lang="en-US" altLang="en-US" smtClean="0">
                <a:solidFill>
                  <a:srgbClr val="000000"/>
                </a:solidFill>
              </a:rPr>
              <a:pPr/>
              <a:t>92</a:t>
            </a:fld>
            <a:endParaRPr lang="en-US"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7CF41BD1-80B5-EFD9-0D23-FC149FF0F98D}"/>
              </a:ext>
            </a:extLst>
          </p:cNvPr>
          <p:cNvSpPr>
            <a:spLocks noGrp="1" noRot="1" noChangeAspect="1" noChangeArrowheads="1" noTextEdit="1"/>
          </p:cNvSpPr>
          <p:nvPr>
            <p:ph type="sldImg"/>
          </p:nvPr>
        </p:nvSpPr>
        <p:spPr>
          <a:ln/>
        </p:spPr>
      </p:sp>
      <p:sp>
        <p:nvSpPr>
          <p:cNvPr id="194563" name="Notes Placeholder 2">
            <a:extLst>
              <a:ext uri="{FF2B5EF4-FFF2-40B4-BE49-F238E27FC236}">
                <a16:creationId xmlns:a16="http://schemas.microsoft.com/office/drawing/2014/main" id="{9C5E6D38-5862-CF13-8B24-49F221B5D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CSS’ scientists and presenters consider this body of theory and models to be accurate and comprehensive to describe all physical phenomena ultimately.  Thus far there is no measured physical quantities that are inconsistent with the CSS models, and CSS theories, with one particle model (the helicon) and one Universal Force Law, can explain and derive a far wider range of physical observable data from the subatomic to the galaxies than can any single body of theory in the mainstream of physics today.  We thank you for reviewing this material and welcome you ongoing interest and study.</a:t>
            </a:r>
          </a:p>
        </p:txBody>
      </p:sp>
      <p:sp>
        <p:nvSpPr>
          <p:cNvPr id="194564" name="Slide Number Placeholder 3">
            <a:extLst>
              <a:ext uri="{FF2B5EF4-FFF2-40B4-BE49-F238E27FC236}">
                <a16:creationId xmlns:a16="http://schemas.microsoft.com/office/drawing/2014/main" id="{937DA83B-B525-463C-4B59-CAD87A5F7B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2E09C8-40CE-42BE-BC14-9B7654FC52BB}" type="slidenum">
              <a:rPr lang="en-US" altLang="en-US" smtClean="0"/>
              <a:pPr/>
              <a:t>93</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841765E3-A882-B0AD-8488-D594B629E3C1}"/>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C7ECDC48-77B0-A8BF-F1B7-B5D07BBEC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Questions do you have?</a:t>
            </a:r>
          </a:p>
        </p:txBody>
      </p:sp>
      <p:sp>
        <p:nvSpPr>
          <p:cNvPr id="196612" name="Slide Number Placeholder 3">
            <a:extLst>
              <a:ext uri="{FF2B5EF4-FFF2-40B4-BE49-F238E27FC236}">
                <a16:creationId xmlns:a16="http://schemas.microsoft.com/office/drawing/2014/main" id="{37CF2635-85B6-E1A9-E19C-17529F6E8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93D234-79FE-4E63-A7DF-35315C958732}" type="slidenum">
              <a:rPr lang="en-US" altLang="en-US" smtClean="0"/>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38DE59BD-3607-14FD-B71B-A9C66EA46604}"/>
              </a:ext>
            </a:extLst>
          </p:cNvPr>
          <p:cNvSpPr>
            <a:spLocks noGrp="1" noRot="1" noChangeAspect="1" noChangeArrowheads="1" noTextEdit="1"/>
          </p:cNvSpPr>
          <p:nvPr>
            <p:ph type="sldImg"/>
          </p:nvPr>
        </p:nvSpPr>
        <p:spPr>
          <a:ln/>
        </p:spPr>
      </p:sp>
      <p:sp>
        <p:nvSpPr>
          <p:cNvPr id="198659" name="Notes Placeholder 2">
            <a:extLst>
              <a:ext uri="{FF2B5EF4-FFF2-40B4-BE49-F238E27FC236}">
                <a16:creationId xmlns:a16="http://schemas.microsoft.com/office/drawing/2014/main" id="{74FAEA71-C090-E79E-D2A4-A268B78FB4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Due to time limitations these 4 sections were omitted from the main presentation.  </a:t>
            </a:r>
          </a:p>
        </p:txBody>
      </p:sp>
      <p:sp>
        <p:nvSpPr>
          <p:cNvPr id="198660" name="Slide Number Placeholder 3">
            <a:extLst>
              <a:ext uri="{FF2B5EF4-FFF2-40B4-BE49-F238E27FC236}">
                <a16:creationId xmlns:a16="http://schemas.microsoft.com/office/drawing/2014/main" id="{C8DD4EA5-E709-5B77-C167-3282D5A76A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00E9E2-5CCB-4B01-90AD-CDD11920F3BC}" type="slidenum">
              <a:rPr lang="en-US" altLang="en-US" smtClean="0"/>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45608530-A8BB-B4F8-1763-CCB5B8D8F0D3}"/>
              </a:ext>
            </a:extLst>
          </p:cNvPr>
          <p:cNvSpPr>
            <a:spLocks noGrp="1" noRot="1" noChangeAspect="1" noChangeArrowheads="1" noTextEdit="1"/>
          </p:cNvSpPr>
          <p:nvPr>
            <p:ph type="sldImg"/>
          </p:nvPr>
        </p:nvSpPr>
        <p:spPr>
          <a:ln/>
        </p:spPr>
      </p:sp>
      <p:sp>
        <p:nvSpPr>
          <p:cNvPr id="200707" name="Notes Placeholder 2">
            <a:extLst>
              <a:ext uri="{FF2B5EF4-FFF2-40B4-BE49-F238E27FC236}">
                <a16:creationId xmlns:a16="http://schemas.microsoft.com/office/drawing/2014/main" id="{DE3EDC33-4BEE-1362-4EA8-9C68E1A2C8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subatomic particle model is an extension of the helicon model and provides a physical basis for explaining particle accelerator findings and the underlying observations that gave rise to what some call “the particle zoo.”</a:t>
            </a:r>
          </a:p>
        </p:txBody>
      </p:sp>
      <p:sp>
        <p:nvSpPr>
          <p:cNvPr id="200708" name="Slide Number Placeholder 3">
            <a:extLst>
              <a:ext uri="{FF2B5EF4-FFF2-40B4-BE49-F238E27FC236}">
                <a16:creationId xmlns:a16="http://schemas.microsoft.com/office/drawing/2014/main" id="{39F445E5-DD49-D1B9-619D-29D0CAF15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124845-FCE8-4945-BC94-C652B82BF554}" type="slidenum">
              <a:rPr lang="en-US" altLang="en-US" smtClean="0"/>
              <a:pPr/>
              <a:t>96</a:t>
            </a:fld>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A7844B81-012B-045C-E066-41C42F5AE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4AF46C-62E0-4AE9-9E7B-E25FB0AA80A2}" type="slidenum">
              <a:rPr lang="en-US" altLang="en-US" smtClean="0">
                <a:solidFill>
                  <a:srgbClr val="000000"/>
                </a:solidFill>
              </a:rPr>
              <a:pPr>
                <a:spcBef>
                  <a:spcPct val="0"/>
                </a:spcBef>
              </a:pPr>
              <a:t>97</a:t>
            </a:fld>
            <a:endParaRPr lang="en-US" altLang="en-US">
              <a:solidFill>
                <a:srgbClr val="000000"/>
              </a:solidFill>
            </a:endParaRPr>
          </a:p>
        </p:txBody>
      </p:sp>
      <p:sp>
        <p:nvSpPr>
          <p:cNvPr id="202755" name="Rectangle 2">
            <a:extLst>
              <a:ext uri="{FF2B5EF4-FFF2-40B4-BE49-F238E27FC236}">
                <a16:creationId xmlns:a16="http://schemas.microsoft.com/office/drawing/2014/main" id="{DCE4E32D-93A7-52D3-3419-D16F187BE032}"/>
              </a:ext>
            </a:extLst>
          </p:cNvPr>
          <p:cNvSpPr>
            <a:spLocks noRot="1" noChangeArrowheads="1" noTextEdit="1"/>
          </p:cNvSpPr>
          <p:nvPr>
            <p:ph type="sldImg"/>
          </p:nvPr>
        </p:nvSpPr>
        <p:spPr>
          <a:ln/>
        </p:spPr>
      </p:sp>
      <p:sp>
        <p:nvSpPr>
          <p:cNvPr id="202756" name="Rectangle 3">
            <a:extLst>
              <a:ext uri="{FF2B5EF4-FFF2-40B4-BE49-F238E27FC236}">
                <a16:creationId xmlns:a16="http://schemas.microsoft.com/office/drawing/2014/main" id="{A1B938BE-71CF-A119-F305-82DFD4249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This gift shop device called a plasma sphere or plasma lightning ball shows that charge fibers in a plasma automatically entwine together.  The number of levels of entwining is not known, but it is at least three levels as shown in the picture.  The blue fibers leaving the center of the sphere split to form multiple blue fibers before reaching the inner side of the outer wall of the sphere.  Upon reaching the outer wall, the blue fibers split into multiple orange or red fibers.  Holding one’s finger on the outer surface of the outer wall enhances the last splitting of the charge fibers.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4B1FD7CC-BB98-932E-E223-2C35E6F34C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6A18FD-92CB-4AB0-BD59-0FA275F4098A}" type="slidenum">
              <a:rPr lang="en-US" altLang="en-US" smtClean="0">
                <a:solidFill>
                  <a:srgbClr val="000000"/>
                </a:solidFill>
              </a:rPr>
              <a:pPr>
                <a:spcBef>
                  <a:spcPct val="0"/>
                </a:spcBef>
              </a:pPr>
              <a:t>98</a:t>
            </a:fld>
            <a:endParaRPr lang="en-US" altLang="en-US">
              <a:solidFill>
                <a:srgbClr val="000000"/>
              </a:solidFill>
            </a:endParaRPr>
          </a:p>
        </p:txBody>
      </p:sp>
      <p:sp>
        <p:nvSpPr>
          <p:cNvPr id="204803" name="Rectangle 2">
            <a:extLst>
              <a:ext uri="{FF2B5EF4-FFF2-40B4-BE49-F238E27FC236}">
                <a16:creationId xmlns:a16="http://schemas.microsoft.com/office/drawing/2014/main" id="{9D4F6EE3-FC87-F206-407C-9B3E0125F0BF}"/>
              </a:ext>
            </a:extLst>
          </p:cNvPr>
          <p:cNvSpPr>
            <a:spLocks noRot="1" noChangeArrowheads="1" noTextEdit="1"/>
          </p:cNvSpPr>
          <p:nvPr>
            <p:ph type="sldImg"/>
          </p:nvPr>
        </p:nvSpPr>
        <p:spPr>
          <a:ln/>
        </p:spPr>
      </p:sp>
      <p:sp>
        <p:nvSpPr>
          <p:cNvPr id="204804" name="Rectangle 3">
            <a:extLst>
              <a:ext uri="{FF2B5EF4-FFF2-40B4-BE49-F238E27FC236}">
                <a16:creationId xmlns:a16="http://schemas.microsoft.com/office/drawing/2014/main" id="{E0900AE6-5406-9C14-F827-8EFD4A159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the split in the white fibers to form blue fibers which split into violet fibers.  3 levels of charge fibers can be seen.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C19DED2F-6303-A0DF-E135-40907380C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AB287F-919C-487D-855B-E841BA036101}" type="slidenum">
              <a:rPr lang="en-US" altLang="en-US" smtClean="0">
                <a:solidFill>
                  <a:srgbClr val="000000"/>
                </a:solidFill>
              </a:rPr>
              <a:pPr>
                <a:spcBef>
                  <a:spcPct val="0"/>
                </a:spcBef>
              </a:pPr>
              <a:t>99</a:t>
            </a:fld>
            <a:endParaRPr lang="en-US" altLang="en-US">
              <a:solidFill>
                <a:srgbClr val="000000"/>
              </a:solidFill>
            </a:endParaRPr>
          </a:p>
        </p:txBody>
      </p:sp>
      <p:sp>
        <p:nvSpPr>
          <p:cNvPr id="206851" name="Rectangle 2">
            <a:extLst>
              <a:ext uri="{FF2B5EF4-FFF2-40B4-BE49-F238E27FC236}">
                <a16:creationId xmlns:a16="http://schemas.microsoft.com/office/drawing/2014/main" id="{64DA670B-7C29-0293-70C4-EC8CCCDDB49E}"/>
              </a:ext>
            </a:extLst>
          </p:cNvPr>
          <p:cNvSpPr>
            <a:spLocks noRot="1" noChangeArrowheads="1" noTextEdit="1"/>
          </p:cNvSpPr>
          <p:nvPr>
            <p:ph type="sldImg"/>
          </p:nvPr>
        </p:nvSpPr>
        <p:spPr>
          <a:ln/>
        </p:spPr>
      </p:sp>
      <p:sp>
        <p:nvSpPr>
          <p:cNvPr id="206852" name="Rectangle 3">
            <a:extLst>
              <a:ext uri="{FF2B5EF4-FFF2-40B4-BE49-F238E27FC236}">
                <a16:creationId xmlns:a16="http://schemas.microsoft.com/office/drawing/2014/main" id="{00F139C6-C970-AA28-9D45-8BCA31948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en-US"/>
              <a:t>The Standard Model of elementary particles has a large number of conserved quantities, i.e., charge, spin, isotopic spin, color, flavor, lepton number, parity, strangeness, etc.  The charge fiber ring model conserves charge loops and spin of those loops.  According to combinatorial geometry there are a number of unique combinations of the fiber spins.  These unique combinations serve a similar function as the conserved quantities of the Standard Model.</a:t>
            </a:r>
          </a:p>
          <a:p>
            <a:pPr algn="just" eaLnBrk="1" hangingPunct="1"/>
            <a:r>
              <a:rPr lang="en-US" altLang="en-US"/>
              <a:t>In order to conserve charge fiber loops and fiber spin in all decays, reactions and interactions, one must develop a notation to uniquely identify them and to keep track of them.  Some of this notation is shown on the slide.</a:t>
            </a:r>
          </a:p>
          <a:p>
            <a:pPr algn="just"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0F1B28-FA64-1B28-B04D-5725ECD437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E8BF8C-DADE-CA46-C6A2-75F061FD0D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FF098D-4B79-23B4-4B51-D86CDF3F8080}"/>
              </a:ext>
            </a:extLst>
          </p:cNvPr>
          <p:cNvSpPr>
            <a:spLocks noGrp="1" noChangeArrowheads="1"/>
          </p:cNvSpPr>
          <p:nvPr>
            <p:ph type="sldNum" sz="quarter" idx="12"/>
          </p:nvPr>
        </p:nvSpPr>
        <p:spPr>
          <a:ln/>
        </p:spPr>
        <p:txBody>
          <a:bodyPr/>
          <a:lstStyle>
            <a:lvl1pPr>
              <a:defRPr/>
            </a:lvl1pPr>
          </a:lstStyle>
          <a:p>
            <a:pPr>
              <a:defRPr/>
            </a:pPr>
            <a:fld id="{B35D77DC-9936-4203-A425-D5CE16C6E2DB}" type="slidenum">
              <a:rPr lang="en-US" altLang="en-US"/>
              <a:pPr>
                <a:defRPr/>
              </a:pPr>
              <a:t>‹#›</a:t>
            </a:fld>
            <a:endParaRPr lang="en-US" altLang="en-US"/>
          </a:p>
        </p:txBody>
      </p:sp>
    </p:spTree>
    <p:extLst>
      <p:ext uri="{BB962C8B-B14F-4D97-AF65-F5344CB8AC3E}">
        <p14:creationId xmlns:p14="http://schemas.microsoft.com/office/powerpoint/2010/main" val="271537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E1F8D4-5B82-DF95-2BCA-153D62E54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03117-7EBC-AEF7-415F-55AFC01B3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3D708-56C2-342E-8F43-7405DD81E097}"/>
              </a:ext>
            </a:extLst>
          </p:cNvPr>
          <p:cNvSpPr>
            <a:spLocks noGrp="1" noChangeArrowheads="1"/>
          </p:cNvSpPr>
          <p:nvPr>
            <p:ph type="sldNum" sz="quarter" idx="12"/>
          </p:nvPr>
        </p:nvSpPr>
        <p:spPr>
          <a:ln/>
        </p:spPr>
        <p:txBody>
          <a:bodyPr/>
          <a:lstStyle>
            <a:lvl1pPr>
              <a:defRPr/>
            </a:lvl1pPr>
          </a:lstStyle>
          <a:p>
            <a:pPr>
              <a:defRPr/>
            </a:pPr>
            <a:fld id="{0D0C2B54-1632-42F7-8BC9-0FF89A54A114}" type="slidenum">
              <a:rPr lang="en-US" altLang="en-US"/>
              <a:pPr>
                <a:defRPr/>
              </a:pPr>
              <a:t>‹#›</a:t>
            </a:fld>
            <a:endParaRPr lang="en-US" altLang="en-US"/>
          </a:p>
        </p:txBody>
      </p:sp>
    </p:spTree>
    <p:extLst>
      <p:ext uri="{BB962C8B-B14F-4D97-AF65-F5344CB8AC3E}">
        <p14:creationId xmlns:p14="http://schemas.microsoft.com/office/powerpoint/2010/main" val="288531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317B2F-C820-7493-C619-B56AF100C0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F13193-4342-B621-78A8-10BE9EAD39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FB1EB3-3DFD-491D-5869-EE633377333B}"/>
              </a:ext>
            </a:extLst>
          </p:cNvPr>
          <p:cNvSpPr>
            <a:spLocks noGrp="1" noChangeArrowheads="1"/>
          </p:cNvSpPr>
          <p:nvPr>
            <p:ph type="sldNum" sz="quarter" idx="12"/>
          </p:nvPr>
        </p:nvSpPr>
        <p:spPr>
          <a:ln/>
        </p:spPr>
        <p:txBody>
          <a:bodyPr/>
          <a:lstStyle>
            <a:lvl1pPr>
              <a:defRPr/>
            </a:lvl1pPr>
          </a:lstStyle>
          <a:p>
            <a:pPr>
              <a:defRPr/>
            </a:pPr>
            <a:fld id="{A5AE23C4-9BB8-4AA9-957E-155AE519DE73}" type="slidenum">
              <a:rPr lang="en-US" altLang="en-US"/>
              <a:pPr>
                <a:defRPr/>
              </a:pPr>
              <a:t>‹#›</a:t>
            </a:fld>
            <a:endParaRPr lang="en-US" altLang="en-US"/>
          </a:p>
        </p:txBody>
      </p:sp>
    </p:spTree>
    <p:extLst>
      <p:ext uri="{BB962C8B-B14F-4D97-AF65-F5344CB8AC3E}">
        <p14:creationId xmlns:p14="http://schemas.microsoft.com/office/powerpoint/2010/main" val="395661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C1AA3A-4D66-7903-03F1-9181E746B3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E1B9D9-DCF2-8F88-A2BA-1B776A97E7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CEB8D4-7222-5457-6176-8DBC4F2A90DF}"/>
              </a:ext>
            </a:extLst>
          </p:cNvPr>
          <p:cNvSpPr>
            <a:spLocks noGrp="1" noChangeArrowheads="1"/>
          </p:cNvSpPr>
          <p:nvPr>
            <p:ph type="sldNum" sz="quarter" idx="12"/>
          </p:nvPr>
        </p:nvSpPr>
        <p:spPr>
          <a:ln/>
        </p:spPr>
        <p:txBody>
          <a:bodyPr/>
          <a:lstStyle>
            <a:lvl1pPr>
              <a:defRPr/>
            </a:lvl1pPr>
          </a:lstStyle>
          <a:p>
            <a:pPr>
              <a:defRPr/>
            </a:pPr>
            <a:fld id="{2C554FB4-155E-4CA0-B11C-7E2788A432E5}" type="slidenum">
              <a:rPr lang="en-US" altLang="en-US"/>
              <a:pPr>
                <a:defRPr/>
              </a:pPr>
              <a:t>‹#›</a:t>
            </a:fld>
            <a:endParaRPr lang="en-US" altLang="en-US"/>
          </a:p>
        </p:txBody>
      </p:sp>
    </p:spTree>
    <p:extLst>
      <p:ext uri="{BB962C8B-B14F-4D97-AF65-F5344CB8AC3E}">
        <p14:creationId xmlns:p14="http://schemas.microsoft.com/office/powerpoint/2010/main" val="4023193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68422D-C4B8-E88D-8549-9381D5F77AD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2E1AF52-AFB0-982A-D6A2-950F383CBC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E45A1A5-1B11-C1F9-EEAA-FF3A03377DAB}"/>
              </a:ext>
            </a:extLst>
          </p:cNvPr>
          <p:cNvSpPr>
            <a:spLocks noGrp="1" noChangeArrowheads="1"/>
          </p:cNvSpPr>
          <p:nvPr>
            <p:ph type="sldNum" sz="quarter" idx="12"/>
          </p:nvPr>
        </p:nvSpPr>
        <p:spPr>
          <a:ln/>
        </p:spPr>
        <p:txBody>
          <a:bodyPr/>
          <a:lstStyle>
            <a:lvl1pPr>
              <a:defRPr/>
            </a:lvl1pPr>
          </a:lstStyle>
          <a:p>
            <a:pPr>
              <a:defRPr/>
            </a:pPr>
            <a:fld id="{926022E1-A06A-4585-ABEC-C1D8F214DE93}" type="slidenum">
              <a:rPr lang="en-US" altLang="en-US"/>
              <a:pPr>
                <a:defRPr/>
              </a:pPr>
              <a:t>‹#›</a:t>
            </a:fld>
            <a:endParaRPr lang="en-US" altLang="en-US"/>
          </a:p>
        </p:txBody>
      </p:sp>
    </p:spTree>
    <p:extLst>
      <p:ext uri="{BB962C8B-B14F-4D97-AF65-F5344CB8AC3E}">
        <p14:creationId xmlns:p14="http://schemas.microsoft.com/office/powerpoint/2010/main" val="266401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5266E8-B189-6A58-0AEB-FCE8C6DBE3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021472-BDA5-7982-7CA5-230B30DD5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9A19AF-8BA8-8543-E7B2-83B656192B55}"/>
              </a:ext>
            </a:extLst>
          </p:cNvPr>
          <p:cNvSpPr>
            <a:spLocks noGrp="1" noChangeArrowheads="1"/>
          </p:cNvSpPr>
          <p:nvPr>
            <p:ph type="sldNum" sz="quarter" idx="12"/>
          </p:nvPr>
        </p:nvSpPr>
        <p:spPr>
          <a:ln/>
        </p:spPr>
        <p:txBody>
          <a:bodyPr/>
          <a:lstStyle>
            <a:lvl1pPr>
              <a:defRPr/>
            </a:lvl1pPr>
          </a:lstStyle>
          <a:p>
            <a:pPr>
              <a:defRPr/>
            </a:pPr>
            <a:fld id="{1A18BC8B-E3C0-413C-87B6-9B2C6099751A}" type="slidenum">
              <a:rPr lang="en-US" altLang="en-US"/>
              <a:pPr>
                <a:defRPr/>
              </a:pPr>
              <a:t>‹#›</a:t>
            </a:fld>
            <a:endParaRPr lang="en-US" altLang="en-US"/>
          </a:p>
        </p:txBody>
      </p:sp>
    </p:spTree>
    <p:extLst>
      <p:ext uri="{BB962C8B-B14F-4D97-AF65-F5344CB8AC3E}">
        <p14:creationId xmlns:p14="http://schemas.microsoft.com/office/powerpoint/2010/main" val="2267057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EFE6A3-0CEF-4B5D-D1D8-175B965933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AE74DE5-CE63-CEC3-F6AE-C23DAD47C0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43891F-5635-BF2A-DCE1-8FBB0BF4F3F5}"/>
              </a:ext>
            </a:extLst>
          </p:cNvPr>
          <p:cNvSpPr>
            <a:spLocks noGrp="1" noChangeArrowheads="1"/>
          </p:cNvSpPr>
          <p:nvPr>
            <p:ph type="sldNum" sz="quarter" idx="12"/>
          </p:nvPr>
        </p:nvSpPr>
        <p:spPr>
          <a:ln/>
        </p:spPr>
        <p:txBody>
          <a:bodyPr/>
          <a:lstStyle>
            <a:lvl1pPr>
              <a:defRPr/>
            </a:lvl1pPr>
          </a:lstStyle>
          <a:p>
            <a:pPr>
              <a:defRPr/>
            </a:pPr>
            <a:fld id="{D93C8733-AE97-4EE8-8D1B-DF84B9171553}" type="slidenum">
              <a:rPr lang="en-US" altLang="en-US"/>
              <a:pPr>
                <a:defRPr/>
              </a:pPr>
              <a:t>‹#›</a:t>
            </a:fld>
            <a:endParaRPr lang="en-US" altLang="en-US"/>
          </a:p>
        </p:txBody>
      </p:sp>
    </p:spTree>
    <p:extLst>
      <p:ext uri="{BB962C8B-B14F-4D97-AF65-F5344CB8AC3E}">
        <p14:creationId xmlns:p14="http://schemas.microsoft.com/office/powerpoint/2010/main" val="266725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04F3925-5454-2F89-1984-9D748584C12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3E61980-A5C5-46AB-2485-2B4EB0DC95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2B1EE2A-3280-2E8D-28B3-968CA7FFB2FA}"/>
              </a:ext>
            </a:extLst>
          </p:cNvPr>
          <p:cNvSpPr>
            <a:spLocks noGrp="1" noChangeArrowheads="1"/>
          </p:cNvSpPr>
          <p:nvPr>
            <p:ph type="sldNum" sz="quarter" idx="12"/>
          </p:nvPr>
        </p:nvSpPr>
        <p:spPr>
          <a:ln/>
        </p:spPr>
        <p:txBody>
          <a:bodyPr/>
          <a:lstStyle>
            <a:lvl1pPr>
              <a:defRPr/>
            </a:lvl1pPr>
          </a:lstStyle>
          <a:p>
            <a:pPr>
              <a:defRPr/>
            </a:pPr>
            <a:fld id="{488FFE9E-3140-4D11-913E-DDA8D6352B05}" type="slidenum">
              <a:rPr lang="en-US" altLang="en-US"/>
              <a:pPr>
                <a:defRPr/>
              </a:pPr>
              <a:t>‹#›</a:t>
            </a:fld>
            <a:endParaRPr lang="en-US" altLang="en-US"/>
          </a:p>
        </p:txBody>
      </p:sp>
    </p:spTree>
    <p:extLst>
      <p:ext uri="{BB962C8B-B14F-4D97-AF65-F5344CB8AC3E}">
        <p14:creationId xmlns:p14="http://schemas.microsoft.com/office/powerpoint/2010/main" val="1314375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99A349-91AE-DB1F-73E1-918D5CA56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B91ACD-589E-DBB4-10FB-0B5790AB3B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95FA89-107B-13F8-D299-9E053C2CA6AB}"/>
              </a:ext>
            </a:extLst>
          </p:cNvPr>
          <p:cNvSpPr>
            <a:spLocks noGrp="1" noChangeArrowheads="1"/>
          </p:cNvSpPr>
          <p:nvPr>
            <p:ph type="sldNum" sz="quarter" idx="12"/>
          </p:nvPr>
        </p:nvSpPr>
        <p:spPr>
          <a:ln/>
        </p:spPr>
        <p:txBody>
          <a:bodyPr/>
          <a:lstStyle>
            <a:lvl1pPr>
              <a:defRPr/>
            </a:lvl1pPr>
          </a:lstStyle>
          <a:p>
            <a:pPr>
              <a:defRPr/>
            </a:pPr>
            <a:fld id="{6AD949C7-046B-4B3B-A4BA-23A8C7618017}" type="slidenum">
              <a:rPr lang="en-US" altLang="en-US"/>
              <a:pPr>
                <a:defRPr/>
              </a:pPr>
              <a:t>‹#›</a:t>
            </a:fld>
            <a:endParaRPr lang="en-US" altLang="en-US"/>
          </a:p>
        </p:txBody>
      </p:sp>
    </p:spTree>
    <p:extLst>
      <p:ext uri="{BB962C8B-B14F-4D97-AF65-F5344CB8AC3E}">
        <p14:creationId xmlns:p14="http://schemas.microsoft.com/office/powerpoint/2010/main" val="388503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C1441B-BD17-9B95-A3F4-964D9783C1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54D97D-ACAF-EAAF-127B-F91DCCDD4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BCE9F7-C8B4-CD28-8AE8-2A3AA9E2DB44}"/>
              </a:ext>
            </a:extLst>
          </p:cNvPr>
          <p:cNvSpPr>
            <a:spLocks noGrp="1" noChangeArrowheads="1"/>
          </p:cNvSpPr>
          <p:nvPr>
            <p:ph type="sldNum" sz="quarter" idx="12"/>
          </p:nvPr>
        </p:nvSpPr>
        <p:spPr>
          <a:ln/>
        </p:spPr>
        <p:txBody>
          <a:bodyPr/>
          <a:lstStyle>
            <a:lvl1pPr>
              <a:defRPr/>
            </a:lvl1pPr>
          </a:lstStyle>
          <a:p>
            <a:pPr>
              <a:defRPr/>
            </a:pPr>
            <a:fld id="{8C548371-1104-45ED-9891-7739CC5F2F4F}" type="slidenum">
              <a:rPr lang="en-US" altLang="en-US"/>
              <a:pPr>
                <a:defRPr/>
              </a:pPr>
              <a:t>‹#›</a:t>
            </a:fld>
            <a:endParaRPr lang="en-US" altLang="en-US"/>
          </a:p>
        </p:txBody>
      </p:sp>
    </p:spTree>
    <p:extLst>
      <p:ext uri="{BB962C8B-B14F-4D97-AF65-F5344CB8AC3E}">
        <p14:creationId xmlns:p14="http://schemas.microsoft.com/office/powerpoint/2010/main" val="13476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519E05-657F-A773-C2B8-53D7D7A55D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2510BC-734F-52D7-87ED-1A345C50DF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51475A-2F1D-22E3-DE3A-A4B7BE497E15}"/>
              </a:ext>
            </a:extLst>
          </p:cNvPr>
          <p:cNvSpPr>
            <a:spLocks noGrp="1" noChangeArrowheads="1"/>
          </p:cNvSpPr>
          <p:nvPr>
            <p:ph type="sldNum" sz="quarter" idx="12"/>
          </p:nvPr>
        </p:nvSpPr>
        <p:spPr>
          <a:ln/>
        </p:spPr>
        <p:txBody>
          <a:bodyPr/>
          <a:lstStyle>
            <a:lvl1pPr>
              <a:defRPr/>
            </a:lvl1pPr>
          </a:lstStyle>
          <a:p>
            <a:pPr>
              <a:defRPr/>
            </a:pPr>
            <a:fld id="{E524309B-2674-44F0-A1C5-BF71298C9357}" type="slidenum">
              <a:rPr lang="en-US" altLang="en-US"/>
              <a:pPr>
                <a:defRPr/>
              </a:pPr>
              <a:t>‹#›</a:t>
            </a:fld>
            <a:endParaRPr lang="en-US" altLang="en-US"/>
          </a:p>
        </p:txBody>
      </p:sp>
    </p:spTree>
    <p:extLst>
      <p:ext uri="{BB962C8B-B14F-4D97-AF65-F5344CB8AC3E}">
        <p14:creationId xmlns:p14="http://schemas.microsoft.com/office/powerpoint/2010/main" val="20531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183EE9-C76B-77C8-C0F7-6CEEDC9C9B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C55EFD-9660-2F34-E911-1CCDF52891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7C7836-E51A-97C7-1D96-810D33629A9C}"/>
              </a:ext>
            </a:extLst>
          </p:cNvPr>
          <p:cNvSpPr>
            <a:spLocks noGrp="1" noChangeArrowheads="1"/>
          </p:cNvSpPr>
          <p:nvPr>
            <p:ph type="sldNum" sz="quarter" idx="12"/>
          </p:nvPr>
        </p:nvSpPr>
        <p:spPr>
          <a:ln/>
        </p:spPr>
        <p:txBody>
          <a:bodyPr/>
          <a:lstStyle>
            <a:lvl1pPr>
              <a:defRPr/>
            </a:lvl1pPr>
          </a:lstStyle>
          <a:p>
            <a:pPr>
              <a:defRPr/>
            </a:pPr>
            <a:fld id="{ED750040-B494-4997-B561-4341118D3A37}" type="slidenum">
              <a:rPr lang="en-US" altLang="en-US"/>
              <a:pPr>
                <a:defRPr/>
              </a:pPr>
              <a:t>‹#›</a:t>
            </a:fld>
            <a:endParaRPr lang="en-US" altLang="en-US"/>
          </a:p>
        </p:txBody>
      </p:sp>
    </p:spTree>
    <p:extLst>
      <p:ext uri="{BB962C8B-B14F-4D97-AF65-F5344CB8AC3E}">
        <p14:creationId xmlns:p14="http://schemas.microsoft.com/office/powerpoint/2010/main" val="577220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04DFD8-A4AD-2028-54AB-A75165D30F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A389E8-FA38-42D6-2F2C-6ED43B5C6A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AD5C79-C8A1-5307-646B-9D10334D07C3}"/>
              </a:ext>
            </a:extLst>
          </p:cNvPr>
          <p:cNvSpPr>
            <a:spLocks noGrp="1" noChangeArrowheads="1"/>
          </p:cNvSpPr>
          <p:nvPr>
            <p:ph type="sldNum" sz="quarter" idx="12"/>
          </p:nvPr>
        </p:nvSpPr>
        <p:spPr>
          <a:ln/>
        </p:spPr>
        <p:txBody>
          <a:bodyPr/>
          <a:lstStyle>
            <a:lvl1pPr>
              <a:defRPr/>
            </a:lvl1pPr>
          </a:lstStyle>
          <a:p>
            <a:pPr>
              <a:defRPr/>
            </a:pPr>
            <a:fld id="{A0692F5D-2454-4CD2-8FC0-F2516186F680}" type="slidenum">
              <a:rPr lang="en-US" altLang="en-US"/>
              <a:pPr>
                <a:defRPr/>
              </a:pPr>
              <a:t>‹#›</a:t>
            </a:fld>
            <a:endParaRPr lang="en-US" altLang="en-US"/>
          </a:p>
        </p:txBody>
      </p:sp>
    </p:spTree>
    <p:extLst>
      <p:ext uri="{BB962C8B-B14F-4D97-AF65-F5344CB8AC3E}">
        <p14:creationId xmlns:p14="http://schemas.microsoft.com/office/powerpoint/2010/main" val="3512799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CFA34B-C089-E51E-C8AB-10A0177DC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15CBED-0BE2-3BC2-317C-C908433095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1E794B-46D1-5464-DC87-2BFE8CCE840A}"/>
              </a:ext>
            </a:extLst>
          </p:cNvPr>
          <p:cNvSpPr>
            <a:spLocks noGrp="1" noChangeArrowheads="1"/>
          </p:cNvSpPr>
          <p:nvPr>
            <p:ph type="sldNum" sz="quarter" idx="12"/>
          </p:nvPr>
        </p:nvSpPr>
        <p:spPr>
          <a:ln/>
        </p:spPr>
        <p:txBody>
          <a:bodyPr/>
          <a:lstStyle>
            <a:lvl1pPr>
              <a:defRPr/>
            </a:lvl1pPr>
          </a:lstStyle>
          <a:p>
            <a:pPr>
              <a:defRPr/>
            </a:pPr>
            <a:fld id="{16E953F1-4E5E-478A-9510-1AD5DE2D97C6}" type="slidenum">
              <a:rPr lang="en-US" altLang="en-US"/>
              <a:pPr>
                <a:defRPr/>
              </a:pPr>
              <a:t>‹#›</a:t>
            </a:fld>
            <a:endParaRPr lang="en-US" altLang="en-US"/>
          </a:p>
        </p:txBody>
      </p:sp>
    </p:spTree>
    <p:extLst>
      <p:ext uri="{BB962C8B-B14F-4D97-AF65-F5344CB8AC3E}">
        <p14:creationId xmlns:p14="http://schemas.microsoft.com/office/powerpoint/2010/main" val="2766088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C5F562-7E21-E50C-D257-8F9AE5AC23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5AB5C76-1E00-64B6-BD02-067A8CC86A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97E7AB0-C0E4-FB20-A76F-39E8D3D56EA5}"/>
              </a:ext>
            </a:extLst>
          </p:cNvPr>
          <p:cNvSpPr>
            <a:spLocks noGrp="1" noChangeArrowheads="1"/>
          </p:cNvSpPr>
          <p:nvPr>
            <p:ph type="sldNum" sz="quarter" idx="12"/>
          </p:nvPr>
        </p:nvSpPr>
        <p:spPr>
          <a:ln/>
        </p:spPr>
        <p:txBody>
          <a:bodyPr/>
          <a:lstStyle>
            <a:lvl1pPr>
              <a:defRPr/>
            </a:lvl1pPr>
          </a:lstStyle>
          <a:p>
            <a:pPr>
              <a:defRPr/>
            </a:pPr>
            <a:fld id="{2D7316D8-17FB-4156-AD42-F391A6CB23D6}" type="slidenum">
              <a:rPr lang="en-US" altLang="en-US"/>
              <a:pPr>
                <a:defRPr/>
              </a:pPr>
              <a:t>‹#›</a:t>
            </a:fld>
            <a:endParaRPr lang="en-US" altLang="en-US"/>
          </a:p>
        </p:txBody>
      </p:sp>
    </p:spTree>
    <p:extLst>
      <p:ext uri="{BB962C8B-B14F-4D97-AF65-F5344CB8AC3E}">
        <p14:creationId xmlns:p14="http://schemas.microsoft.com/office/powerpoint/2010/main" val="1130283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50BB9D-F0BB-70B0-59D0-FDACAB9156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E3950-FF87-6A57-3584-F860AEECB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61E44A-ABA3-30B5-FE4F-D19D6BEDC323}"/>
              </a:ext>
            </a:extLst>
          </p:cNvPr>
          <p:cNvSpPr>
            <a:spLocks noGrp="1" noChangeArrowheads="1"/>
          </p:cNvSpPr>
          <p:nvPr>
            <p:ph type="sldNum" sz="quarter" idx="12"/>
          </p:nvPr>
        </p:nvSpPr>
        <p:spPr>
          <a:ln/>
        </p:spPr>
        <p:txBody>
          <a:bodyPr/>
          <a:lstStyle>
            <a:lvl1pPr>
              <a:defRPr/>
            </a:lvl1pPr>
          </a:lstStyle>
          <a:p>
            <a:pPr>
              <a:defRPr/>
            </a:pPr>
            <a:fld id="{99862C6E-E3D6-40BA-BAF0-FFE716D7D39C}" type="slidenum">
              <a:rPr lang="en-US" altLang="en-US"/>
              <a:pPr>
                <a:defRPr/>
              </a:pPr>
              <a:t>‹#›</a:t>
            </a:fld>
            <a:endParaRPr lang="en-US" altLang="en-US"/>
          </a:p>
        </p:txBody>
      </p:sp>
    </p:spTree>
    <p:extLst>
      <p:ext uri="{BB962C8B-B14F-4D97-AF65-F5344CB8AC3E}">
        <p14:creationId xmlns:p14="http://schemas.microsoft.com/office/powerpoint/2010/main" val="1053752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461832-2E61-74F4-DE7F-1C96F0CE0FA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E1544F-8619-433B-AB9D-A0CC11B18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CAF68B7-AF3D-729A-BD02-205E579A578A}"/>
              </a:ext>
            </a:extLst>
          </p:cNvPr>
          <p:cNvSpPr>
            <a:spLocks noGrp="1" noChangeArrowheads="1"/>
          </p:cNvSpPr>
          <p:nvPr>
            <p:ph type="sldNum" sz="quarter" idx="12"/>
          </p:nvPr>
        </p:nvSpPr>
        <p:spPr>
          <a:ln/>
        </p:spPr>
        <p:txBody>
          <a:bodyPr/>
          <a:lstStyle>
            <a:lvl1pPr>
              <a:defRPr/>
            </a:lvl1pPr>
          </a:lstStyle>
          <a:p>
            <a:pPr>
              <a:defRPr/>
            </a:pPr>
            <a:fld id="{61438B0D-ABF3-4727-9038-CBC728D05E55}" type="slidenum">
              <a:rPr lang="en-US" altLang="en-US"/>
              <a:pPr>
                <a:defRPr/>
              </a:pPr>
              <a:t>‹#›</a:t>
            </a:fld>
            <a:endParaRPr lang="en-US" altLang="en-US"/>
          </a:p>
        </p:txBody>
      </p:sp>
    </p:spTree>
    <p:extLst>
      <p:ext uri="{BB962C8B-B14F-4D97-AF65-F5344CB8AC3E}">
        <p14:creationId xmlns:p14="http://schemas.microsoft.com/office/powerpoint/2010/main" val="162696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9694F7-724A-F6E9-FC73-E3F6365486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20A76A-65D3-C4F3-355B-71E274327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0B2DA9-769B-E573-4C7B-4DD2513992FD}"/>
              </a:ext>
            </a:extLst>
          </p:cNvPr>
          <p:cNvSpPr>
            <a:spLocks noGrp="1" noChangeArrowheads="1"/>
          </p:cNvSpPr>
          <p:nvPr>
            <p:ph type="sldNum" sz="quarter" idx="12"/>
          </p:nvPr>
        </p:nvSpPr>
        <p:spPr>
          <a:ln/>
        </p:spPr>
        <p:txBody>
          <a:bodyPr/>
          <a:lstStyle>
            <a:lvl1pPr>
              <a:defRPr/>
            </a:lvl1pPr>
          </a:lstStyle>
          <a:p>
            <a:pPr>
              <a:defRPr/>
            </a:pPr>
            <a:fld id="{5300A14C-BE0B-4C73-A0D7-F4D1AC63AACC}" type="slidenum">
              <a:rPr lang="en-US" altLang="en-US"/>
              <a:pPr>
                <a:defRPr/>
              </a:pPr>
              <a:t>‹#›</a:t>
            </a:fld>
            <a:endParaRPr lang="en-US" altLang="en-US"/>
          </a:p>
        </p:txBody>
      </p:sp>
    </p:spTree>
    <p:extLst>
      <p:ext uri="{BB962C8B-B14F-4D97-AF65-F5344CB8AC3E}">
        <p14:creationId xmlns:p14="http://schemas.microsoft.com/office/powerpoint/2010/main" val="1716732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751CBE-A37D-2A8E-3299-C50032D09F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8B4E0F-6ABA-2835-E76D-8D01D97D7F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366A66-5354-B8CD-4FC6-0659084A8C04}"/>
              </a:ext>
            </a:extLst>
          </p:cNvPr>
          <p:cNvSpPr>
            <a:spLocks noGrp="1" noChangeArrowheads="1"/>
          </p:cNvSpPr>
          <p:nvPr>
            <p:ph type="sldNum" sz="quarter" idx="12"/>
          </p:nvPr>
        </p:nvSpPr>
        <p:spPr>
          <a:ln/>
        </p:spPr>
        <p:txBody>
          <a:bodyPr/>
          <a:lstStyle>
            <a:lvl1pPr>
              <a:defRPr/>
            </a:lvl1pPr>
          </a:lstStyle>
          <a:p>
            <a:pPr>
              <a:defRPr/>
            </a:pPr>
            <a:fld id="{6397DE29-FC90-49CC-8328-11F05F01B8DB}" type="slidenum">
              <a:rPr lang="en-US" altLang="en-US"/>
              <a:pPr>
                <a:defRPr/>
              </a:pPr>
              <a:t>‹#›</a:t>
            </a:fld>
            <a:endParaRPr lang="en-US" altLang="en-US"/>
          </a:p>
        </p:txBody>
      </p:sp>
    </p:spTree>
    <p:extLst>
      <p:ext uri="{BB962C8B-B14F-4D97-AF65-F5344CB8AC3E}">
        <p14:creationId xmlns:p14="http://schemas.microsoft.com/office/powerpoint/2010/main" val="588304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349EE9-DF1D-3C50-BA46-012D5D9484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9D4B4A-8E03-5C01-7C44-369EA804E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0EE396-1C94-44EE-0CED-47A0EE11276F}"/>
              </a:ext>
            </a:extLst>
          </p:cNvPr>
          <p:cNvSpPr>
            <a:spLocks noGrp="1" noChangeArrowheads="1"/>
          </p:cNvSpPr>
          <p:nvPr>
            <p:ph type="sldNum" sz="quarter" idx="12"/>
          </p:nvPr>
        </p:nvSpPr>
        <p:spPr>
          <a:ln/>
        </p:spPr>
        <p:txBody>
          <a:bodyPr/>
          <a:lstStyle>
            <a:lvl1pPr>
              <a:defRPr/>
            </a:lvl1pPr>
          </a:lstStyle>
          <a:p>
            <a:pPr>
              <a:defRPr/>
            </a:pPr>
            <a:fld id="{1D377E1E-D844-43FF-9A01-F875E3C87FC3}" type="slidenum">
              <a:rPr lang="en-US" altLang="en-US"/>
              <a:pPr>
                <a:defRPr/>
              </a:pPr>
              <a:t>‹#›</a:t>
            </a:fld>
            <a:endParaRPr lang="en-US" altLang="en-US"/>
          </a:p>
        </p:txBody>
      </p:sp>
    </p:spTree>
    <p:extLst>
      <p:ext uri="{BB962C8B-B14F-4D97-AF65-F5344CB8AC3E}">
        <p14:creationId xmlns:p14="http://schemas.microsoft.com/office/powerpoint/2010/main" val="54342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CB357D-180C-4A3F-DE36-07C13D98F0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3673B8-D277-0E1B-A151-E50E56A3C3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B735EA-A6BC-EF7C-9320-C73CD181EB11}"/>
              </a:ext>
            </a:extLst>
          </p:cNvPr>
          <p:cNvSpPr>
            <a:spLocks noGrp="1" noChangeArrowheads="1"/>
          </p:cNvSpPr>
          <p:nvPr>
            <p:ph type="sldNum" sz="quarter" idx="12"/>
          </p:nvPr>
        </p:nvSpPr>
        <p:spPr>
          <a:ln/>
        </p:spPr>
        <p:txBody>
          <a:bodyPr/>
          <a:lstStyle>
            <a:lvl1pPr>
              <a:defRPr/>
            </a:lvl1pPr>
          </a:lstStyle>
          <a:p>
            <a:pPr>
              <a:defRPr/>
            </a:pPr>
            <a:fld id="{22E5C14A-799E-48D4-ABC4-7CCD6C9B1134}" type="slidenum">
              <a:rPr lang="en-US" altLang="en-US"/>
              <a:pPr>
                <a:defRPr/>
              </a:pPr>
              <a:t>‹#›</a:t>
            </a:fld>
            <a:endParaRPr lang="en-US" altLang="en-US"/>
          </a:p>
        </p:txBody>
      </p:sp>
    </p:spTree>
    <p:extLst>
      <p:ext uri="{BB962C8B-B14F-4D97-AF65-F5344CB8AC3E}">
        <p14:creationId xmlns:p14="http://schemas.microsoft.com/office/powerpoint/2010/main" val="3376214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E3BD05-1E15-7E07-3E66-2CCB342273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48EE45-981C-3529-2FE5-BCDF1A5808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D0253D-8070-63F3-4583-592F6FF66990}"/>
              </a:ext>
            </a:extLst>
          </p:cNvPr>
          <p:cNvSpPr>
            <a:spLocks noGrp="1" noChangeArrowheads="1"/>
          </p:cNvSpPr>
          <p:nvPr>
            <p:ph type="sldNum" sz="quarter" idx="12"/>
          </p:nvPr>
        </p:nvSpPr>
        <p:spPr>
          <a:ln/>
        </p:spPr>
        <p:txBody>
          <a:bodyPr/>
          <a:lstStyle>
            <a:lvl1pPr>
              <a:defRPr/>
            </a:lvl1pPr>
          </a:lstStyle>
          <a:p>
            <a:pPr>
              <a:defRPr/>
            </a:pPr>
            <a:fld id="{5E75DA30-0253-49C1-BCF3-ADDFDE33FDDD}" type="slidenum">
              <a:rPr lang="en-US" altLang="en-US"/>
              <a:pPr>
                <a:defRPr/>
              </a:pPr>
              <a:t>‹#›</a:t>
            </a:fld>
            <a:endParaRPr lang="en-US" altLang="en-US"/>
          </a:p>
        </p:txBody>
      </p:sp>
    </p:spTree>
    <p:extLst>
      <p:ext uri="{BB962C8B-B14F-4D97-AF65-F5344CB8AC3E}">
        <p14:creationId xmlns:p14="http://schemas.microsoft.com/office/powerpoint/2010/main" val="254443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052DF0-E9F7-5C7E-4885-4035B648FB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46A76B-285F-C315-943F-D0A9E5EB95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838A92-F482-6FA9-4BE2-2F51E76B3656}"/>
              </a:ext>
            </a:extLst>
          </p:cNvPr>
          <p:cNvSpPr>
            <a:spLocks noGrp="1" noChangeArrowheads="1"/>
          </p:cNvSpPr>
          <p:nvPr>
            <p:ph type="sldNum" sz="quarter" idx="12"/>
          </p:nvPr>
        </p:nvSpPr>
        <p:spPr>
          <a:ln/>
        </p:spPr>
        <p:txBody>
          <a:bodyPr/>
          <a:lstStyle>
            <a:lvl1pPr>
              <a:defRPr/>
            </a:lvl1pPr>
          </a:lstStyle>
          <a:p>
            <a:pPr>
              <a:defRPr/>
            </a:pPr>
            <a:fld id="{F4178F7E-BB9E-4D5E-8738-6F5060439C4A}" type="slidenum">
              <a:rPr lang="en-US" altLang="en-US"/>
              <a:pPr>
                <a:defRPr/>
              </a:pPr>
              <a:t>‹#›</a:t>
            </a:fld>
            <a:endParaRPr lang="en-US" altLang="en-US"/>
          </a:p>
        </p:txBody>
      </p:sp>
    </p:spTree>
    <p:extLst>
      <p:ext uri="{BB962C8B-B14F-4D97-AF65-F5344CB8AC3E}">
        <p14:creationId xmlns:p14="http://schemas.microsoft.com/office/powerpoint/2010/main" val="2432507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487CC-7F06-F715-E4F2-B5943D5935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E3DCE4-A928-EBE9-7E58-9EE558F1D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192BF9-F4F5-79D2-D2E9-9897DD322328}"/>
              </a:ext>
            </a:extLst>
          </p:cNvPr>
          <p:cNvSpPr>
            <a:spLocks noGrp="1" noChangeArrowheads="1"/>
          </p:cNvSpPr>
          <p:nvPr>
            <p:ph type="sldNum" sz="quarter" idx="12"/>
          </p:nvPr>
        </p:nvSpPr>
        <p:spPr>
          <a:ln/>
        </p:spPr>
        <p:txBody>
          <a:bodyPr/>
          <a:lstStyle>
            <a:lvl1pPr>
              <a:defRPr/>
            </a:lvl1pPr>
          </a:lstStyle>
          <a:p>
            <a:pPr>
              <a:defRPr/>
            </a:pPr>
            <a:fld id="{929A961D-0053-4F21-8B04-190D15D2CEF2}" type="slidenum">
              <a:rPr lang="en-US" altLang="en-US"/>
              <a:pPr>
                <a:defRPr/>
              </a:pPr>
              <a:t>‹#›</a:t>
            </a:fld>
            <a:endParaRPr lang="en-US" altLang="en-US"/>
          </a:p>
        </p:txBody>
      </p:sp>
    </p:spTree>
    <p:extLst>
      <p:ext uri="{BB962C8B-B14F-4D97-AF65-F5344CB8AC3E}">
        <p14:creationId xmlns:p14="http://schemas.microsoft.com/office/powerpoint/2010/main" val="3549422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748771-3F00-596F-72B2-B9455FA60B9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FD9F6AF-B7EB-79DD-F7D5-7128FF3BD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3ADD766-E7BE-9418-9205-7E34BB089867}"/>
              </a:ext>
            </a:extLst>
          </p:cNvPr>
          <p:cNvSpPr>
            <a:spLocks noGrp="1" noChangeArrowheads="1"/>
          </p:cNvSpPr>
          <p:nvPr>
            <p:ph type="sldNum" sz="quarter" idx="12"/>
          </p:nvPr>
        </p:nvSpPr>
        <p:spPr>
          <a:ln/>
        </p:spPr>
        <p:txBody>
          <a:bodyPr/>
          <a:lstStyle>
            <a:lvl1pPr>
              <a:defRPr/>
            </a:lvl1pPr>
          </a:lstStyle>
          <a:p>
            <a:pPr>
              <a:defRPr/>
            </a:pPr>
            <a:fld id="{4331A7CA-93A1-485B-A498-8B30C0C2457E}" type="slidenum">
              <a:rPr lang="en-US" altLang="en-US"/>
              <a:pPr>
                <a:defRPr/>
              </a:pPr>
              <a:t>‹#›</a:t>
            </a:fld>
            <a:endParaRPr lang="en-US" altLang="en-US"/>
          </a:p>
        </p:txBody>
      </p:sp>
    </p:spTree>
    <p:extLst>
      <p:ext uri="{BB962C8B-B14F-4D97-AF65-F5344CB8AC3E}">
        <p14:creationId xmlns:p14="http://schemas.microsoft.com/office/powerpoint/2010/main" val="3970306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BA23A1-3D83-F78B-2D75-073A60D0817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3ACB02D-6DE4-961F-2DF8-68C469F628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B4FD0A-B859-5A53-CFBF-5E254C755267}"/>
              </a:ext>
            </a:extLst>
          </p:cNvPr>
          <p:cNvSpPr>
            <a:spLocks noGrp="1" noChangeArrowheads="1"/>
          </p:cNvSpPr>
          <p:nvPr>
            <p:ph type="sldNum" sz="quarter" idx="12"/>
          </p:nvPr>
        </p:nvSpPr>
        <p:spPr>
          <a:ln/>
        </p:spPr>
        <p:txBody>
          <a:bodyPr/>
          <a:lstStyle>
            <a:lvl1pPr>
              <a:defRPr/>
            </a:lvl1pPr>
          </a:lstStyle>
          <a:p>
            <a:pPr>
              <a:defRPr/>
            </a:pPr>
            <a:fld id="{24A73AEF-B056-4EEF-9F9F-8B43FE26A69B}" type="slidenum">
              <a:rPr lang="en-US" altLang="en-US"/>
              <a:pPr>
                <a:defRPr/>
              </a:pPr>
              <a:t>‹#›</a:t>
            </a:fld>
            <a:endParaRPr lang="en-US" altLang="en-US"/>
          </a:p>
        </p:txBody>
      </p:sp>
    </p:spTree>
    <p:extLst>
      <p:ext uri="{BB962C8B-B14F-4D97-AF65-F5344CB8AC3E}">
        <p14:creationId xmlns:p14="http://schemas.microsoft.com/office/powerpoint/2010/main" val="1878049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0750032-9615-7A5B-BA58-76A36675D2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602546-B3FF-556E-EB4C-49A0CB81E3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69767C-6D75-C858-7D23-B64F7A596249}"/>
              </a:ext>
            </a:extLst>
          </p:cNvPr>
          <p:cNvSpPr>
            <a:spLocks noGrp="1" noChangeArrowheads="1"/>
          </p:cNvSpPr>
          <p:nvPr>
            <p:ph type="sldNum" sz="quarter" idx="12"/>
          </p:nvPr>
        </p:nvSpPr>
        <p:spPr>
          <a:ln/>
        </p:spPr>
        <p:txBody>
          <a:bodyPr/>
          <a:lstStyle>
            <a:lvl1pPr>
              <a:defRPr/>
            </a:lvl1pPr>
          </a:lstStyle>
          <a:p>
            <a:pPr>
              <a:defRPr/>
            </a:pPr>
            <a:fld id="{A167B0CA-0F4A-47F2-8808-A02AF4B4605A}" type="slidenum">
              <a:rPr lang="en-US" altLang="en-US"/>
              <a:pPr>
                <a:defRPr/>
              </a:pPr>
              <a:t>‹#›</a:t>
            </a:fld>
            <a:endParaRPr lang="en-US" altLang="en-US"/>
          </a:p>
        </p:txBody>
      </p:sp>
    </p:spTree>
    <p:extLst>
      <p:ext uri="{BB962C8B-B14F-4D97-AF65-F5344CB8AC3E}">
        <p14:creationId xmlns:p14="http://schemas.microsoft.com/office/powerpoint/2010/main" val="1549276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11A00B0-B4D6-0F45-D5BF-E34FF6DB20B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B50344F-8101-45A3-8571-C3F6C2440D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A1873F3-4CC3-EC05-3BC0-12F047968AB7}"/>
              </a:ext>
            </a:extLst>
          </p:cNvPr>
          <p:cNvSpPr>
            <a:spLocks noGrp="1" noChangeArrowheads="1"/>
          </p:cNvSpPr>
          <p:nvPr>
            <p:ph type="sldNum" sz="quarter" idx="12"/>
          </p:nvPr>
        </p:nvSpPr>
        <p:spPr>
          <a:ln/>
        </p:spPr>
        <p:txBody>
          <a:bodyPr/>
          <a:lstStyle>
            <a:lvl1pPr>
              <a:defRPr/>
            </a:lvl1pPr>
          </a:lstStyle>
          <a:p>
            <a:pPr>
              <a:defRPr/>
            </a:pPr>
            <a:fld id="{2148DB35-63BA-405F-AD8E-B20D44880A82}" type="slidenum">
              <a:rPr lang="en-US" altLang="en-US"/>
              <a:pPr>
                <a:defRPr/>
              </a:pPr>
              <a:t>‹#›</a:t>
            </a:fld>
            <a:endParaRPr lang="en-US" altLang="en-US"/>
          </a:p>
        </p:txBody>
      </p:sp>
    </p:spTree>
    <p:extLst>
      <p:ext uri="{BB962C8B-B14F-4D97-AF65-F5344CB8AC3E}">
        <p14:creationId xmlns:p14="http://schemas.microsoft.com/office/powerpoint/2010/main" val="1339345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a:extLst>
              <a:ext uri="{FF2B5EF4-FFF2-40B4-BE49-F238E27FC236}">
                <a16:creationId xmlns:a16="http://schemas.microsoft.com/office/drawing/2014/main" id="{19A68A86-842C-48B3-2B83-A337618BDB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DCF43B-DE3E-5716-74E7-4EDE057A0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C5D1EC-1F96-5159-DB08-525D06BCA191}"/>
              </a:ext>
            </a:extLst>
          </p:cNvPr>
          <p:cNvSpPr>
            <a:spLocks noGrp="1" noChangeArrowheads="1"/>
          </p:cNvSpPr>
          <p:nvPr>
            <p:ph type="sldNum" sz="quarter" idx="12"/>
          </p:nvPr>
        </p:nvSpPr>
        <p:spPr>
          <a:ln/>
        </p:spPr>
        <p:txBody>
          <a:bodyPr/>
          <a:lstStyle>
            <a:lvl1pPr>
              <a:defRPr/>
            </a:lvl1pPr>
          </a:lstStyle>
          <a:p>
            <a:pPr>
              <a:defRPr/>
            </a:pPr>
            <a:fld id="{2B62126D-C4D1-4BFA-AD8E-164C84ABFDDA}" type="slidenum">
              <a:rPr lang="en-US" altLang="en-US"/>
              <a:pPr>
                <a:defRPr/>
              </a:pPr>
              <a:t>‹#›</a:t>
            </a:fld>
            <a:endParaRPr lang="en-US" altLang="en-US"/>
          </a:p>
        </p:txBody>
      </p:sp>
    </p:spTree>
    <p:extLst>
      <p:ext uri="{BB962C8B-B14F-4D97-AF65-F5344CB8AC3E}">
        <p14:creationId xmlns:p14="http://schemas.microsoft.com/office/powerpoint/2010/main" val="76157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26D5F2-B5F6-FD88-AB62-4A8217EFD7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B95AD4-CC86-3756-93AD-1C1FAF8070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52D85A-1842-38D6-2D69-09CB5C867236}"/>
              </a:ext>
            </a:extLst>
          </p:cNvPr>
          <p:cNvSpPr>
            <a:spLocks noGrp="1" noChangeArrowheads="1"/>
          </p:cNvSpPr>
          <p:nvPr>
            <p:ph type="sldNum" sz="quarter" idx="12"/>
          </p:nvPr>
        </p:nvSpPr>
        <p:spPr>
          <a:ln/>
        </p:spPr>
        <p:txBody>
          <a:bodyPr/>
          <a:lstStyle>
            <a:lvl1pPr>
              <a:defRPr/>
            </a:lvl1pPr>
          </a:lstStyle>
          <a:p>
            <a:pPr>
              <a:defRPr/>
            </a:pPr>
            <a:fld id="{121FAD1E-B233-4E9C-B509-53B05DCFBF28}" type="slidenum">
              <a:rPr lang="en-US" altLang="en-US"/>
              <a:pPr>
                <a:defRPr/>
              </a:pPr>
              <a:t>‹#›</a:t>
            </a:fld>
            <a:endParaRPr lang="en-US" altLang="en-US"/>
          </a:p>
        </p:txBody>
      </p:sp>
    </p:spTree>
    <p:extLst>
      <p:ext uri="{BB962C8B-B14F-4D97-AF65-F5344CB8AC3E}">
        <p14:creationId xmlns:p14="http://schemas.microsoft.com/office/powerpoint/2010/main" val="416858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ABB1F4-CB16-DD71-051C-CCA9F06494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3E8CF45-C290-3284-D486-0C49569581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C08C74-9AB8-E0F9-01D2-F9F728A9032D}"/>
              </a:ext>
            </a:extLst>
          </p:cNvPr>
          <p:cNvSpPr>
            <a:spLocks noGrp="1" noChangeArrowheads="1"/>
          </p:cNvSpPr>
          <p:nvPr>
            <p:ph type="sldNum" sz="quarter" idx="12"/>
          </p:nvPr>
        </p:nvSpPr>
        <p:spPr>
          <a:ln/>
        </p:spPr>
        <p:txBody>
          <a:bodyPr/>
          <a:lstStyle>
            <a:lvl1pPr>
              <a:defRPr/>
            </a:lvl1pPr>
          </a:lstStyle>
          <a:p>
            <a:pPr>
              <a:defRPr/>
            </a:pPr>
            <a:fld id="{89ACB88B-10DF-4E8B-9440-C937E4CCCA28}" type="slidenum">
              <a:rPr lang="en-US" altLang="en-US"/>
              <a:pPr>
                <a:defRPr/>
              </a:pPr>
              <a:t>‹#›</a:t>
            </a:fld>
            <a:endParaRPr lang="en-US" altLang="en-US"/>
          </a:p>
        </p:txBody>
      </p:sp>
    </p:spTree>
    <p:extLst>
      <p:ext uri="{BB962C8B-B14F-4D97-AF65-F5344CB8AC3E}">
        <p14:creationId xmlns:p14="http://schemas.microsoft.com/office/powerpoint/2010/main" val="251519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94CF9F-00AB-9703-3F25-A73D0687B1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B4E6922-3411-1676-7C05-B61ECC584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37E84A-50F0-B49B-6E0B-A5792663684A}"/>
              </a:ext>
            </a:extLst>
          </p:cNvPr>
          <p:cNvSpPr>
            <a:spLocks noGrp="1" noChangeArrowheads="1"/>
          </p:cNvSpPr>
          <p:nvPr>
            <p:ph type="sldNum" sz="quarter" idx="12"/>
          </p:nvPr>
        </p:nvSpPr>
        <p:spPr>
          <a:ln/>
        </p:spPr>
        <p:txBody>
          <a:bodyPr/>
          <a:lstStyle>
            <a:lvl1pPr>
              <a:defRPr/>
            </a:lvl1pPr>
          </a:lstStyle>
          <a:p>
            <a:pPr>
              <a:defRPr/>
            </a:pPr>
            <a:fld id="{C56653D9-E1D1-46C9-B02B-7040F36D4212}" type="slidenum">
              <a:rPr lang="en-US" altLang="en-US"/>
              <a:pPr>
                <a:defRPr/>
              </a:pPr>
              <a:t>‹#›</a:t>
            </a:fld>
            <a:endParaRPr lang="en-US" altLang="en-US"/>
          </a:p>
        </p:txBody>
      </p:sp>
    </p:spTree>
    <p:extLst>
      <p:ext uri="{BB962C8B-B14F-4D97-AF65-F5344CB8AC3E}">
        <p14:creationId xmlns:p14="http://schemas.microsoft.com/office/powerpoint/2010/main" val="76720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189A97-4E1C-9D87-0A1D-EFC2DFC44B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59B7BE2-87F9-BA5C-F760-DE42B3FFB2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05F444-16B7-CBAF-25F0-C016FC2EB161}"/>
              </a:ext>
            </a:extLst>
          </p:cNvPr>
          <p:cNvSpPr>
            <a:spLocks noGrp="1" noChangeArrowheads="1"/>
          </p:cNvSpPr>
          <p:nvPr>
            <p:ph type="sldNum" sz="quarter" idx="12"/>
          </p:nvPr>
        </p:nvSpPr>
        <p:spPr>
          <a:ln/>
        </p:spPr>
        <p:txBody>
          <a:bodyPr/>
          <a:lstStyle>
            <a:lvl1pPr>
              <a:defRPr/>
            </a:lvl1pPr>
          </a:lstStyle>
          <a:p>
            <a:pPr>
              <a:defRPr/>
            </a:pPr>
            <a:fld id="{1730C814-9A8A-4F6F-A1EC-26F53D3318E4}" type="slidenum">
              <a:rPr lang="en-US" altLang="en-US"/>
              <a:pPr>
                <a:defRPr/>
              </a:pPr>
              <a:t>‹#›</a:t>
            </a:fld>
            <a:endParaRPr lang="en-US" altLang="en-US"/>
          </a:p>
        </p:txBody>
      </p:sp>
    </p:spTree>
    <p:extLst>
      <p:ext uri="{BB962C8B-B14F-4D97-AF65-F5344CB8AC3E}">
        <p14:creationId xmlns:p14="http://schemas.microsoft.com/office/powerpoint/2010/main" val="310001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965E67-8D01-9FDF-029C-F360C6C228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F254A0-51E2-005E-0664-F0139631C6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E15471-502F-43C0-0491-FD190211D1B9}"/>
              </a:ext>
            </a:extLst>
          </p:cNvPr>
          <p:cNvSpPr>
            <a:spLocks noGrp="1" noChangeArrowheads="1"/>
          </p:cNvSpPr>
          <p:nvPr>
            <p:ph type="sldNum" sz="quarter" idx="12"/>
          </p:nvPr>
        </p:nvSpPr>
        <p:spPr>
          <a:ln/>
        </p:spPr>
        <p:txBody>
          <a:bodyPr/>
          <a:lstStyle>
            <a:lvl1pPr>
              <a:defRPr/>
            </a:lvl1pPr>
          </a:lstStyle>
          <a:p>
            <a:pPr>
              <a:defRPr/>
            </a:pPr>
            <a:fld id="{C3A9D1B9-E1EA-4B91-B3B4-EA7A1F411DC7}" type="slidenum">
              <a:rPr lang="en-US" altLang="en-US"/>
              <a:pPr>
                <a:defRPr/>
              </a:pPr>
              <a:t>‹#›</a:t>
            </a:fld>
            <a:endParaRPr lang="en-US" altLang="en-US"/>
          </a:p>
        </p:txBody>
      </p:sp>
    </p:spTree>
    <p:extLst>
      <p:ext uri="{BB962C8B-B14F-4D97-AF65-F5344CB8AC3E}">
        <p14:creationId xmlns:p14="http://schemas.microsoft.com/office/powerpoint/2010/main" val="46887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B6A950-F1FB-EC97-59A3-34E85229F9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310874-6F66-6973-8E48-469384EC2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443076-9414-6581-33EA-89261D0B49DC}"/>
              </a:ext>
            </a:extLst>
          </p:cNvPr>
          <p:cNvSpPr>
            <a:spLocks noGrp="1" noChangeArrowheads="1"/>
          </p:cNvSpPr>
          <p:nvPr>
            <p:ph type="sldNum" sz="quarter" idx="12"/>
          </p:nvPr>
        </p:nvSpPr>
        <p:spPr>
          <a:ln/>
        </p:spPr>
        <p:txBody>
          <a:bodyPr/>
          <a:lstStyle>
            <a:lvl1pPr>
              <a:defRPr/>
            </a:lvl1pPr>
          </a:lstStyle>
          <a:p>
            <a:pPr>
              <a:defRPr/>
            </a:pPr>
            <a:fld id="{ACE515EF-1EA0-43A3-AC4F-CE4CBC081A24}" type="slidenum">
              <a:rPr lang="en-US" altLang="en-US"/>
              <a:pPr>
                <a:defRPr/>
              </a:pPr>
              <a:t>‹#›</a:t>
            </a:fld>
            <a:endParaRPr lang="en-US" altLang="en-US"/>
          </a:p>
        </p:txBody>
      </p:sp>
    </p:spTree>
    <p:extLst>
      <p:ext uri="{BB962C8B-B14F-4D97-AF65-F5344CB8AC3E}">
        <p14:creationId xmlns:p14="http://schemas.microsoft.com/office/powerpoint/2010/main" val="227558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5F5FF"/>
            </a:gs>
            <a:gs pos="100000">
              <a:srgbClr val="FFFFCD"/>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99F61E-429B-9F25-CEB6-A1944CC9D86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067186A-B2B9-A1C2-8B22-A696506663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D13B3C-6B4B-D83B-2E71-A502B575C0F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58AE04D6-C974-A4A4-CF33-0D3B8001A76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C59460C0-D814-11AA-F154-CB7C91C702E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A20C94C-5C06-410F-AE38-0B34D8E19F5E}" type="slidenum">
              <a:rPr lang="en-US" altLang="en-US"/>
              <a:pPr>
                <a:defRPr/>
              </a:pPr>
              <a:t>‹#›</a:t>
            </a:fld>
            <a:endParaRPr lang="en-US" altLang="en-US"/>
          </a:p>
        </p:txBody>
      </p:sp>
      <p:pic>
        <p:nvPicPr>
          <p:cNvPr id="1031" name="Picture 7" descr="CSS Banner">
            <a:extLst>
              <a:ext uri="{FF2B5EF4-FFF2-40B4-BE49-F238E27FC236}">
                <a16:creationId xmlns:a16="http://schemas.microsoft.com/office/drawing/2014/main" id="{553BA708-D285-D16E-37D9-75079319F9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051550" y="6610350"/>
            <a:ext cx="3092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BE5B72-87B9-A58E-0014-67DA0DC001A6}"/>
              </a:ext>
            </a:extLst>
          </p:cNvPr>
          <p:cNvSpPr/>
          <p:nvPr userDrawn="1"/>
        </p:nvSpPr>
        <p:spPr>
          <a:xfrm>
            <a:off x="5843588" y="6610350"/>
            <a:ext cx="282575" cy="24765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5F5FF"/>
            </a:gs>
            <a:gs pos="100000">
              <a:srgbClr val="FFFFCD"/>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1E1FF5-965E-81D7-F0AA-D857809934C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A11A603-4C14-F9C1-82B5-4DA0C76E848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6AB7B9-F32D-E1F2-95D5-7DBAB3BA3C0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BEB6CE4F-4083-DEAE-EC5A-981C12E486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293B0A96-E328-3E0D-05A4-F3CECB47B5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7201B6C-FE5D-46A0-BFA7-F738F20B0E73}" type="slidenum">
              <a:rPr lang="en-US" altLang="en-US"/>
              <a:pPr>
                <a:defRPr/>
              </a:pPr>
              <a:t>‹#›</a:t>
            </a:fld>
            <a:endParaRPr lang="en-US" altLang="en-US"/>
          </a:p>
        </p:txBody>
      </p:sp>
      <p:pic>
        <p:nvPicPr>
          <p:cNvPr id="2055" name="Picture 7" descr="CSS Banner">
            <a:extLst>
              <a:ext uri="{FF2B5EF4-FFF2-40B4-BE49-F238E27FC236}">
                <a16:creationId xmlns:a16="http://schemas.microsoft.com/office/drawing/2014/main" id="{881F5C60-E711-226D-847A-7EA5ABB6E992}"/>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6051550" y="6610350"/>
            <a:ext cx="3092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2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hyperlink" Target="https://books.google.com/books?id=KnzBDjnGIgYC&amp;printsec=frontcover&amp;source=gbs_ge_summary_r&amp;cad=0" TargetMode="External"/><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6.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27.xml"/><Relationship Id="rId1" Type="http://schemas.openxmlformats.org/officeDocument/2006/relationships/slideLayout" Target="../slideLayouts/slideLayout23.xml"/><Relationship Id="rId4" Type="http://schemas.openxmlformats.org/officeDocument/2006/relationships/image" Target="../media/image143.wmf"/></Relationships>
</file>

<file path=ppt/slides/_rels/slide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8.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47.png"/><Relationship Id="rId2" Type="http://schemas.openxmlformats.org/officeDocument/2006/relationships/notesSlide" Target="../notesSlides/notesSlide129.xml"/><Relationship Id="rId1" Type="http://schemas.openxmlformats.org/officeDocument/2006/relationships/slideLayout" Target="../slideLayouts/slideLayout23.xml"/><Relationship Id="rId6" Type="http://schemas.openxmlformats.org/officeDocument/2006/relationships/image" Target="../media/image146.wmf"/><Relationship Id="rId5" Type="http://schemas.openxmlformats.org/officeDocument/2006/relationships/oleObject" Target="../embeddings/oleObject9.bin"/><Relationship Id="rId4" Type="http://schemas.openxmlformats.org/officeDocument/2006/relationships/image" Target="../media/image145.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2.xml"/><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3.xml"/><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4.xml"/><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51.wmf"/><Relationship Id="rId5" Type="http://schemas.openxmlformats.org/officeDocument/2006/relationships/oleObject" Target="../embeddings/oleObject2.bin"/><Relationship Id="rId4" Type="http://schemas.openxmlformats.org/officeDocument/2006/relationships/image" Target="../media/image50.wmf"/></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53.w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jpeg"/><Relationship Id="rId7"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5.png"/><Relationship Id="rId9"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73.xml"/><Relationship Id="rId1" Type="http://schemas.openxmlformats.org/officeDocument/2006/relationships/slideLayout" Target="../slideLayouts/slideLayout23.xml"/><Relationship Id="rId4" Type="http://schemas.openxmlformats.org/officeDocument/2006/relationships/image" Target="../media/image88.gif"/></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wmf"/><Relationship Id="rId4" Type="http://schemas.openxmlformats.org/officeDocument/2006/relationships/image" Target="../media/image93.wmf"/></Relationships>
</file>

<file path=ppt/slides/_rels/slide78.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97.wmf"/></Relationships>
</file>

<file path=ppt/slides/_rels/slide79.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94.w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7.xml"/><Relationship Id="rId1" Type="http://schemas.openxmlformats.org/officeDocument/2006/relationships/slideLayout" Target="../slideLayouts/slideLayout23.xml"/><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SS Banner">
            <a:extLst>
              <a:ext uri="{FF2B5EF4-FFF2-40B4-BE49-F238E27FC236}">
                <a16:creationId xmlns:a16="http://schemas.microsoft.com/office/drawing/2014/main" id="{16566DAE-24C7-D047-1C12-29730E863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0"/>
          <a:stretch>
            <a:fillRect/>
          </a:stretch>
        </p:blipFill>
        <p:spPr bwMode="auto">
          <a:xfrm>
            <a:off x="0" y="0"/>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a:extLst>
              <a:ext uri="{FF2B5EF4-FFF2-40B4-BE49-F238E27FC236}">
                <a16:creationId xmlns:a16="http://schemas.microsoft.com/office/drawing/2014/main" id="{B8BA2F1D-B107-A35E-2AA2-60079AE2B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1031875"/>
            <a:ext cx="543877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a:extLst>
              <a:ext uri="{FF2B5EF4-FFF2-40B4-BE49-F238E27FC236}">
                <a16:creationId xmlns:a16="http://schemas.microsoft.com/office/drawing/2014/main" id="{2EA9E9CA-4B65-58F1-71FC-21BFAE218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1031875"/>
            <a:ext cx="16478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a:extLst>
              <a:ext uri="{FF2B5EF4-FFF2-40B4-BE49-F238E27FC236}">
                <a16:creationId xmlns:a16="http://schemas.microsoft.com/office/drawing/2014/main" id="{7F6436B1-6086-3531-D013-263F7058D266}"/>
              </a:ext>
            </a:extLst>
          </p:cNvPr>
          <p:cNvSpPr>
            <a:spLocks noChangeArrowheads="1"/>
          </p:cNvSpPr>
          <p:nvPr/>
        </p:nvSpPr>
        <p:spPr bwMode="auto">
          <a:xfrm>
            <a:off x="584200" y="5759450"/>
            <a:ext cx="313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Tuesday, June 20, 2023 </a:t>
            </a:r>
            <a:endParaRPr lang="en-US" altLang="en-US" sz="1800"/>
          </a:p>
        </p:txBody>
      </p:sp>
      <p:sp>
        <p:nvSpPr>
          <p:cNvPr id="2" name="Rectangle 4">
            <a:extLst>
              <a:ext uri="{FF2B5EF4-FFF2-40B4-BE49-F238E27FC236}">
                <a16:creationId xmlns:a16="http://schemas.microsoft.com/office/drawing/2014/main" id="{D5F8008B-81D5-0E56-3333-FF67A8A7A60F}"/>
              </a:ext>
            </a:extLst>
          </p:cNvPr>
          <p:cNvSpPr txBox="1">
            <a:spLocks noChangeArrowheads="1"/>
          </p:cNvSpPr>
          <p:nvPr/>
        </p:nvSpPr>
        <p:spPr bwMode="auto">
          <a:xfrm>
            <a:off x="584200" y="2933700"/>
            <a:ext cx="7158038" cy="28257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altLang="en-US" sz="4800" b="1" kern="0" dirty="0">
                <a:solidFill>
                  <a:schemeClr val="accent2"/>
                </a:solidFill>
                <a:latin typeface="Arial Black" panose="020B0A04020102020204" pitchFamily="34" charset="0"/>
              </a:rPr>
              <a:t>Physics Today… </a:t>
            </a:r>
            <a:br>
              <a:rPr lang="en-US" altLang="en-US" sz="4800" b="1" kern="0" dirty="0">
                <a:solidFill>
                  <a:schemeClr val="accent2"/>
                </a:solidFill>
                <a:latin typeface="Arial Black" panose="020B0A04020102020204" pitchFamily="34" charset="0"/>
              </a:rPr>
            </a:br>
            <a:r>
              <a:rPr lang="en-US" altLang="en-US" sz="4800" b="1" kern="0" dirty="0">
                <a:solidFill>
                  <a:schemeClr val="accent2"/>
                </a:solidFill>
                <a:latin typeface="Arial Black" panose="020B0A04020102020204" pitchFamily="34" charset="0"/>
              </a:rPr>
              <a:t>And What’s Still The Matter?</a:t>
            </a:r>
          </a:p>
        </p:txBody>
      </p:sp>
      <p:sp>
        <p:nvSpPr>
          <p:cNvPr id="5127" name="TextBox 8">
            <a:extLst>
              <a:ext uri="{FF2B5EF4-FFF2-40B4-BE49-F238E27FC236}">
                <a16:creationId xmlns:a16="http://schemas.microsoft.com/office/drawing/2014/main" id="{F04F4CFC-FF5E-DD84-3EF0-D65FE2102050}"/>
              </a:ext>
            </a:extLst>
          </p:cNvPr>
          <p:cNvSpPr txBox="1">
            <a:spLocks noChangeArrowheads="1"/>
          </p:cNvSpPr>
          <p:nvPr/>
        </p:nvSpPr>
        <p:spPr bwMode="auto">
          <a:xfrm>
            <a:off x="5643563" y="553085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cs typeface="Arial" panose="020B0604020202020204" pitchFamily="34" charset="0"/>
              </a:rPr>
              <a:t>Presented by:</a:t>
            </a:r>
          </a:p>
          <a:p>
            <a:pPr algn="ctr" eaLnBrk="1" hangingPunct="1">
              <a:spcBef>
                <a:spcPct val="0"/>
              </a:spcBef>
              <a:buFontTx/>
              <a:buNone/>
            </a:pPr>
            <a:r>
              <a:rPr lang="en-US" altLang="en-US" sz="2000" b="1">
                <a:cs typeface="Arial" panose="020B0604020202020204" pitchFamily="34" charset="0"/>
              </a:rPr>
              <a:t>Dr. Glen Collins</a:t>
            </a:r>
          </a:p>
        </p:txBody>
      </p:sp>
      <p:pic>
        <p:nvPicPr>
          <p:cNvPr id="5128" name="Picture 4" descr="A person in a suit and tie&#10;&#10;Description automatically generated with medium confidence">
            <a:extLst>
              <a:ext uri="{FF2B5EF4-FFF2-40B4-BE49-F238E27FC236}">
                <a16:creationId xmlns:a16="http://schemas.microsoft.com/office/drawing/2014/main" id="{4398B47A-1F4A-5654-4CA6-21793DC72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5022850"/>
            <a:ext cx="95408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2">
            <a:extLst>
              <a:ext uri="{FF2B5EF4-FFF2-40B4-BE49-F238E27FC236}">
                <a16:creationId xmlns:a16="http://schemas.microsoft.com/office/drawing/2014/main" id="{4CED2BF2-9AB7-ADAC-630C-98CB22A88C6D}"/>
              </a:ext>
            </a:extLst>
          </p:cNvPr>
          <p:cNvSpPr txBox="1">
            <a:spLocks noChangeArrowheads="1"/>
          </p:cNvSpPr>
          <p:nvPr/>
        </p:nvSpPr>
        <p:spPr bwMode="auto">
          <a:xfrm>
            <a:off x="0" y="6519863"/>
            <a:ext cx="5811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b="1">
                <a:solidFill>
                  <a:srgbClr val="002060"/>
                </a:solidFill>
              </a:rPr>
              <a:t>All Slides, Animations, Notes and Content are Copyright of Common Sense Science June 2023.  Content May Be Copied If Used For Educational Purposes Only, Provided This Copyright Notice Is Included in All Copies.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1D9709E4-95AA-EE58-909D-51D381F70263}"/>
              </a:ext>
            </a:extLst>
          </p:cNvPr>
          <p:cNvSpPr>
            <a:spLocks noGrp="1" noChangeArrowheads="1"/>
          </p:cNvSpPr>
          <p:nvPr>
            <p:ph type="title"/>
          </p:nvPr>
        </p:nvSpPr>
        <p:spPr/>
        <p:txBody>
          <a:bodyPr/>
          <a:lstStyle/>
          <a:p>
            <a:pPr eaLnBrk="1" hangingPunct="1"/>
            <a:r>
              <a:rPr lang="en-US" altLang="en-US" sz="3000" b="1">
                <a:solidFill>
                  <a:srgbClr val="0070C0"/>
                </a:solidFill>
              </a:rPr>
              <a:t>Size Matters:  </a:t>
            </a:r>
            <a:r>
              <a:rPr lang="en-US" altLang="en-US" sz="3000" b="1"/>
              <a:t>When Distance Center-to-Center Between “</a:t>
            </a:r>
            <a:r>
              <a:rPr lang="en-US" altLang="en-US" sz="3000" b="1">
                <a:solidFill>
                  <a:srgbClr val="FF0000"/>
                </a:solidFill>
              </a:rPr>
              <a:t>Point Particles</a:t>
            </a:r>
            <a:r>
              <a:rPr lang="en-US" altLang="en-US" sz="3000" b="1"/>
              <a:t>” Is “Large”</a:t>
            </a:r>
          </a:p>
        </p:txBody>
      </p:sp>
      <p:grpSp>
        <p:nvGrpSpPr>
          <p:cNvPr id="4" name="Group 3">
            <a:extLst>
              <a:ext uri="{FF2B5EF4-FFF2-40B4-BE49-F238E27FC236}">
                <a16:creationId xmlns:a16="http://schemas.microsoft.com/office/drawing/2014/main" id="{7078EEF4-AD95-B6B0-5005-A75824250CFC}"/>
              </a:ext>
            </a:extLst>
          </p:cNvPr>
          <p:cNvGrpSpPr>
            <a:grpSpLocks/>
          </p:cNvGrpSpPr>
          <p:nvPr/>
        </p:nvGrpSpPr>
        <p:grpSpPr bwMode="auto">
          <a:xfrm>
            <a:off x="1454150" y="5067300"/>
            <a:ext cx="6162675" cy="523875"/>
            <a:chOff x="1454150" y="5067300"/>
            <a:chExt cx="6162675" cy="523875"/>
          </a:xfrm>
        </p:grpSpPr>
        <p:sp>
          <p:nvSpPr>
            <p:cNvPr id="23595" name="Line 17">
              <a:extLst>
                <a:ext uri="{FF2B5EF4-FFF2-40B4-BE49-F238E27FC236}">
                  <a16:creationId xmlns:a16="http://schemas.microsoft.com/office/drawing/2014/main" id="{61AAA4B1-11AC-05C1-EC3C-13CDF377890C}"/>
                </a:ext>
              </a:extLst>
            </p:cNvPr>
            <p:cNvSpPr>
              <a:spLocks noChangeShapeType="1"/>
            </p:cNvSpPr>
            <p:nvPr/>
          </p:nvSpPr>
          <p:spPr bwMode="auto">
            <a:xfrm flipH="1">
              <a:off x="1454150" y="5322888"/>
              <a:ext cx="2609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6" name="Line 18">
              <a:extLst>
                <a:ext uri="{FF2B5EF4-FFF2-40B4-BE49-F238E27FC236}">
                  <a16:creationId xmlns:a16="http://schemas.microsoft.com/office/drawing/2014/main" id="{A3E3CB76-FCE9-09EC-C51D-951496E62934}"/>
                </a:ext>
              </a:extLst>
            </p:cNvPr>
            <p:cNvSpPr>
              <a:spLocks noChangeShapeType="1"/>
            </p:cNvSpPr>
            <p:nvPr/>
          </p:nvSpPr>
          <p:spPr bwMode="auto">
            <a:xfrm>
              <a:off x="4768850" y="5322888"/>
              <a:ext cx="2847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7" name="Text Box 25">
              <a:extLst>
                <a:ext uri="{FF2B5EF4-FFF2-40B4-BE49-F238E27FC236}">
                  <a16:creationId xmlns:a16="http://schemas.microsoft.com/office/drawing/2014/main" id="{5CC25737-4515-F6D8-2BF6-2A88C4FF9C45}"/>
                </a:ext>
              </a:extLst>
            </p:cNvPr>
            <p:cNvSpPr txBox="1">
              <a:spLocks noChangeArrowheads="1"/>
            </p:cNvSpPr>
            <p:nvPr/>
          </p:nvSpPr>
          <p:spPr bwMode="auto">
            <a:xfrm>
              <a:off x="4079875" y="5067300"/>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grpSp>
        <p:nvGrpSpPr>
          <p:cNvPr id="20497" name="Group 34">
            <a:extLst>
              <a:ext uri="{FF2B5EF4-FFF2-40B4-BE49-F238E27FC236}">
                <a16:creationId xmlns:a16="http://schemas.microsoft.com/office/drawing/2014/main" id="{982108E6-3CEF-3ED7-7980-A4592C6A9FC9}"/>
              </a:ext>
            </a:extLst>
          </p:cNvPr>
          <p:cNvGrpSpPr>
            <a:grpSpLocks/>
          </p:cNvGrpSpPr>
          <p:nvPr/>
        </p:nvGrpSpPr>
        <p:grpSpPr bwMode="auto">
          <a:xfrm>
            <a:off x="539750" y="1724025"/>
            <a:ext cx="1822450" cy="760413"/>
            <a:chOff x="510" y="1058"/>
            <a:chExt cx="1148" cy="479"/>
          </a:xfrm>
        </p:grpSpPr>
        <p:sp>
          <p:nvSpPr>
            <p:cNvPr id="23591" name="Text Box 27">
              <a:extLst>
                <a:ext uri="{FF2B5EF4-FFF2-40B4-BE49-F238E27FC236}">
                  <a16:creationId xmlns:a16="http://schemas.microsoft.com/office/drawing/2014/main" id="{A4B38852-5CB8-9BC2-EA39-9F5BC03FED50}"/>
                </a:ext>
              </a:extLst>
            </p:cNvPr>
            <p:cNvSpPr txBox="1">
              <a:spLocks noChangeArrowheads="1"/>
            </p:cNvSpPr>
            <p:nvPr/>
          </p:nvSpPr>
          <p:spPr bwMode="auto">
            <a:xfrm>
              <a:off x="943" y="1058"/>
              <a:ext cx="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a:t>
              </a:r>
              <a:r>
                <a:rPr lang="en-US" altLang="en-US" sz="1800" b="1" baseline="-25000"/>
                <a:t>1</a:t>
              </a:r>
              <a:r>
                <a:rPr lang="en-US" altLang="en-US" sz="1800" b="1"/>
                <a:t> x q</a:t>
              </a:r>
              <a:r>
                <a:rPr lang="en-US" altLang="en-US" sz="1800" b="1" baseline="-25000"/>
                <a:t>2</a:t>
              </a:r>
            </a:p>
          </p:txBody>
        </p:sp>
        <p:sp>
          <p:nvSpPr>
            <p:cNvPr id="23592" name="Text Box 28">
              <a:extLst>
                <a:ext uri="{FF2B5EF4-FFF2-40B4-BE49-F238E27FC236}">
                  <a16:creationId xmlns:a16="http://schemas.microsoft.com/office/drawing/2014/main" id="{B525E1E1-5D65-5B07-1999-70104BCE6029}"/>
                </a:ext>
              </a:extLst>
            </p:cNvPr>
            <p:cNvSpPr txBox="1">
              <a:spLocks noChangeArrowheads="1"/>
            </p:cNvSpPr>
            <p:nvPr/>
          </p:nvSpPr>
          <p:spPr bwMode="auto">
            <a:xfrm>
              <a:off x="510" y="1178"/>
              <a:ext cx="5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  = </a:t>
              </a:r>
              <a:r>
                <a:rPr lang="en-US" altLang="en-US" sz="2000" b="1" i="1">
                  <a:latin typeface="Monotype Corsiva" panose="03010101010201010101" pitchFamily="66" charset="0"/>
                </a:rPr>
                <a:t>k</a:t>
              </a:r>
              <a:r>
                <a:rPr lang="en-US" altLang="en-US" sz="2000"/>
                <a:t> </a:t>
              </a:r>
            </a:p>
          </p:txBody>
        </p:sp>
        <p:sp>
          <p:nvSpPr>
            <p:cNvPr id="23593" name="Line 29">
              <a:extLst>
                <a:ext uri="{FF2B5EF4-FFF2-40B4-BE49-F238E27FC236}">
                  <a16:creationId xmlns:a16="http://schemas.microsoft.com/office/drawing/2014/main" id="{C925595A-6C22-BC11-3EEC-81FADEB4CB79}"/>
                </a:ext>
              </a:extLst>
            </p:cNvPr>
            <p:cNvSpPr>
              <a:spLocks noChangeShapeType="1"/>
            </p:cNvSpPr>
            <p:nvPr/>
          </p:nvSpPr>
          <p:spPr bwMode="auto">
            <a:xfrm>
              <a:off x="954" y="1294"/>
              <a:ext cx="6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4" name="Text Box 30">
              <a:extLst>
                <a:ext uri="{FF2B5EF4-FFF2-40B4-BE49-F238E27FC236}">
                  <a16:creationId xmlns:a16="http://schemas.microsoft.com/office/drawing/2014/main" id="{A0C57897-0A1B-F34B-DE7E-5857254CDD97}"/>
                </a:ext>
              </a:extLst>
            </p:cNvPr>
            <p:cNvSpPr txBox="1">
              <a:spLocks noChangeArrowheads="1"/>
            </p:cNvSpPr>
            <p:nvPr/>
          </p:nvSpPr>
          <p:spPr bwMode="auto">
            <a:xfrm>
              <a:off x="1056" y="1304"/>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r>
                <a:rPr lang="en-US" altLang="en-US" sz="1800" b="1" baseline="30000"/>
                <a:t>2</a:t>
              </a:r>
              <a:r>
                <a:rPr lang="en-US" altLang="en-US" sz="1800" b="1" baseline="-25000"/>
                <a:t>centers</a:t>
              </a:r>
            </a:p>
          </p:txBody>
        </p:sp>
      </p:grpSp>
      <p:sp>
        <p:nvSpPr>
          <p:cNvPr id="23557" name="Text Box 31">
            <a:extLst>
              <a:ext uri="{FF2B5EF4-FFF2-40B4-BE49-F238E27FC236}">
                <a16:creationId xmlns:a16="http://schemas.microsoft.com/office/drawing/2014/main" id="{457E2B5F-DF93-614B-6E51-EA5A768FD7C2}"/>
              </a:ext>
            </a:extLst>
          </p:cNvPr>
          <p:cNvSpPr txBox="1">
            <a:spLocks noChangeArrowheads="1"/>
          </p:cNvSpPr>
          <p:nvPr/>
        </p:nvSpPr>
        <p:spPr bwMode="auto">
          <a:xfrm>
            <a:off x="538163" y="3276600"/>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1</a:t>
            </a:r>
          </a:p>
        </p:txBody>
      </p:sp>
      <p:sp>
        <p:nvSpPr>
          <p:cNvPr id="23558" name="Text Box 32">
            <a:extLst>
              <a:ext uri="{FF2B5EF4-FFF2-40B4-BE49-F238E27FC236}">
                <a16:creationId xmlns:a16="http://schemas.microsoft.com/office/drawing/2014/main" id="{EA3D7258-A005-B8F0-51B5-02618DE59D11}"/>
              </a:ext>
            </a:extLst>
          </p:cNvPr>
          <p:cNvSpPr txBox="1">
            <a:spLocks noChangeArrowheads="1"/>
          </p:cNvSpPr>
          <p:nvPr/>
        </p:nvSpPr>
        <p:spPr bwMode="auto">
          <a:xfrm>
            <a:off x="8005763" y="3297238"/>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2</a:t>
            </a:r>
          </a:p>
        </p:txBody>
      </p:sp>
      <p:grpSp>
        <p:nvGrpSpPr>
          <p:cNvPr id="8" name="Group 7">
            <a:extLst>
              <a:ext uri="{FF2B5EF4-FFF2-40B4-BE49-F238E27FC236}">
                <a16:creationId xmlns:a16="http://schemas.microsoft.com/office/drawing/2014/main" id="{F3F3C71D-DF83-CFA4-A0EE-B3ACD1E0208B}"/>
              </a:ext>
            </a:extLst>
          </p:cNvPr>
          <p:cNvGrpSpPr>
            <a:grpSpLocks/>
          </p:cNvGrpSpPr>
          <p:nvPr/>
        </p:nvGrpSpPr>
        <p:grpSpPr bwMode="auto">
          <a:xfrm>
            <a:off x="2443163" y="1784350"/>
            <a:ext cx="6230937" cy="708025"/>
            <a:chOff x="2443163" y="1783766"/>
            <a:chExt cx="6231432" cy="707886"/>
          </a:xfrm>
        </p:grpSpPr>
        <p:sp>
          <p:nvSpPr>
            <p:cNvPr id="23589" name="Text Box 33">
              <a:extLst>
                <a:ext uri="{FF2B5EF4-FFF2-40B4-BE49-F238E27FC236}">
                  <a16:creationId xmlns:a16="http://schemas.microsoft.com/office/drawing/2014/main" id="{0C445FEA-E912-4C2F-6CCF-12A3FE391F11}"/>
                </a:ext>
              </a:extLst>
            </p:cNvPr>
            <p:cNvSpPr txBox="1">
              <a:spLocks noChangeArrowheads="1"/>
            </p:cNvSpPr>
            <p:nvPr/>
          </p:nvSpPr>
          <p:spPr bwMode="auto">
            <a:xfrm>
              <a:off x="2970710" y="1783766"/>
              <a:ext cx="57038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Coulomb’s Law:  Traditional approach yields a Force value that is </a:t>
              </a:r>
              <a:r>
                <a:rPr lang="en-US" altLang="en-US" sz="2000" b="1">
                  <a:solidFill>
                    <a:srgbClr val="FF0000"/>
                  </a:solidFill>
                </a:rPr>
                <a:t>reasonably correct</a:t>
              </a:r>
            </a:p>
          </p:txBody>
        </p:sp>
        <p:sp>
          <p:nvSpPr>
            <p:cNvPr id="23590" name="AutoShape 35">
              <a:extLst>
                <a:ext uri="{FF2B5EF4-FFF2-40B4-BE49-F238E27FC236}">
                  <a16:creationId xmlns:a16="http://schemas.microsoft.com/office/drawing/2014/main" id="{74E95FB6-40C8-9515-D485-046C6E1B931F}"/>
                </a:ext>
              </a:extLst>
            </p:cNvPr>
            <p:cNvSpPr>
              <a:spLocks noChangeArrowheads="1"/>
            </p:cNvSpPr>
            <p:nvPr/>
          </p:nvSpPr>
          <p:spPr bwMode="auto">
            <a:xfrm>
              <a:off x="2443163" y="1995488"/>
              <a:ext cx="450850" cy="179387"/>
            </a:xfrm>
            <a:prstGeom prst="leftArrow">
              <a:avLst>
                <a:gd name="adj1" fmla="val 50000"/>
                <a:gd name="adj2" fmla="val 628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9" name="Group 8">
            <a:extLst>
              <a:ext uri="{FF2B5EF4-FFF2-40B4-BE49-F238E27FC236}">
                <a16:creationId xmlns:a16="http://schemas.microsoft.com/office/drawing/2014/main" id="{14856A14-32FD-B8B2-4AD5-A5725FECD1F0}"/>
              </a:ext>
            </a:extLst>
          </p:cNvPr>
          <p:cNvGrpSpPr>
            <a:grpSpLocks/>
          </p:cNvGrpSpPr>
          <p:nvPr/>
        </p:nvGrpSpPr>
        <p:grpSpPr bwMode="auto">
          <a:xfrm>
            <a:off x="1398588" y="2773363"/>
            <a:ext cx="6307137" cy="1120775"/>
            <a:chOff x="1398588" y="2773363"/>
            <a:chExt cx="6307137" cy="1120775"/>
          </a:xfrm>
        </p:grpSpPr>
        <p:sp>
          <p:nvSpPr>
            <p:cNvPr id="23583" name="Text Box 24">
              <a:extLst>
                <a:ext uri="{FF2B5EF4-FFF2-40B4-BE49-F238E27FC236}">
                  <a16:creationId xmlns:a16="http://schemas.microsoft.com/office/drawing/2014/main" id="{75B7600F-62BD-2127-75DE-ACFAB059DA25}"/>
                </a:ext>
              </a:extLst>
            </p:cNvPr>
            <p:cNvSpPr txBox="1">
              <a:spLocks noChangeArrowheads="1"/>
            </p:cNvSpPr>
            <p:nvPr/>
          </p:nvSpPr>
          <p:spPr bwMode="auto">
            <a:xfrm>
              <a:off x="3898900" y="2773363"/>
              <a:ext cx="125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grpSp>
          <p:nvGrpSpPr>
            <p:cNvPr id="23584" name="Group 2">
              <a:extLst>
                <a:ext uri="{FF2B5EF4-FFF2-40B4-BE49-F238E27FC236}">
                  <a16:creationId xmlns:a16="http://schemas.microsoft.com/office/drawing/2014/main" id="{D7E8E1AD-0C4D-CF18-3F37-1ACF0D1BD8FA}"/>
                </a:ext>
              </a:extLst>
            </p:cNvPr>
            <p:cNvGrpSpPr>
              <a:grpSpLocks/>
            </p:cNvGrpSpPr>
            <p:nvPr/>
          </p:nvGrpSpPr>
          <p:grpSpPr bwMode="auto">
            <a:xfrm>
              <a:off x="1398588" y="3011488"/>
              <a:ext cx="6307137" cy="882650"/>
              <a:chOff x="1398588" y="3011488"/>
              <a:chExt cx="6307137" cy="882650"/>
            </a:xfrm>
          </p:grpSpPr>
          <p:sp>
            <p:nvSpPr>
              <p:cNvPr id="23585" name="Line 20">
                <a:extLst>
                  <a:ext uri="{FF2B5EF4-FFF2-40B4-BE49-F238E27FC236}">
                    <a16:creationId xmlns:a16="http://schemas.microsoft.com/office/drawing/2014/main" id="{2D96EB0D-7A0C-1B02-0CED-248C3F3382E5}"/>
                  </a:ext>
                </a:extLst>
              </p:cNvPr>
              <p:cNvSpPr>
                <a:spLocks noChangeShapeType="1"/>
              </p:cNvSpPr>
              <p:nvPr/>
            </p:nvSpPr>
            <p:spPr bwMode="auto">
              <a:xfrm>
                <a:off x="1398588" y="305435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6" name="Line 22">
                <a:extLst>
                  <a:ext uri="{FF2B5EF4-FFF2-40B4-BE49-F238E27FC236}">
                    <a16:creationId xmlns:a16="http://schemas.microsoft.com/office/drawing/2014/main" id="{80E44264-F4AF-575B-D110-CAA5439466D3}"/>
                  </a:ext>
                </a:extLst>
              </p:cNvPr>
              <p:cNvSpPr>
                <a:spLocks noChangeShapeType="1"/>
              </p:cNvSpPr>
              <p:nvPr/>
            </p:nvSpPr>
            <p:spPr bwMode="auto">
              <a:xfrm flipH="1">
                <a:off x="1409700" y="3117850"/>
                <a:ext cx="24907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7" name="Line 23">
                <a:extLst>
                  <a:ext uri="{FF2B5EF4-FFF2-40B4-BE49-F238E27FC236}">
                    <a16:creationId xmlns:a16="http://schemas.microsoft.com/office/drawing/2014/main" id="{07228DC4-9FED-CE0C-72B9-A9C432906589}"/>
                  </a:ext>
                </a:extLst>
              </p:cNvPr>
              <p:cNvSpPr>
                <a:spLocks noChangeShapeType="1"/>
              </p:cNvSpPr>
              <p:nvPr/>
            </p:nvSpPr>
            <p:spPr bwMode="auto">
              <a:xfrm>
                <a:off x="5157788" y="3105150"/>
                <a:ext cx="25479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8" name="Line 21">
                <a:extLst>
                  <a:ext uri="{FF2B5EF4-FFF2-40B4-BE49-F238E27FC236}">
                    <a16:creationId xmlns:a16="http://schemas.microsoft.com/office/drawing/2014/main" id="{8965EDAD-624A-0DEF-C8F2-018EF92D35EB}"/>
                  </a:ext>
                </a:extLst>
              </p:cNvPr>
              <p:cNvSpPr>
                <a:spLocks noChangeShapeType="1"/>
              </p:cNvSpPr>
              <p:nvPr/>
            </p:nvSpPr>
            <p:spPr bwMode="auto">
              <a:xfrm>
                <a:off x="7697788" y="3011488"/>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3561" name="Oval 42">
            <a:extLst>
              <a:ext uri="{FF2B5EF4-FFF2-40B4-BE49-F238E27FC236}">
                <a16:creationId xmlns:a16="http://schemas.microsoft.com/office/drawing/2014/main" id="{A1167FE5-C00E-9D89-0537-D36A12712E33}"/>
              </a:ext>
            </a:extLst>
          </p:cNvPr>
          <p:cNvSpPr>
            <a:spLocks noChangeArrowheads="1"/>
          </p:cNvSpPr>
          <p:nvPr/>
        </p:nvSpPr>
        <p:spPr bwMode="auto">
          <a:xfrm>
            <a:off x="1304925" y="3851275"/>
            <a:ext cx="179388" cy="150813"/>
          </a:xfrm>
          <a:prstGeom prst="ellipse">
            <a:avLst/>
          </a:prstGeom>
          <a:solidFill>
            <a:schemeClr val="accent2"/>
          </a:solidFill>
          <a:ln w="9525">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562" name="Oval 43">
            <a:extLst>
              <a:ext uri="{FF2B5EF4-FFF2-40B4-BE49-F238E27FC236}">
                <a16:creationId xmlns:a16="http://schemas.microsoft.com/office/drawing/2014/main" id="{22C936C0-C389-F834-0E1D-948509F6B38A}"/>
              </a:ext>
            </a:extLst>
          </p:cNvPr>
          <p:cNvSpPr>
            <a:spLocks noChangeArrowheads="1"/>
          </p:cNvSpPr>
          <p:nvPr/>
        </p:nvSpPr>
        <p:spPr bwMode="auto">
          <a:xfrm>
            <a:off x="7602538" y="3854450"/>
            <a:ext cx="179387" cy="150813"/>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6" name="Group 5">
            <a:extLst>
              <a:ext uri="{FF2B5EF4-FFF2-40B4-BE49-F238E27FC236}">
                <a16:creationId xmlns:a16="http://schemas.microsoft.com/office/drawing/2014/main" id="{DB12DD7F-AD3F-BE6C-EB56-72ACDDC96A64}"/>
              </a:ext>
            </a:extLst>
          </p:cNvPr>
          <p:cNvGrpSpPr>
            <a:grpSpLocks/>
          </p:cNvGrpSpPr>
          <p:nvPr/>
        </p:nvGrpSpPr>
        <p:grpSpPr bwMode="auto">
          <a:xfrm>
            <a:off x="6126163" y="4040188"/>
            <a:ext cx="1879600" cy="1423987"/>
            <a:chOff x="6126172" y="4040188"/>
            <a:chExt cx="1879591" cy="1423987"/>
          </a:xfrm>
        </p:grpSpPr>
        <p:sp>
          <p:nvSpPr>
            <p:cNvPr id="23578" name="Line 9">
              <a:extLst>
                <a:ext uri="{FF2B5EF4-FFF2-40B4-BE49-F238E27FC236}">
                  <a16:creationId xmlns:a16="http://schemas.microsoft.com/office/drawing/2014/main" id="{E229CCC7-1A08-9D25-47F2-5DD6C7A7CC3E}"/>
                </a:ext>
              </a:extLst>
            </p:cNvPr>
            <p:cNvSpPr>
              <a:spLocks noChangeShapeType="1"/>
            </p:cNvSpPr>
            <p:nvPr/>
          </p:nvSpPr>
          <p:spPr bwMode="auto">
            <a:xfrm>
              <a:off x="7770813" y="4041775"/>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9" name="Line 10">
              <a:extLst>
                <a:ext uri="{FF2B5EF4-FFF2-40B4-BE49-F238E27FC236}">
                  <a16:creationId xmlns:a16="http://schemas.microsoft.com/office/drawing/2014/main" id="{F292F000-7817-FEAF-96D7-D4EBC97856B0}"/>
                </a:ext>
              </a:extLst>
            </p:cNvPr>
            <p:cNvSpPr>
              <a:spLocks noChangeShapeType="1"/>
            </p:cNvSpPr>
            <p:nvPr/>
          </p:nvSpPr>
          <p:spPr bwMode="auto">
            <a:xfrm>
              <a:off x="7640638" y="4040188"/>
              <a:ext cx="0" cy="142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0" name="Line 14">
              <a:extLst>
                <a:ext uri="{FF2B5EF4-FFF2-40B4-BE49-F238E27FC236}">
                  <a16:creationId xmlns:a16="http://schemas.microsoft.com/office/drawing/2014/main" id="{06D6C729-FA1F-0DB9-188D-007BD202C253}"/>
                </a:ext>
              </a:extLst>
            </p:cNvPr>
            <p:cNvSpPr>
              <a:spLocks noChangeShapeType="1"/>
            </p:cNvSpPr>
            <p:nvPr/>
          </p:nvSpPr>
          <p:spPr bwMode="auto">
            <a:xfrm>
              <a:off x="7302500" y="4603750"/>
              <a:ext cx="33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1" name="Text Box 44">
              <a:extLst>
                <a:ext uri="{FF2B5EF4-FFF2-40B4-BE49-F238E27FC236}">
                  <a16:creationId xmlns:a16="http://schemas.microsoft.com/office/drawing/2014/main" id="{F65A366D-088F-F6B4-FBC1-931550E793BC}"/>
                </a:ext>
              </a:extLst>
            </p:cNvPr>
            <p:cNvSpPr txBox="1">
              <a:spLocks noChangeArrowheads="1"/>
            </p:cNvSpPr>
            <p:nvPr/>
          </p:nvSpPr>
          <p:spPr bwMode="auto">
            <a:xfrm>
              <a:off x="6126172" y="4342140"/>
              <a:ext cx="1279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q2</a:t>
              </a:r>
              <a:r>
                <a:rPr lang="en-US" altLang="en-US" sz="2800" b="1"/>
                <a:t> ≈ 0</a:t>
              </a:r>
            </a:p>
          </p:txBody>
        </p:sp>
        <p:sp>
          <p:nvSpPr>
            <p:cNvPr id="23582" name="Line 45">
              <a:extLst>
                <a:ext uri="{FF2B5EF4-FFF2-40B4-BE49-F238E27FC236}">
                  <a16:creationId xmlns:a16="http://schemas.microsoft.com/office/drawing/2014/main" id="{C0F5D4DE-4986-0A11-134E-0A9917916BC5}"/>
                </a:ext>
              </a:extLst>
            </p:cNvPr>
            <p:cNvSpPr>
              <a:spLocks noChangeShapeType="1"/>
            </p:cNvSpPr>
            <p:nvPr/>
          </p:nvSpPr>
          <p:spPr bwMode="auto">
            <a:xfrm flipH="1">
              <a:off x="7767638" y="4603750"/>
              <a:ext cx="238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4">
            <a:extLst>
              <a:ext uri="{FF2B5EF4-FFF2-40B4-BE49-F238E27FC236}">
                <a16:creationId xmlns:a16="http://schemas.microsoft.com/office/drawing/2014/main" id="{C661F623-09FE-E3CC-4CEC-EB528D15205E}"/>
              </a:ext>
            </a:extLst>
          </p:cNvPr>
          <p:cNvGrpSpPr>
            <a:grpSpLocks/>
          </p:cNvGrpSpPr>
          <p:nvPr/>
        </p:nvGrpSpPr>
        <p:grpSpPr bwMode="auto">
          <a:xfrm>
            <a:off x="1095375" y="4054475"/>
            <a:ext cx="1963738" cy="1427163"/>
            <a:chOff x="1095375" y="4054475"/>
            <a:chExt cx="1963730" cy="1427163"/>
          </a:xfrm>
        </p:grpSpPr>
        <p:sp>
          <p:nvSpPr>
            <p:cNvPr id="23573" name="Line 7">
              <a:extLst>
                <a:ext uri="{FF2B5EF4-FFF2-40B4-BE49-F238E27FC236}">
                  <a16:creationId xmlns:a16="http://schemas.microsoft.com/office/drawing/2014/main" id="{9BACD785-AFAD-77A5-1210-F2108308C4C8}"/>
                </a:ext>
              </a:extLst>
            </p:cNvPr>
            <p:cNvSpPr>
              <a:spLocks noChangeShapeType="1"/>
            </p:cNvSpPr>
            <p:nvPr/>
          </p:nvSpPr>
          <p:spPr bwMode="auto">
            <a:xfrm>
              <a:off x="1304925" y="4054475"/>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4" name="Line 8">
              <a:extLst>
                <a:ext uri="{FF2B5EF4-FFF2-40B4-BE49-F238E27FC236}">
                  <a16:creationId xmlns:a16="http://schemas.microsoft.com/office/drawing/2014/main" id="{9397A4F4-B15E-A05F-AA6A-F17FE67F6E8D}"/>
                </a:ext>
              </a:extLst>
            </p:cNvPr>
            <p:cNvSpPr>
              <a:spLocks noChangeShapeType="1"/>
            </p:cNvSpPr>
            <p:nvPr/>
          </p:nvSpPr>
          <p:spPr bwMode="auto">
            <a:xfrm>
              <a:off x="1457325" y="4056063"/>
              <a:ext cx="0" cy="142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75" name="Line 12">
              <a:extLst>
                <a:ext uri="{FF2B5EF4-FFF2-40B4-BE49-F238E27FC236}">
                  <a16:creationId xmlns:a16="http://schemas.microsoft.com/office/drawing/2014/main" id="{E19627A1-2CD0-1B6C-81F7-A472D0836C07}"/>
                </a:ext>
              </a:extLst>
            </p:cNvPr>
            <p:cNvSpPr>
              <a:spLocks noChangeShapeType="1"/>
            </p:cNvSpPr>
            <p:nvPr/>
          </p:nvSpPr>
          <p:spPr bwMode="auto">
            <a:xfrm flipH="1">
              <a:off x="1095375" y="4572000"/>
              <a:ext cx="2381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76" name="Text Box 15">
              <a:extLst>
                <a:ext uri="{FF2B5EF4-FFF2-40B4-BE49-F238E27FC236}">
                  <a16:creationId xmlns:a16="http://schemas.microsoft.com/office/drawing/2014/main" id="{ECCEF745-AA93-B777-7153-DA68B7B0DE13}"/>
                </a:ext>
              </a:extLst>
            </p:cNvPr>
            <p:cNvSpPr txBox="1">
              <a:spLocks noChangeArrowheads="1"/>
            </p:cNvSpPr>
            <p:nvPr/>
          </p:nvSpPr>
          <p:spPr bwMode="auto">
            <a:xfrm>
              <a:off x="1779588" y="4286250"/>
              <a:ext cx="1279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q1</a:t>
              </a:r>
              <a:r>
                <a:rPr lang="en-US" altLang="en-US" sz="2800" b="1"/>
                <a:t> ≈ 0</a:t>
              </a:r>
            </a:p>
          </p:txBody>
        </p:sp>
        <p:sp>
          <p:nvSpPr>
            <p:cNvPr id="23577" name="Line 46">
              <a:extLst>
                <a:ext uri="{FF2B5EF4-FFF2-40B4-BE49-F238E27FC236}">
                  <a16:creationId xmlns:a16="http://schemas.microsoft.com/office/drawing/2014/main" id="{EA624870-9A58-11C8-325F-B65C6BAB757A}"/>
                </a:ext>
              </a:extLst>
            </p:cNvPr>
            <p:cNvSpPr>
              <a:spLocks noChangeShapeType="1"/>
            </p:cNvSpPr>
            <p:nvPr/>
          </p:nvSpPr>
          <p:spPr bwMode="auto">
            <a:xfrm flipH="1">
              <a:off x="1444625" y="4576763"/>
              <a:ext cx="3286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6">
            <a:extLst>
              <a:ext uri="{FF2B5EF4-FFF2-40B4-BE49-F238E27FC236}">
                <a16:creationId xmlns:a16="http://schemas.microsoft.com/office/drawing/2014/main" id="{3194B808-965C-56A9-B07A-A548E4DBF8C1}"/>
              </a:ext>
            </a:extLst>
          </p:cNvPr>
          <p:cNvGrpSpPr>
            <a:grpSpLocks/>
          </p:cNvGrpSpPr>
          <p:nvPr/>
        </p:nvGrpSpPr>
        <p:grpSpPr bwMode="auto">
          <a:xfrm>
            <a:off x="1608138" y="5713413"/>
            <a:ext cx="2471737" cy="527050"/>
            <a:chOff x="1608616" y="5714033"/>
            <a:chExt cx="2471259" cy="526605"/>
          </a:xfrm>
        </p:grpSpPr>
        <p:sp>
          <p:nvSpPr>
            <p:cNvPr id="23570" name="Text Box 37">
              <a:extLst>
                <a:ext uri="{FF2B5EF4-FFF2-40B4-BE49-F238E27FC236}">
                  <a16:creationId xmlns:a16="http://schemas.microsoft.com/office/drawing/2014/main" id="{573BB994-ABFB-1DBF-0DA5-2BD0556DF356}"/>
                </a:ext>
              </a:extLst>
            </p:cNvPr>
            <p:cNvSpPr txBox="1">
              <a:spLocks noChangeArrowheads="1"/>
            </p:cNvSpPr>
            <p:nvPr/>
          </p:nvSpPr>
          <p:spPr bwMode="auto">
            <a:xfrm>
              <a:off x="2824163" y="5716586"/>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23571" name="Text Box 38">
              <a:extLst>
                <a:ext uri="{FF2B5EF4-FFF2-40B4-BE49-F238E27FC236}">
                  <a16:creationId xmlns:a16="http://schemas.microsoft.com/office/drawing/2014/main" id="{C2660B10-9725-5395-7FD9-BF1E476D2622}"/>
                </a:ext>
              </a:extLst>
            </p:cNvPr>
            <p:cNvSpPr txBox="1">
              <a:spLocks noChangeArrowheads="1"/>
            </p:cNvSpPr>
            <p:nvPr/>
          </p:nvSpPr>
          <p:spPr bwMode="auto">
            <a:xfrm>
              <a:off x="1608616" y="5717418"/>
              <a:ext cx="894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sp>
          <p:nvSpPr>
            <p:cNvPr id="23572" name="Text Box 38">
              <a:extLst>
                <a:ext uri="{FF2B5EF4-FFF2-40B4-BE49-F238E27FC236}">
                  <a16:creationId xmlns:a16="http://schemas.microsoft.com/office/drawing/2014/main" id="{D1B2FB2F-118E-D6BE-21CC-AF0B09D840BD}"/>
                </a:ext>
              </a:extLst>
            </p:cNvPr>
            <p:cNvSpPr txBox="1">
              <a:spLocks noChangeArrowheads="1"/>
            </p:cNvSpPr>
            <p:nvPr/>
          </p:nvSpPr>
          <p:spPr bwMode="auto">
            <a:xfrm>
              <a:off x="2442327" y="5714033"/>
              <a:ext cx="381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t>
              </a:r>
              <a:endParaRPr lang="en-US" altLang="en-US" sz="2800" b="1" baseline="-25000"/>
            </a:p>
          </p:txBody>
        </p:sp>
      </p:grpSp>
      <p:sp>
        <p:nvSpPr>
          <p:cNvPr id="2" name="TextBox 1">
            <a:extLst>
              <a:ext uri="{FF2B5EF4-FFF2-40B4-BE49-F238E27FC236}">
                <a16:creationId xmlns:a16="http://schemas.microsoft.com/office/drawing/2014/main" id="{2088442F-F189-0205-A054-830B59D766F4}"/>
              </a:ext>
            </a:extLst>
          </p:cNvPr>
          <p:cNvSpPr txBox="1">
            <a:spLocks noChangeArrowheads="1"/>
          </p:cNvSpPr>
          <p:nvPr/>
        </p:nvSpPr>
        <p:spPr bwMode="auto">
          <a:xfrm>
            <a:off x="2486025" y="3367088"/>
            <a:ext cx="4295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0070C0"/>
                </a:solidFill>
              </a:rPr>
              <a:t>From Antenna Theory: This is Considered the “</a:t>
            </a:r>
            <a:r>
              <a:rPr lang="en-US" altLang="en-US" sz="1800" b="1">
                <a:solidFill>
                  <a:srgbClr val="C00000"/>
                </a:solidFill>
              </a:rPr>
              <a:t>Far Field</a:t>
            </a:r>
            <a:r>
              <a:rPr lang="en-US" altLang="en-US" sz="1800" b="1">
                <a:solidFill>
                  <a:srgbClr val="0070C0"/>
                </a:solidFill>
              </a:rPr>
              <a:t>” Relative to the Size of the Charged Objects.</a:t>
            </a:r>
          </a:p>
        </p:txBody>
      </p:sp>
      <p:sp>
        <p:nvSpPr>
          <p:cNvPr id="3" name="TextBox 2">
            <a:extLst>
              <a:ext uri="{FF2B5EF4-FFF2-40B4-BE49-F238E27FC236}">
                <a16:creationId xmlns:a16="http://schemas.microsoft.com/office/drawing/2014/main" id="{F29DC1FE-B09E-837C-D31A-A64AF121F5C7}"/>
              </a:ext>
            </a:extLst>
          </p:cNvPr>
          <p:cNvSpPr txBox="1">
            <a:spLocks noChangeArrowheads="1"/>
          </p:cNvSpPr>
          <p:nvPr/>
        </p:nvSpPr>
        <p:spPr bwMode="auto">
          <a:xfrm>
            <a:off x="3344863" y="1520825"/>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70C0"/>
                </a:solidFill>
              </a:rPr>
              <a:t>Introduce the Concepts of the ‘</a:t>
            </a:r>
            <a:r>
              <a:rPr lang="en-US" altLang="en-US" sz="2800" b="1">
                <a:solidFill>
                  <a:srgbClr val="C00000"/>
                </a:solidFill>
              </a:rPr>
              <a:t>Near Field</a:t>
            </a:r>
            <a:r>
              <a:rPr lang="en-US" altLang="en-US" sz="2800" b="1">
                <a:solidFill>
                  <a:srgbClr val="0070C0"/>
                </a:solidFill>
              </a:rPr>
              <a:t>’ and the ‘</a:t>
            </a:r>
            <a:r>
              <a:rPr lang="en-US" altLang="en-US" sz="2800" b="1">
                <a:solidFill>
                  <a:srgbClr val="C00000"/>
                </a:solidFill>
              </a:rPr>
              <a:t>Far Field</a:t>
            </a:r>
            <a:r>
              <a:rPr lang="en-US" altLang="en-US" sz="2800" b="1">
                <a:solidFill>
                  <a:srgbClr val="0070C0"/>
                </a:solidFill>
              </a:rPr>
              <a:t>’</a:t>
            </a:r>
          </a:p>
        </p:txBody>
      </p:sp>
      <p:sp>
        <p:nvSpPr>
          <p:cNvPr id="10" name="TextBox 9">
            <a:extLst>
              <a:ext uri="{FF2B5EF4-FFF2-40B4-BE49-F238E27FC236}">
                <a16:creationId xmlns:a16="http://schemas.microsoft.com/office/drawing/2014/main" id="{31CEB536-0E40-E2EE-D642-64DCD0713F42}"/>
              </a:ext>
            </a:extLst>
          </p:cNvPr>
          <p:cNvSpPr txBox="1">
            <a:spLocks noChangeArrowheads="1"/>
          </p:cNvSpPr>
          <p:nvPr/>
        </p:nvSpPr>
        <p:spPr bwMode="auto">
          <a:xfrm>
            <a:off x="531813" y="2554288"/>
            <a:ext cx="236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Coulomb’s Law</a:t>
            </a:r>
          </a:p>
        </p:txBody>
      </p:sp>
      <p:sp>
        <p:nvSpPr>
          <p:cNvPr id="11" name="TextBox 10">
            <a:extLst>
              <a:ext uri="{FF2B5EF4-FFF2-40B4-BE49-F238E27FC236}">
                <a16:creationId xmlns:a16="http://schemas.microsoft.com/office/drawing/2014/main" id="{EF5BADDB-BA02-5261-F00F-7CAAD65F6A5E}"/>
              </a:ext>
            </a:extLst>
          </p:cNvPr>
          <p:cNvSpPr txBox="1">
            <a:spLocks noChangeArrowheads="1"/>
          </p:cNvSpPr>
          <p:nvPr/>
        </p:nvSpPr>
        <p:spPr bwMode="auto">
          <a:xfrm>
            <a:off x="2362200" y="5133975"/>
            <a:ext cx="46799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rgbClr val="0070C0"/>
                </a:solidFill>
              </a:rPr>
              <a:t>In an Object’s </a:t>
            </a:r>
            <a:r>
              <a:rPr lang="en-US" altLang="en-US" sz="2200" b="1">
                <a:solidFill>
                  <a:srgbClr val="C00000"/>
                </a:solidFill>
              </a:rPr>
              <a:t>Far Field</a:t>
            </a:r>
            <a:r>
              <a:rPr lang="en-US" altLang="en-US" sz="2200" b="1">
                <a:solidFill>
                  <a:srgbClr val="0070C0"/>
                </a:solidFill>
              </a:rPr>
              <a:t>, Its Radiation Varies with 1/R</a:t>
            </a:r>
            <a:r>
              <a:rPr lang="en-US" altLang="en-US" sz="2200" b="1" baseline="30000">
                <a:solidFill>
                  <a:srgbClr val="0070C0"/>
                </a:solidFill>
              </a:rPr>
              <a:t>2</a:t>
            </a:r>
            <a:r>
              <a:rPr lang="en-US" altLang="en-US" sz="2200" b="1">
                <a:solidFill>
                  <a:srgbClr val="0070C0"/>
                </a:solidFill>
              </a:rPr>
              <a:t>, i.e., It Appears Like a </a:t>
            </a:r>
            <a:r>
              <a:rPr lang="en-US" altLang="en-US" sz="2200" b="1">
                <a:solidFill>
                  <a:srgbClr val="C00000"/>
                </a:solidFill>
              </a:rPr>
              <a:t>Spherical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497"/>
                                        </p:tgtEl>
                                        <p:attrNameLst>
                                          <p:attrName>style.visibility</p:attrName>
                                        </p:attrNameLst>
                                      </p:cBhvr>
                                      <p:to>
                                        <p:strVal val="visible"/>
                                      </p:to>
                                    </p:set>
                                    <p:animEffect transition="in" filter="fade">
                                      <p:cBhvr>
                                        <p:cTn id="15" dur="500"/>
                                        <p:tgtEl>
                                          <p:spTgt spid="2049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xit" presetSubtype="0" fill="hold"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10" grpId="0"/>
      <p:bldP spid="10" grpId="1"/>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6B09614-D615-F8EB-CF0F-67570444F0AA}"/>
              </a:ext>
            </a:extLst>
          </p:cNvPr>
          <p:cNvSpPr>
            <a:spLocks noGrp="1" noChangeArrowheads="1"/>
          </p:cNvSpPr>
          <p:nvPr>
            <p:ph type="title"/>
          </p:nvPr>
        </p:nvSpPr>
        <p:spPr>
          <a:xfrm>
            <a:off x="457200" y="274638"/>
            <a:ext cx="8229600" cy="782637"/>
          </a:xfrm>
          <a:noFill/>
        </p:spPr>
        <p:txBody>
          <a:bodyPr lIns="92075" tIns="46038" rIns="92075" bIns="46038"/>
          <a:lstStyle/>
          <a:p>
            <a:pPr eaLnBrk="1" hangingPunct="1"/>
            <a:r>
              <a:rPr lang="en-US" altLang="en-US" sz="3600" b="1">
                <a:solidFill>
                  <a:schemeClr val="accent2"/>
                </a:solidFill>
              </a:rPr>
              <a:t>Charge Fiber Ring Model</a:t>
            </a:r>
            <a:br>
              <a:rPr lang="en-US" altLang="en-US" sz="3600" b="1">
                <a:solidFill>
                  <a:schemeClr val="accent2"/>
                </a:solidFill>
              </a:rPr>
            </a:br>
            <a:r>
              <a:rPr lang="en-US" altLang="en-US" sz="3600" b="1">
                <a:solidFill>
                  <a:schemeClr val="accent2"/>
                </a:solidFill>
              </a:rPr>
              <a:t>Conservation Laws</a:t>
            </a:r>
          </a:p>
        </p:txBody>
      </p:sp>
      <p:sp>
        <p:nvSpPr>
          <p:cNvPr id="237571" name="Rectangle 3">
            <a:extLst>
              <a:ext uri="{FF2B5EF4-FFF2-40B4-BE49-F238E27FC236}">
                <a16:creationId xmlns:a16="http://schemas.microsoft.com/office/drawing/2014/main" id="{307F244D-CD3F-8D2C-6D26-0AAF85E4686C}"/>
              </a:ext>
            </a:extLst>
          </p:cNvPr>
          <p:cNvSpPr>
            <a:spLocks noChangeArrowheads="1"/>
          </p:cNvSpPr>
          <p:nvPr/>
        </p:nvSpPr>
        <p:spPr bwMode="auto">
          <a:xfrm>
            <a:off x="457200" y="1371600"/>
            <a:ext cx="83756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23838" indent="-223838">
              <a:spcBef>
                <a:spcPct val="20000"/>
              </a:spcBef>
              <a:buChar char="•"/>
              <a:defRPr sz="3200">
                <a:solidFill>
                  <a:schemeClr val="tx1"/>
                </a:solidFill>
                <a:latin typeface="Arial" panose="020B0604020202020204" pitchFamily="34" charset="0"/>
              </a:defRPr>
            </a:lvl1pPr>
            <a:lvl2pPr marL="690563" indent="-2333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50000"/>
              </a:spcBef>
            </a:pPr>
            <a:r>
              <a:rPr lang="en-US" altLang="en-US" sz="2400" b="1">
                <a:solidFill>
                  <a:srgbClr val="000000"/>
                </a:solidFill>
                <a:latin typeface="Tahoma" panose="020B0604030504040204" pitchFamily="34" charset="0"/>
              </a:rPr>
              <a:t>Each Charge Fiber’s Angular Momentum Pattern Is Conserved In All Particle Interactions And Decays  </a:t>
            </a:r>
          </a:p>
          <a:p>
            <a:pPr lvl="1">
              <a:lnSpc>
                <a:spcPct val="110000"/>
              </a:lnSpc>
              <a:spcBef>
                <a:spcPct val="50000"/>
              </a:spcBef>
              <a:buFontTx/>
              <a:buChar char="•"/>
            </a:pPr>
            <a:r>
              <a:rPr lang="en-US" altLang="en-US" sz="2400" b="1">
                <a:solidFill>
                  <a:srgbClr val="000000"/>
                </a:solidFill>
                <a:latin typeface="Tahoma" panose="020B0604030504040204" pitchFamily="34" charset="0"/>
              </a:rPr>
              <a:t>These Patterns Are the Basis For and Correspond To Standard Model Quantum Numbers Plus New Quantum Numbers.  </a:t>
            </a:r>
          </a:p>
          <a:p>
            <a:pPr lvl="1">
              <a:lnSpc>
                <a:spcPct val="110000"/>
              </a:lnSpc>
              <a:spcBef>
                <a:spcPct val="50000"/>
              </a:spcBef>
              <a:buFontTx/>
              <a:buChar char="•"/>
            </a:pPr>
            <a:r>
              <a:rPr lang="en-US" altLang="en-US" sz="2400" b="1">
                <a:solidFill>
                  <a:srgbClr val="000000"/>
                </a:solidFill>
                <a:latin typeface="Tahoma" panose="020B0604030504040204" pitchFamily="34" charset="0"/>
              </a:rPr>
              <a:t>Neutrinos (Spin 1/2) and Neutral Pions (Spin 0) Play A Significant Role In Conserving Angular Momentum.</a:t>
            </a:r>
          </a:p>
          <a:p>
            <a:pPr>
              <a:lnSpc>
                <a:spcPct val="110000"/>
              </a:lnSpc>
              <a:spcBef>
                <a:spcPct val="50000"/>
              </a:spcBef>
            </a:pPr>
            <a:r>
              <a:rPr lang="en-US" altLang="en-US" sz="2400" b="1">
                <a:solidFill>
                  <a:srgbClr val="000000"/>
                </a:solidFill>
                <a:latin typeface="Tahoma" panose="020B0604030504040204" pitchFamily="34" charset="0"/>
              </a:rPr>
              <a:t>Each Charge Fiber Loop Is Conserved In All Particle Interactions And Decays (The Standard Model Conserves Net Charge But Not Total Charge)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Effect transition="in" filter="fade">
                                      <p:cBhvr>
                                        <p:cTn id="7" dur="500"/>
                                        <p:tgtEl>
                                          <p:spTgt spid="23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7571">
                                            <p:txEl>
                                              <p:pRg st="1" end="1"/>
                                            </p:txEl>
                                          </p:spTgt>
                                        </p:tgtEl>
                                        <p:attrNameLst>
                                          <p:attrName>style.visibility</p:attrName>
                                        </p:attrNameLst>
                                      </p:cBhvr>
                                      <p:to>
                                        <p:strVal val="visible"/>
                                      </p:to>
                                    </p:set>
                                    <p:animEffect transition="in" filter="fade">
                                      <p:cBhvr>
                                        <p:cTn id="12" dur="500"/>
                                        <p:tgtEl>
                                          <p:spTgt spid="237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7571">
                                            <p:txEl>
                                              <p:pRg st="2" end="2"/>
                                            </p:txEl>
                                          </p:spTgt>
                                        </p:tgtEl>
                                        <p:attrNameLst>
                                          <p:attrName>style.visibility</p:attrName>
                                        </p:attrNameLst>
                                      </p:cBhvr>
                                      <p:to>
                                        <p:strVal val="visible"/>
                                      </p:to>
                                    </p:set>
                                    <p:animEffect transition="in" filter="fade">
                                      <p:cBhvr>
                                        <p:cTn id="17" dur="500"/>
                                        <p:tgtEl>
                                          <p:spTgt spid="2375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7571">
                                            <p:txEl>
                                              <p:pRg st="3" end="3"/>
                                            </p:txEl>
                                          </p:spTgt>
                                        </p:tgtEl>
                                        <p:attrNameLst>
                                          <p:attrName>style.visibility</p:attrName>
                                        </p:attrNameLst>
                                      </p:cBhvr>
                                      <p:to>
                                        <p:strVal val="visible"/>
                                      </p:to>
                                    </p:set>
                                    <p:animEffect transition="in" filter="fade">
                                      <p:cBhvr>
                                        <p:cTn id="22" dur="500"/>
                                        <p:tgtEl>
                                          <p:spTgt spid="237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FDC0AB0-76E6-116A-C83C-BB671F873215}"/>
              </a:ext>
            </a:extLst>
          </p:cNvPr>
          <p:cNvSpPr>
            <a:spLocks noGrp="1" noChangeArrowheads="1"/>
          </p:cNvSpPr>
          <p:nvPr>
            <p:ph type="title"/>
          </p:nvPr>
        </p:nvSpPr>
        <p:spPr>
          <a:noFill/>
        </p:spPr>
        <p:txBody>
          <a:bodyPr lIns="92075" tIns="46038" rIns="92075" bIns="46038"/>
          <a:lstStyle/>
          <a:p>
            <a:pPr eaLnBrk="1" hangingPunct="1"/>
            <a:r>
              <a:rPr lang="en-US" altLang="en-US" sz="4000" b="1">
                <a:solidFill>
                  <a:schemeClr val="accent2"/>
                </a:solidFill>
              </a:rPr>
              <a:t>Charge Fiber Ring Model</a:t>
            </a:r>
            <a:br>
              <a:rPr lang="en-US" altLang="en-US" sz="4000" b="1">
                <a:solidFill>
                  <a:schemeClr val="accent2"/>
                </a:solidFill>
              </a:rPr>
            </a:br>
            <a:r>
              <a:rPr lang="en-US" altLang="en-US" sz="4000" b="1">
                <a:solidFill>
                  <a:schemeClr val="accent2"/>
                </a:solidFill>
              </a:rPr>
              <a:t>Particle Binding Energy</a:t>
            </a:r>
          </a:p>
        </p:txBody>
      </p:sp>
      <p:sp>
        <p:nvSpPr>
          <p:cNvPr id="209923" name="Rectangle 3">
            <a:extLst>
              <a:ext uri="{FF2B5EF4-FFF2-40B4-BE49-F238E27FC236}">
                <a16:creationId xmlns:a16="http://schemas.microsoft.com/office/drawing/2014/main" id="{F6A9E82F-7C76-70D1-067E-C53A86D6CD81}"/>
              </a:ext>
            </a:extLst>
          </p:cNvPr>
          <p:cNvSpPr>
            <a:spLocks noChangeArrowheads="1"/>
          </p:cNvSpPr>
          <p:nvPr/>
        </p:nvSpPr>
        <p:spPr bwMode="auto">
          <a:xfrm>
            <a:off x="792163" y="2233613"/>
            <a:ext cx="7970837"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000000"/>
                </a:solidFill>
                <a:latin typeface="Tahoma" panose="020B0604030504040204" pitchFamily="34" charset="0"/>
              </a:rPr>
              <a:t>The Mass or Total Binding Energy of an Elementary Particle Increases with the Number of Secondary and Tertiary Charge Fibers Due to 1/R</a:t>
            </a:r>
            <a:r>
              <a:rPr lang="en-US" altLang="en-US" b="1" baseline="30000">
                <a:solidFill>
                  <a:srgbClr val="000000"/>
                </a:solidFill>
                <a:latin typeface="Tahoma" panose="020B0604030504040204" pitchFamily="34" charset="0"/>
              </a:rPr>
              <a:t>2</a:t>
            </a:r>
            <a:r>
              <a:rPr lang="en-US" altLang="en-US" b="1">
                <a:solidFill>
                  <a:srgbClr val="000000"/>
                </a:solidFill>
                <a:latin typeface="Tahoma" panose="020B0604030504040204" pitchFamily="34" charset="0"/>
              </a:rPr>
              <a:t> Factor in Binding Force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2D75F2C-9A35-A9C9-F31C-B46DE5D82EEF}"/>
              </a:ext>
            </a:extLst>
          </p:cNvPr>
          <p:cNvSpPr>
            <a:spLocks noGrp="1" noChangeArrowheads="1"/>
          </p:cNvSpPr>
          <p:nvPr>
            <p:ph type="title"/>
          </p:nvPr>
        </p:nvSpPr>
        <p:spPr>
          <a:noFill/>
        </p:spPr>
        <p:txBody>
          <a:bodyPr lIns="92075" tIns="46038" rIns="92075" bIns="46038"/>
          <a:lstStyle/>
          <a:p>
            <a:pPr eaLnBrk="1" hangingPunct="1"/>
            <a:r>
              <a:rPr lang="en-US" altLang="en-US" sz="4000" b="1">
                <a:solidFill>
                  <a:schemeClr val="accent2"/>
                </a:solidFill>
              </a:rPr>
              <a:t>Charge Fiber Ring Model</a:t>
            </a:r>
            <a:br>
              <a:rPr lang="en-US" altLang="en-US" sz="4000" b="1">
                <a:solidFill>
                  <a:schemeClr val="accent2"/>
                </a:solidFill>
              </a:rPr>
            </a:br>
            <a:r>
              <a:rPr lang="en-US" altLang="en-US" sz="4000" b="1">
                <a:solidFill>
                  <a:schemeClr val="accent2"/>
                </a:solidFill>
              </a:rPr>
              <a:t>Scale of Laws</a:t>
            </a:r>
          </a:p>
        </p:txBody>
      </p:sp>
      <p:sp>
        <p:nvSpPr>
          <p:cNvPr id="241667" name="Rectangle 3">
            <a:extLst>
              <a:ext uri="{FF2B5EF4-FFF2-40B4-BE49-F238E27FC236}">
                <a16:creationId xmlns:a16="http://schemas.microsoft.com/office/drawing/2014/main" id="{092D6826-B0B9-39E6-98E5-57E52D2E4685}"/>
              </a:ext>
            </a:extLst>
          </p:cNvPr>
          <p:cNvSpPr>
            <a:spLocks noChangeArrowheads="1"/>
          </p:cNvSpPr>
          <p:nvPr/>
        </p:nvSpPr>
        <p:spPr bwMode="auto">
          <a:xfrm>
            <a:off x="811213" y="2182813"/>
            <a:ext cx="7772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000000"/>
                </a:solidFill>
              </a:rPr>
              <a:t>Laws of Electrodynamics Are the Same on All Size Scales</a:t>
            </a:r>
          </a:p>
          <a:p>
            <a:pPr>
              <a:spcBef>
                <a:spcPct val="50000"/>
              </a:spcBef>
              <a:buFontTx/>
              <a:buNone/>
            </a:pPr>
            <a:endParaRPr lang="en-US" altLang="en-US" sz="3600" b="1">
              <a:solidFill>
                <a:srgbClr val="000000"/>
              </a:solidFill>
            </a:endParaRPr>
          </a:p>
          <a:p>
            <a:pPr>
              <a:spcBef>
                <a:spcPct val="50000"/>
              </a:spcBef>
              <a:buFontTx/>
              <a:buNone/>
            </a:pPr>
            <a:r>
              <a:rPr lang="en-US" altLang="en-US" sz="3600" b="1">
                <a:solidFill>
                  <a:srgbClr val="000000"/>
                </a:solidFill>
              </a:rPr>
              <a:t>Laws of Mechanics Are the Same on All Size Scales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1667">
                                            <p:txEl>
                                              <p:pRg st="2" end="2"/>
                                            </p:txEl>
                                          </p:spTgt>
                                        </p:tgtEl>
                                        <p:attrNameLst>
                                          <p:attrName>style.visibility</p:attrName>
                                        </p:attrNameLst>
                                      </p:cBhvr>
                                      <p:to>
                                        <p:strVal val="visible"/>
                                      </p:to>
                                    </p:set>
                                    <p:animEffect transition="in" filter="fade">
                                      <p:cBhvr>
                                        <p:cTn id="7" dur="500"/>
                                        <p:tgtEl>
                                          <p:spTgt spid="2416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FBA211A2-1398-B624-CD3B-C38087C98BC7}"/>
              </a:ext>
            </a:extLst>
          </p:cNvPr>
          <p:cNvSpPr>
            <a:spLocks noGrp="1" noChangeArrowheads="1"/>
          </p:cNvSpPr>
          <p:nvPr>
            <p:ph type="title"/>
          </p:nvPr>
        </p:nvSpPr>
        <p:spPr>
          <a:xfrm>
            <a:off x="722313" y="219075"/>
            <a:ext cx="7772400" cy="992188"/>
          </a:xfrm>
          <a:noFill/>
        </p:spPr>
        <p:txBody>
          <a:bodyPr lIns="92075" tIns="46038" rIns="92075" bIns="46038"/>
          <a:lstStyle/>
          <a:p>
            <a:pPr eaLnBrk="1" hangingPunct="1"/>
            <a:r>
              <a:rPr lang="en-US" altLang="en-US" sz="3200" b="1">
                <a:solidFill>
                  <a:schemeClr val="accent2"/>
                </a:solidFill>
              </a:rPr>
              <a:t>Spinning Charge Fiber Ring Model</a:t>
            </a:r>
            <a:br>
              <a:rPr lang="en-US" altLang="en-US" sz="3200" b="1">
                <a:solidFill>
                  <a:schemeClr val="accent2"/>
                </a:solidFill>
              </a:rPr>
            </a:br>
            <a:r>
              <a:rPr lang="en-US" altLang="en-US" sz="3200" b="1">
                <a:solidFill>
                  <a:schemeClr val="accent2"/>
                </a:solidFill>
              </a:rPr>
              <a:t>Structure of Elementary Particles</a:t>
            </a:r>
          </a:p>
        </p:txBody>
      </p:sp>
      <p:sp>
        <p:nvSpPr>
          <p:cNvPr id="148483" name="Rectangle 3">
            <a:extLst>
              <a:ext uri="{FF2B5EF4-FFF2-40B4-BE49-F238E27FC236}">
                <a16:creationId xmlns:a16="http://schemas.microsoft.com/office/drawing/2014/main" id="{F92837F6-9DCD-4FEE-4490-5D6BEB977864}"/>
              </a:ext>
            </a:extLst>
          </p:cNvPr>
          <p:cNvSpPr>
            <a:spLocks noChangeArrowheads="1"/>
          </p:cNvSpPr>
          <p:nvPr/>
        </p:nvSpPr>
        <p:spPr bwMode="auto">
          <a:xfrm>
            <a:off x="336550" y="1541463"/>
            <a:ext cx="84709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401638" indent="-401638">
              <a:spcBef>
                <a:spcPct val="20000"/>
              </a:spcBef>
              <a:buChar char="•"/>
              <a:defRPr sz="3200">
                <a:solidFill>
                  <a:schemeClr val="tx1"/>
                </a:solidFill>
                <a:latin typeface="Arial" panose="020B0604020202020204" pitchFamily="34" charset="0"/>
              </a:defRPr>
            </a:lvl1pPr>
            <a:lvl2pPr marL="858838" indent="-40163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400" b="1">
                <a:solidFill>
                  <a:srgbClr val="000000"/>
                </a:solidFill>
              </a:rPr>
              <a:t>Composed of Multiple Primary Continuous  Intertwined Soliton Fibers of Charge +/- E/3</a:t>
            </a:r>
          </a:p>
          <a:p>
            <a:pPr lvl="1">
              <a:spcBef>
                <a:spcPct val="50000"/>
              </a:spcBef>
              <a:buFontTx/>
              <a:buChar char="•"/>
            </a:pPr>
            <a:r>
              <a:rPr lang="en-US" altLang="en-US" sz="2000" b="1">
                <a:solidFill>
                  <a:srgbClr val="000000"/>
                </a:solidFill>
              </a:rPr>
              <a:t>e.g., Observed Chirality of Hadron Decay Requires Hadrons To Consist of An </a:t>
            </a:r>
            <a:r>
              <a:rPr lang="en-US" altLang="en-US" sz="2000" b="1">
                <a:solidFill>
                  <a:srgbClr val="0070C0"/>
                </a:solidFill>
              </a:rPr>
              <a:t>Odd Number </a:t>
            </a:r>
            <a:r>
              <a:rPr lang="en-US" altLang="en-US" sz="2000" b="1">
                <a:solidFill>
                  <a:srgbClr val="000000"/>
                </a:solidFill>
              </a:rPr>
              <a:t>Of Primary Charge Fibers</a:t>
            </a:r>
          </a:p>
          <a:p>
            <a:pPr>
              <a:spcBef>
                <a:spcPct val="50000"/>
              </a:spcBef>
            </a:pPr>
            <a:r>
              <a:rPr lang="en-US" altLang="en-US" sz="2400" b="1">
                <a:solidFill>
                  <a:srgbClr val="000000"/>
                </a:solidFill>
              </a:rPr>
              <a:t>Primary Charge Fibers May Be Complex Consisting of Smaller Intertwined </a:t>
            </a:r>
            <a:r>
              <a:rPr lang="en-US" altLang="en-US" sz="2400" b="1">
                <a:solidFill>
                  <a:srgbClr val="0070C0"/>
                </a:solidFill>
              </a:rPr>
              <a:t>Secondary Fibers </a:t>
            </a:r>
            <a:r>
              <a:rPr lang="en-US" altLang="en-US" sz="2400" b="1">
                <a:solidFill>
                  <a:srgbClr val="000000"/>
                </a:solidFill>
              </a:rPr>
              <a:t>of Charge</a:t>
            </a:r>
          </a:p>
          <a:p>
            <a:pPr>
              <a:spcBef>
                <a:spcPct val="50000"/>
              </a:spcBef>
            </a:pPr>
            <a:r>
              <a:rPr lang="en-US" altLang="en-US" sz="2400" b="1">
                <a:solidFill>
                  <a:srgbClr val="000000"/>
                </a:solidFill>
              </a:rPr>
              <a:t>Secondary Charge Fibers May Be Complex Consisting of Smaller Intertwined </a:t>
            </a:r>
            <a:r>
              <a:rPr lang="en-US" altLang="en-US" sz="2400" b="1">
                <a:solidFill>
                  <a:srgbClr val="0070C0"/>
                </a:solidFill>
              </a:rPr>
              <a:t>Tertiary Charge Fibers</a:t>
            </a:r>
          </a:p>
          <a:p>
            <a:pPr>
              <a:spcBef>
                <a:spcPct val="50000"/>
              </a:spcBef>
            </a:pPr>
            <a:r>
              <a:rPr lang="en-US" altLang="en-US" sz="2400" b="1">
                <a:solidFill>
                  <a:srgbClr val="000000"/>
                </a:solidFill>
              </a:rPr>
              <a:t>The More Looping Fibers (Solitons) the </a:t>
            </a:r>
            <a:r>
              <a:rPr lang="en-US" altLang="en-US" sz="2400" b="1">
                <a:solidFill>
                  <a:srgbClr val="0070C0"/>
                </a:solidFill>
              </a:rPr>
              <a:t>Higher the Binding Energy</a:t>
            </a:r>
            <a:r>
              <a:rPr lang="en-US" altLang="en-US" sz="2400" b="1">
                <a:solidFill>
                  <a:srgbClr val="000000"/>
                </a:solidFill>
              </a:rPr>
              <a:t> and the </a:t>
            </a:r>
            <a:r>
              <a:rPr lang="en-US" altLang="en-US" sz="2400" b="1">
                <a:solidFill>
                  <a:srgbClr val="0070C0"/>
                </a:solidFill>
              </a:rPr>
              <a:t>Resulting Mass </a:t>
            </a:r>
            <a:r>
              <a:rPr lang="en-US" altLang="en-US" sz="2400" b="1">
                <a:solidFill>
                  <a:srgbClr val="000000"/>
                </a:solidFill>
              </a:rPr>
              <a:t>of the Particle</a:t>
            </a:r>
            <a:endParaRPr lang="en-US" altLang="en-US" sz="2400" b="1">
              <a:solidFill>
                <a:srgbClr val="000000"/>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fade">
                                      <p:cBhvr>
                                        <p:cTn id="7" dur="500"/>
                                        <p:tgtEl>
                                          <p:spTgt spid="1484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8483">
                                            <p:txEl>
                                              <p:pRg st="1" end="1"/>
                                            </p:txEl>
                                          </p:spTgt>
                                        </p:tgtEl>
                                        <p:attrNameLst>
                                          <p:attrName>style.visibility</p:attrName>
                                        </p:attrNameLst>
                                      </p:cBhvr>
                                      <p:to>
                                        <p:strVal val="visible"/>
                                      </p:to>
                                    </p:set>
                                    <p:animEffect transition="in" filter="fade">
                                      <p:cBhvr>
                                        <p:cTn id="10" dur="500"/>
                                        <p:tgtEl>
                                          <p:spTgt spid="14848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animEffect transition="in" filter="fade">
                                      <p:cBhvr>
                                        <p:cTn id="15" dur="500"/>
                                        <p:tgtEl>
                                          <p:spTgt spid="14848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8483">
                                            <p:txEl>
                                              <p:pRg st="3" end="3"/>
                                            </p:txEl>
                                          </p:spTgt>
                                        </p:tgtEl>
                                        <p:attrNameLst>
                                          <p:attrName>style.visibility</p:attrName>
                                        </p:attrNameLst>
                                      </p:cBhvr>
                                      <p:to>
                                        <p:strVal val="visible"/>
                                      </p:to>
                                    </p:set>
                                    <p:animEffect transition="in" filter="fade">
                                      <p:cBhvr>
                                        <p:cTn id="20" dur="500"/>
                                        <p:tgtEl>
                                          <p:spTgt spid="14848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8483">
                                            <p:txEl>
                                              <p:pRg st="4" end="4"/>
                                            </p:txEl>
                                          </p:spTgt>
                                        </p:tgtEl>
                                        <p:attrNameLst>
                                          <p:attrName>style.visibility</p:attrName>
                                        </p:attrNameLst>
                                      </p:cBhvr>
                                      <p:to>
                                        <p:strVal val="visible"/>
                                      </p:to>
                                    </p:set>
                                    <p:animEffect transition="in" filter="fade">
                                      <p:cBhvr>
                                        <p:cTn id="25" dur="500"/>
                                        <p:tgtEl>
                                          <p:spTgt spid="148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CD0274D-4BCE-8CC1-EFA6-5F2A2AFB727F}"/>
              </a:ext>
            </a:extLst>
          </p:cNvPr>
          <p:cNvSpPr>
            <a:spLocks noGrp="1" noChangeArrowheads="1"/>
          </p:cNvSpPr>
          <p:nvPr>
            <p:ph type="title"/>
          </p:nvPr>
        </p:nvSpPr>
        <p:spPr>
          <a:xfrm>
            <a:off x="471488" y="0"/>
            <a:ext cx="8229600" cy="931863"/>
          </a:xfrm>
        </p:spPr>
        <p:txBody>
          <a:bodyPr/>
          <a:lstStyle/>
          <a:p>
            <a:pPr eaLnBrk="1" hangingPunct="1"/>
            <a:r>
              <a:rPr lang="en-US" altLang="en-US" sz="3200" b="1">
                <a:solidFill>
                  <a:schemeClr val="accent2"/>
                </a:solidFill>
              </a:rPr>
              <a:t>Lucas’ Model of Fine Structure </a:t>
            </a:r>
            <a:r>
              <a:rPr lang="en-US" altLang="en-US" sz="2000" b="1">
                <a:solidFill>
                  <a:schemeClr val="accent2"/>
                </a:solidFill>
              </a:rPr>
              <a:t>(1 of 2)</a:t>
            </a:r>
          </a:p>
        </p:txBody>
      </p:sp>
      <p:pic>
        <p:nvPicPr>
          <p:cNvPr id="216067" name="Picture 3" descr="electron_1_1">
            <a:extLst>
              <a:ext uri="{FF2B5EF4-FFF2-40B4-BE49-F238E27FC236}">
                <a16:creationId xmlns:a16="http://schemas.microsoft.com/office/drawing/2014/main" id="{0F2CA39E-6324-783C-DEE8-DB4A22AEAD09}"/>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14950" y="1738313"/>
            <a:ext cx="3311525" cy="1965325"/>
          </a:xfrm>
          <a:noFill/>
        </p:spPr>
      </p:pic>
      <p:pic>
        <p:nvPicPr>
          <p:cNvPr id="216068" name="Picture 4" descr="electron_3_1">
            <a:extLst>
              <a:ext uri="{FF2B5EF4-FFF2-40B4-BE49-F238E27FC236}">
                <a16:creationId xmlns:a16="http://schemas.microsoft.com/office/drawing/2014/main" id="{D46B114C-4163-AD1E-FB09-A98EEEB3EB42}"/>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14950" y="4141788"/>
            <a:ext cx="3309938" cy="1916112"/>
          </a:xfrm>
          <a:noFill/>
        </p:spPr>
      </p:pic>
      <p:sp>
        <p:nvSpPr>
          <p:cNvPr id="243717" name="Text Box 5">
            <a:extLst>
              <a:ext uri="{FF2B5EF4-FFF2-40B4-BE49-F238E27FC236}">
                <a16:creationId xmlns:a16="http://schemas.microsoft.com/office/drawing/2014/main" id="{9B5FE5EA-7914-303C-012B-B79B1BF9D95F}"/>
              </a:ext>
            </a:extLst>
          </p:cNvPr>
          <p:cNvSpPr txBox="1">
            <a:spLocks noChangeArrowheads="1"/>
          </p:cNvSpPr>
          <p:nvPr/>
        </p:nvSpPr>
        <p:spPr bwMode="auto">
          <a:xfrm>
            <a:off x="288925" y="1231900"/>
            <a:ext cx="50260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spcAft>
                <a:spcPts val="1200"/>
              </a:spcAft>
            </a:pPr>
            <a:r>
              <a:rPr lang="en-US" altLang="en-US" sz="2200" b="1">
                <a:solidFill>
                  <a:srgbClr val="000000"/>
                </a:solidFill>
                <a:latin typeface="Tahoma" panose="020B0604030504040204" pitchFamily="34" charset="0"/>
              </a:rPr>
              <a:t>Fine Structure Model is a Logical Extension of the ‘Basic’ Single Charge Fiber Helicon Model</a:t>
            </a:r>
          </a:p>
          <a:p>
            <a:pPr>
              <a:lnSpc>
                <a:spcPct val="120000"/>
              </a:lnSpc>
              <a:spcBef>
                <a:spcPct val="0"/>
              </a:spcBef>
              <a:spcAft>
                <a:spcPts val="1200"/>
              </a:spcAft>
            </a:pPr>
            <a:r>
              <a:rPr lang="en-US" altLang="en-US" sz="2200" b="1">
                <a:solidFill>
                  <a:srgbClr val="FF0000"/>
                </a:solidFill>
                <a:latin typeface="Tahoma" panose="020B0604030504040204" pitchFamily="34" charset="0"/>
              </a:rPr>
              <a:t>Each Electron Consists of Three (3) Separate ‘Primary’ Charge Fibers</a:t>
            </a:r>
          </a:p>
          <a:p>
            <a:pPr>
              <a:lnSpc>
                <a:spcPct val="120000"/>
              </a:lnSpc>
              <a:spcBef>
                <a:spcPct val="0"/>
              </a:spcBef>
              <a:spcAft>
                <a:spcPts val="1200"/>
              </a:spcAft>
            </a:pPr>
            <a:r>
              <a:rPr lang="en-US" altLang="en-US" sz="2200" b="1">
                <a:solidFill>
                  <a:srgbClr val="000000"/>
                </a:solidFill>
                <a:latin typeface="Tahoma" panose="020B0604030504040204" pitchFamily="34" charset="0"/>
              </a:rPr>
              <a:t>Primary Charge Fibers may Consist of Even Finer Constituent Fibers in a Recurring Fractal Composition of Odd Numbers of Fibers</a:t>
            </a:r>
          </a:p>
        </p:txBody>
      </p:sp>
      <p:sp>
        <p:nvSpPr>
          <p:cNvPr id="216070" name="TextBox 1">
            <a:extLst>
              <a:ext uri="{FF2B5EF4-FFF2-40B4-BE49-F238E27FC236}">
                <a16:creationId xmlns:a16="http://schemas.microsoft.com/office/drawing/2014/main" id="{5B8A8768-3FF9-0E4C-5F9A-AD2C1E3ADD29}"/>
              </a:ext>
            </a:extLst>
          </p:cNvPr>
          <p:cNvSpPr txBox="1">
            <a:spLocks noChangeArrowheads="1"/>
          </p:cNvSpPr>
          <p:nvPr/>
        </p:nvSpPr>
        <p:spPr bwMode="auto">
          <a:xfrm>
            <a:off x="6969125" y="2635250"/>
            <a:ext cx="5619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rPr>
              <a:t>k = 1</a:t>
            </a:r>
          </a:p>
        </p:txBody>
      </p:sp>
      <p:sp>
        <p:nvSpPr>
          <p:cNvPr id="216071" name="TextBox 2">
            <a:extLst>
              <a:ext uri="{FF2B5EF4-FFF2-40B4-BE49-F238E27FC236}">
                <a16:creationId xmlns:a16="http://schemas.microsoft.com/office/drawing/2014/main" id="{6745C80E-BB27-B606-EBEF-D4AA08F33B49}"/>
              </a:ext>
            </a:extLst>
          </p:cNvPr>
          <p:cNvSpPr txBox="1">
            <a:spLocks noChangeArrowheads="1"/>
          </p:cNvSpPr>
          <p:nvPr/>
        </p:nvSpPr>
        <p:spPr bwMode="auto">
          <a:xfrm>
            <a:off x="7165975" y="4976813"/>
            <a:ext cx="56197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000000"/>
                </a:solidFill>
              </a:rPr>
              <a:t>k =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3717">
                                            <p:txEl>
                                              <p:pRg st="0" end="0"/>
                                            </p:txEl>
                                          </p:spTgt>
                                        </p:tgtEl>
                                        <p:attrNameLst>
                                          <p:attrName>style.visibility</p:attrName>
                                        </p:attrNameLst>
                                      </p:cBhvr>
                                      <p:to>
                                        <p:strVal val="visible"/>
                                      </p:to>
                                    </p:set>
                                    <p:animEffect transition="in" filter="fade">
                                      <p:cBhvr>
                                        <p:cTn id="7" dur="500"/>
                                        <p:tgtEl>
                                          <p:spTgt spid="2437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3717">
                                            <p:txEl>
                                              <p:pRg st="1" end="1"/>
                                            </p:txEl>
                                          </p:spTgt>
                                        </p:tgtEl>
                                        <p:attrNameLst>
                                          <p:attrName>style.visibility</p:attrName>
                                        </p:attrNameLst>
                                      </p:cBhvr>
                                      <p:to>
                                        <p:strVal val="visible"/>
                                      </p:to>
                                    </p:set>
                                    <p:animEffect transition="in" filter="fade">
                                      <p:cBhvr>
                                        <p:cTn id="12" dur="500"/>
                                        <p:tgtEl>
                                          <p:spTgt spid="2437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3717">
                                            <p:txEl>
                                              <p:pRg st="2" end="2"/>
                                            </p:txEl>
                                          </p:spTgt>
                                        </p:tgtEl>
                                        <p:attrNameLst>
                                          <p:attrName>style.visibility</p:attrName>
                                        </p:attrNameLst>
                                      </p:cBhvr>
                                      <p:to>
                                        <p:strVal val="visible"/>
                                      </p:to>
                                    </p:set>
                                    <p:animEffect transition="in" filter="fade">
                                      <p:cBhvr>
                                        <p:cTn id="17" dur="500"/>
                                        <p:tgtEl>
                                          <p:spTgt spid="2437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3">
            <a:extLst>
              <a:ext uri="{FF2B5EF4-FFF2-40B4-BE49-F238E27FC236}">
                <a16:creationId xmlns:a16="http://schemas.microsoft.com/office/drawing/2014/main" id="{41EBC63C-792F-717F-B669-6473673A494E}"/>
              </a:ext>
            </a:extLst>
          </p:cNvPr>
          <p:cNvSpPr>
            <a:spLocks noGrp="1" noChangeArrowheads="1"/>
          </p:cNvSpPr>
          <p:nvPr>
            <p:ph type="body" sz="half" idx="1"/>
          </p:nvPr>
        </p:nvSpPr>
        <p:spPr>
          <a:xfrm>
            <a:off x="368300" y="879475"/>
            <a:ext cx="4184650" cy="5575300"/>
          </a:xfrm>
        </p:spPr>
        <p:txBody>
          <a:bodyPr/>
          <a:lstStyle/>
          <a:p>
            <a:pPr marL="228600" indent="-228600" eaLnBrk="1" hangingPunct="1">
              <a:lnSpc>
                <a:spcPct val="130000"/>
              </a:lnSpc>
            </a:pPr>
            <a:r>
              <a:rPr lang="en-US" altLang="en-US" sz="2000" b="1"/>
              <a:t>Fine Structure Model Successfully Derives the Extreme Ultraviolet Spectrum of Hydrogen</a:t>
            </a:r>
          </a:p>
          <a:p>
            <a:pPr marL="228600" indent="-228600" eaLnBrk="1" hangingPunct="1">
              <a:lnSpc>
                <a:spcPct val="130000"/>
              </a:lnSpc>
            </a:pPr>
            <a:r>
              <a:rPr lang="en-US" altLang="en-US" sz="2000" b="1"/>
              <a:t>Provides a Causal Explanation for Specific Subatomic Particles </a:t>
            </a:r>
            <a:r>
              <a:rPr lang="en-US" altLang="en-US" sz="1600" b="1">
                <a:solidFill>
                  <a:srgbClr val="000066"/>
                </a:solidFill>
              </a:rPr>
              <a:t>(e.g., pions, kaons, mesons, quarks, etc.)</a:t>
            </a:r>
          </a:p>
          <a:p>
            <a:pPr marL="228600" indent="-228600" eaLnBrk="1" hangingPunct="1">
              <a:lnSpc>
                <a:spcPct val="130000"/>
              </a:lnSpc>
            </a:pPr>
            <a:r>
              <a:rPr lang="en-US" altLang="en-US" sz="2000" b="1"/>
              <a:t>All Possible Combinations of + and – Charge Fibers Exhausts the Current Set of Known Observed Elementary Particles </a:t>
            </a:r>
            <a:r>
              <a:rPr lang="en-US" altLang="en-US" sz="1600" b="1">
                <a:solidFill>
                  <a:srgbClr val="000066"/>
                </a:solidFill>
              </a:rPr>
              <a:t>[this is the First Known Explanation for the Full Set of These Particles]</a:t>
            </a:r>
          </a:p>
        </p:txBody>
      </p:sp>
      <p:pic>
        <p:nvPicPr>
          <p:cNvPr id="218115" name="Picture 4" descr="electron_1_2">
            <a:extLst>
              <a:ext uri="{FF2B5EF4-FFF2-40B4-BE49-F238E27FC236}">
                <a16:creationId xmlns:a16="http://schemas.microsoft.com/office/drawing/2014/main" id="{0872BEBC-1CEF-D1BF-4F4D-A534BA25E2F4}"/>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10150" y="1679575"/>
            <a:ext cx="3309938" cy="2036763"/>
          </a:xfrm>
          <a:noFill/>
        </p:spPr>
      </p:pic>
      <p:pic>
        <p:nvPicPr>
          <p:cNvPr id="218116" name="Picture 5" descr="electron_1_3">
            <a:extLst>
              <a:ext uri="{FF2B5EF4-FFF2-40B4-BE49-F238E27FC236}">
                <a16:creationId xmlns:a16="http://schemas.microsoft.com/office/drawing/2014/main" id="{F7A892A4-5915-8248-4ADE-251F457C7C68}"/>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10150" y="4130675"/>
            <a:ext cx="3309938" cy="1792288"/>
          </a:xfrm>
          <a:noFill/>
        </p:spPr>
      </p:pic>
      <p:sp>
        <p:nvSpPr>
          <p:cNvPr id="218117" name="Rectangle 7">
            <a:extLst>
              <a:ext uri="{FF2B5EF4-FFF2-40B4-BE49-F238E27FC236}">
                <a16:creationId xmlns:a16="http://schemas.microsoft.com/office/drawing/2014/main" id="{479EFB99-F4C6-919C-6EEE-E70EE1DFF68C}"/>
              </a:ext>
            </a:extLst>
          </p:cNvPr>
          <p:cNvSpPr>
            <a:spLocks noGrp="1" noChangeArrowheads="1"/>
          </p:cNvSpPr>
          <p:nvPr>
            <p:ph type="title"/>
          </p:nvPr>
        </p:nvSpPr>
        <p:spPr>
          <a:xfrm>
            <a:off x="471488" y="0"/>
            <a:ext cx="8229600" cy="931863"/>
          </a:xfrm>
          <a:noFill/>
        </p:spPr>
        <p:txBody>
          <a:bodyPr/>
          <a:lstStyle/>
          <a:p>
            <a:pPr eaLnBrk="1" hangingPunct="1"/>
            <a:r>
              <a:rPr lang="en-US" altLang="en-US" sz="3200" b="1">
                <a:solidFill>
                  <a:schemeClr val="accent2"/>
                </a:solidFill>
              </a:rPr>
              <a:t>Lucas’ Model of Fine Structure </a:t>
            </a:r>
            <a:r>
              <a:rPr lang="en-US" altLang="en-US" sz="2000" b="1">
                <a:solidFill>
                  <a:schemeClr val="accent2"/>
                </a:solidFill>
              </a:rPr>
              <a:t>(2 of 2)</a:t>
            </a:r>
            <a:endParaRPr lang="en-US" altLang="en-US" sz="32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62">
                                            <p:txEl>
                                              <p:pRg st="0" end="0"/>
                                            </p:txEl>
                                          </p:spTgt>
                                        </p:tgtEl>
                                        <p:attrNameLst>
                                          <p:attrName>style.visibility</p:attrName>
                                        </p:attrNameLst>
                                      </p:cBhvr>
                                      <p:to>
                                        <p:strVal val="visible"/>
                                      </p:to>
                                    </p:set>
                                    <p:animEffect transition="in" filter="fade">
                                      <p:cBhvr>
                                        <p:cTn id="7" dur="500"/>
                                        <p:tgtEl>
                                          <p:spTgt spid="2457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62">
                                            <p:txEl>
                                              <p:pRg st="1" end="1"/>
                                            </p:txEl>
                                          </p:spTgt>
                                        </p:tgtEl>
                                        <p:attrNameLst>
                                          <p:attrName>style.visibility</p:attrName>
                                        </p:attrNameLst>
                                      </p:cBhvr>
                                      <p:to>
                                        <p:strVal val="visible"/>
                                      </p:to>
                                    </p:set>
                                    <p:animEffect transition="in" filter="fade">
                                      <p:cBhvr>
                                        <p:cTn id="12" dur="500"/>
                                        <p:tgtEl>
                                          <p:spTgt spid="2457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5762">
                                            <p:txEl>
                                              <p:pRg st="2" end="2"/>
                                            </p:txEl>
                                          </p:spTgt>
                                        </p:tgtEl>
                                        <p:attrNameLst>
                                          <p:attrName>style.visibility</p:attrName>
                                        </p:attrNameLst>
                                      </p:cBhvr>
                                      <p:to>
                                        <p:strVal val="visible"/>
                                      </p:to>
                                    </p:set>
                                    <p:animEffect transition="in" filter="fade">
                                      <p:cBhvr>
                                        <p:cTn id="17" dur="500"/>
                                        <p:tgtEl>
                                          <p:spTgt spid="245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87F4D4B8-70AE-F95E-B690-C447BC9BA846}"/>
              </a:ext>
            </a:extLst>
          </p:cNvPr>
          <p:cNvSpPr>
            <a:spLocks noGrp="1" noChangeArrowheads="1"/>
          </p:cNvSpPr>
          <p:nvPr>
            <p:ph type="title"/>
          </p:nvPr>
        </p:nvSpPr>
        <p:spPr>
          <a:xfrm>
            <a:off x="6096000" y="381000"/>
            <a:ext cx="2514600" cy="1066800"/>
          </a:xfrm>
        </p:spPr>
        <p:txBody>
          <a:bodyPr/>
          <a:lstStyle/>
          <a:p>
            <a:r>
              <a:rPr lang="en-US" altLang="en-US" sz="2400" b="1"/>
              <a:t>The Standard Model of Particles</a:t>
            </a:r>
          </a:p>
        </p:txBody>
      </p:sp>
      <p:sp>
        <p:nvSpPr>
          <p:cNvPr id="3" name="Content Placeholder 2">
            <a:extLst>
              <a:ext uri="{FF2B5EF4-FFF2-40B4-BE49-F238E27FC236}">
                <a16:creationId xmlns:a16="http://schemas.microsoft.com/office/drawing/2014/main" id="{21E6738C-D2B1-9FEA-6757-CEA003B8F14E}"/>
              </a:ext>
            </a:extLst>
          </p:cNvPr>
          <p:cNvSpPr>
            <a:spLocks noGrp="1"/>
          </p:cNvSpPr>
          <p:nvPr>
            <p:ph idx="1"/>
          </p:nvPr>
        </p:nvSpPr>
        <p:spPr>
          <a:xfrm>
            <a:off x="6127750" y="2973388"/>
            <a:ext cx="2635250" cy="2641600"/>
          </a:xfrm>
        </p:spPr>
        <p:txBody>
          <a:bodyPr/>
          <a:lstStyle/>
          <a:p>
            <a:pPr marL="0" indent="0">
              <a:buFontTx/>
              <a:buNone/>
              <a:defRPr/>
            </a:pPr>
            <a:r>
              <a:rPr lang="en-US" sz="1600" b="1" dirty="0">
                <a:solidFill>
                  <a:srgbClr val="C00000"/>
                </a:solidFill>
              </a:rPr>
              <a:t>In Addition to the Standard Model Particles there are:</a:t>
            </a:r>
          </a:p>
          <a:p>
            <a:pPr>
              <a:defRPr/>
            </a:pPr>
            <a:r>
              <a:rPr lang="en-US" sz="1600" b="1" dirty="0"/>
              <a:t>Quasiparticles</a:t>
            </a:r>
          </a:p>
          <a:p>
            <a:pPr>
              <a:defRPr/>
            </a:pPr>
            <a:r>
              <a:rPr lang="en-US" sz="1600" b="1" dirty="0"/>
              <a:t>Collective Excitations</a:t>
            </a:r>
          </a:p>
          <a:p>
            <a:pPr>
              <a:defRPr/>
            </a:pPr>
            <a:r>
              <a:rPr lang="en-US" sz="1600" b="1" dirty="0"/>
              <a:t>Tachyons</a:t>
            </a:r>
          </a:p>
        </p:txBody>
      </p:sp>
      <p:pic>
        <p:nvPicPr>
          <p:cNvPr id="220164" name="Picture 3">
            <a:extLst>
              <a:ext uri="{FF2B5EF4-FFF2-40B4-BE49-F238E27FC236}">
                <a16:creationId xmlns:a16="http://schemas.microsoft.com/office/drawing/2014/main" id="{8E161241-B3AC-1F52-2254-2CFA56283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2413"/>
            <a:ext cx="533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35674D12-4DE9-B79C-04F9-750D4DC78BBA}"/>
              </a:ext>
            </a:extLst>
          </p:cNvPr>
          <p:cNvSpPr txBox="1">
            <a:spLocks/>
          </p:cNvSpPr>
          <p:nvPr/>
        </p:nvSpPr>
        <p:spPr bwMode="auto">
          <a:xfrm>
            <a:off x="6127750" y="1563688"/>
            <a:ext cx="2635250" cy="135731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1600" b="1" kern="0" dirty="0">
                <a:solidFill>
                  <a:srgbClr val="C00000"/>
                </a:solidFill>
              </a:rPr>
              <a:t>Includes:</a:t>
            </a:r>
          </a:p>
          <a:p>
            <a:pPr>
              <a:defRPr/>
            </a:pPr>
            <a:r>
              <a:rPr lang="en-US" sz="1600" b="1" kern="0" dirty="0">
                <a:solidFill>
                  <a:srgbClr val="0070C0"/>
                </a:solidFill>
              </a:rPr>
              <a:t>6 Quarks</a:t>
            </a:r>
          </a:p>
          <a:p>
            <a:pPr>
              <a:defRPr/>
            </a:pPr>
            <a:r>
              <a:rPr lang="en-US" sz="1600" b="1" kern="0" dirty="0">
                <a:solidFill>
                  <a:srgbClr val="0070C0"/>
                </a:solidFill>
              </a:rPr>
              <a:t>6 Leptons</a:t>
            </a:r>
          </a:p>
          <a:p>
            <a:pPr>
              <a:defRPr/>
            </a:pPr>
            <a:r>
              <a:rPr lang="en-US" sz="1600" b="1" kern="0" dirty="0">
                <a:solidFill>
                  <a:srgbClr val="0070C0"/>
                </a:solidFill>
              </a:rPr>
              <a:t>4 Force Carriers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2EEFD3-FEDB-44DF-3320-821AD5D740F6}"/>
              </a:ext>
            </a:extLst>
          </p:cNvPr>
          <p:cNvGraphicFramePr>
            <a:graphicFrameLocks noGrp="1"/>
          </p:cNvGraphicFramePr>
          <p:nvPr/>
        </p:nvGraphicFramePr>
        <p:xfrm>
          <a:off x="5029200" y="889000"/>
          <a:ext cx="1522413" cy="5080000"/>
        </p:xfrm>
        <a:graphic>
          <a:graphicData uri="http://schemas.openxmlformats.org/drawingml/2006/table">
            <a:tbl>
              <a:tblPr/>
              <a:tblGrid>
                <a:gridCol w="1522413">
                  <a:extLst>
                    <a:ext uri="{9D8B030D-6E8A-4147-A177-3AD203B41FA5}">
                      <a16:colId xmlns:a16="http://schemas.microsoft.com/office/drawing/2014/main" val="20000"/>
                    </a:ext>
                  </a:extLst>
                </a:gridCol>
              </a:tblGrid>
              <a:tr h="255761">
                <a:tc>
                  <a:txBody>
                    <a:bodyPr/>
                    <a:lstStyle/>
                    <a:p>
                      <a:pPr algn="ctr"/>
                      <a:r>
                        <a:rPr lang="en-US" sz="1600" dirty="0"/>
                        <a:t>Quasiparticle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259416">
                <a:tc>
                  <a:txBody>
                    <a:bodyPr/>
                    <a:lstStyle/>
                    <a:p>
                      <a:pPr algn="ctr"/>
                      <a:r>
                        <a:rPr lang="en-US" sz="1600" b="1" dirty="0" err="1"/>
                        <a:t>Anyon</a:t>
                      </a:r>
                      <a:r>
                        <a:rPr lang="en-US" sz="1600" b="1"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5761">
                <a:tc>
                  <a:txBody>
                    <a:bodyPr/>
                    <a:lstStyle/>
                    <a:p>
                      <a:pPr algn="ctr"/>
                      <a:r>
                        <a:rPr lang="en-US" sz="1600" dirty="0" err="1"/>
                        <a:t>Bion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5761">
                <a:tc>
                  <a:txBody>
                    <a:bodyPr/>
                    <a:lstStyle/>
                    <a:p>
                      <a:pPr algn="ctr"/>
                      <a:r>
                        <a:rPr lang="en-US" sz="1600" dirty="0" err="1"/>
                        <a:t>Bipolaron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5761">
                <a:tc>
                  <a:txBody>
                    <a:bodyPr/>
                    <a:lstStyle/>
                    <a:p>
                      <a:pPr algn="ctr"/>
                      <a:r>
                        <a:rPr lang="en-US" sz="1600" dirty="0" err="1"/>
                        <a:t>Calorion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5761">
                <a:tc>
                  <a:txBody>
                    <a:bodyPr/>
                    <a:lstStyle/>
                    <a:p>
                      <a:pPr algn="ctr"/>
                      <a:r>
                        <a:rPr lang="en-US" sz="1600" dirty="0" err="1"/>
                        <a:t>Bogoliubon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5761">
                <a:tc>
                  <a:txBody>
                    <a:bodyPr/>
                    <a:lstStyle/>
                    <a:p>
                      <a:pPr algn="ctr"/>
                      <a:r>
                        <a:rPr lang="en-US" sz="1600" dirty="0" err="1"/>
                        <a:t>Configuron</a:t>
                      </a:r>
                      <a:endParaRPr lang="en-US" sz="1600" dirty="0"/>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9416">
                <a:tc>
                  <a:txBody>
                    <a:bodyPr/>
                    <a:lstStyle/>
                    <a:p>
                      <a:pPr algn="ctr"/>
                      <a:r>
                        <a:rPr lang="en-US" sz="1600" dirty="0" err="1"/>
                        <a:t>Dislon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5761">
                <a:tc>
                  <a:txBody>
                    <a:bodyPr/>
                    <a:lstStyle/>
                    <a:p>
                      <a:pPr algn="ctr"/>
                      <a:r>
                        <a:rPr lang="en-US" sz="1600" dirty="0"/>
                        <a:t>Dropleton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00889">
                <a:tc>
                  <a:txBody>
                    <a:bodyPr/>
                    <a:lstStyle/>
                    <a:p>
                      <a:pPr algn="ctr"/>
                      <a:r>
                        <a:rPr lang="en-US" sz="1600" dirty="0"/>
                        <a:t>Electron quasiparticle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00889">
                <a:tc>
                  <a:txBody>
                    <a:bodyPr/>
                    <a:lstStyle/>
                    <a:p>
                      <a:pPr algn="ctr"/>
                      <a:r>
                        <a:rPr lang="en-US" sz="1600" dirty="0"/>
                        <a:t>Electron hole (hole)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5761">
                <a:tc>
                  <a:txBody>
                    <a:bodyPr/>
                    <a:lstStyle/>
                    <a:p>
                      <a:pPr algn="ctr"/>
                      <a:r>
                        <a:rPr lang="en-US" sz="1600" dirty="0"/>
                        <a:t>Exciton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5761">
                <a:tc>
                  <a:txBody>
                    <a:bodyPr/>
                    <a:lstStyle/>
                    <a:p>
                      <a:pPr algn="ctr"/>
                      <a:r>
                        <a:rPr lang="en-US" sz="1600"/>
                        <a:t>Ferron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5761">
                <a:tc>
                  <a:txBody>
                    <a:bodyPr/>
                    <a:lstStyle/>
                    <a:p>
                      <a:pPr algn="ctr"/>
                      <a:r>
                        <a:rPr lang="en-US" sz="1600" dirty="0" err="1"/>
                        <a:t>Fracton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746016">
                <a:tc>
                  <a:txBody>
                    <a:bodyPr/>
                    <a:lstStyle/>
                    <a:p>
                      <a:pPr algn="ctr"/>
                      <a:r>
                        <a:rPr lang="en-US" sz="1600" dirty="0" err="1"/>
                        <a:t>Fracton</a:t>
                      </a:r>
                      <a:r>
                        <a:rPr lang="en-US" sz="1600" dirty="0"/>
                        <a:t> (</a:t>
                      </a:r>
                      <a:r>
                        <a:rPr lang="en-US" sz="1600" dirty="0" err="1"/>
                        <a:t>subdimensional</a:t>
                      </a:r>
                      <a:r>
                        <a:rPr lang="en-US" sz="1600" dirty="0"/>
                        <a:t> particle)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55761">
                <a:tc>
                  <a:txBody>
                    <a:bodyPr/>
                    <a:lstStyle/>
                    <a:p>
                      <a:pPr algn="ctr"/>
                      <a:r>
                        <a:rPr lang="en-US" sz="1600" dirty="0"/>
                        <a:t>Holon (</a:t>
                      </a:r>
                      <a:r>
                        <a:rPr lang="en-US" sz="1600" dirty="0" err="1"/>
                        <a:t>chargon</a:t>
                      </a:r>
                      <a:r>
                        <a:rPr lang="en-US" sz="1600" dirty="0"/>
                        <a:t>) </a:t>
                      </a:r>
                    </a:p>
                  </a:txBody>
                  <a:tcPr marL="10578" marR="10578"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bl>
          </a:graphicData>
        </a:graphic>
      </p:graphicFrame>
      <p:graphicFrame>
        <p:nvGraphicFramePr>
          <p:cNvPr id="5" name="Table 4">
            <a:extLst>
              <a:ext uri="{FF2B5EF4-FFF2-40B4-BE49-F238E27FC236}">
                <a16:creationId xmlns:a16="http://schemas.microsoft.com/office/drawing/2014/main" id="{9DBEFB22-110C-AC3C-E576-2460DF9E5949}"/>
              </a:ext>
            </a:extLst>
          </p:cNvPr>
          <p:cNvGraphicFramePr>
            <a:graphicFrameLocks noGrp="1"/>
          </p:cNvGraphicFramePr>
          <p:nvPr/>
        </p:nvGraphicFramePr>
        <p:xfrm>
          <a:off x="6705600" y="889000"/>
          <a:ext cx="1390650" cy="5081588"/>
        </p:xfrm>
        <a:graphic>
          <a:graphicData uri="http://schemas.openxmlformats.org/drawingml/2006/table">
            <a:tbl>
              <a:tblPr/>
              <a:tblGrid>
                <a:gridCol w="1390650">
                  <a:extLst>
                    <a:ext uri="{9D8B030D-6E8A-4147-A177-3AD203B41FA5}">
                      <a16:colId xmlns:a16="http://schemas.microsoft.com/office/drawing/2014/main" val="20000"/>
                    </a:ext>
                  </a:extLst>
                </a:gridCol>
              </a:tblGrid>
              <a:tr h="254430">
                <a:tc>
                  <a:txBody>
                    <a:bodyPr/>
                    <a:lstStyle/>
                    <a:p>
                      <a:pPr algn="ctr"/>
                      <a:r>
                        <a:rPr lang="en-US" sz="1600" dirty="0"/>
                        <a:t>Quasiparticle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254430">
                <a:tc>
                  <a:txBody>
                    <a:bodyPr/>
                    <a:lstStyle/>
                    <a:p>
                      <a:pPr algn="ctr"/>
                      <a:r>
                        <a:rPr lang="en-US" sz="1600" dirty="0"/>
                        <a:t>Leviton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4430">
                <a:tc>
                  <a:txBody>
                    <a:bodyPr/>
                    <a:lstStyle/>
                    <a:p>
                      <a:pPr algn="ctr"/>
                      <a:r>
                        <a:rPr lang="en-US" sz="1600" dirty="0"/>
                        <a:t>Magnon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98283">
                <a:tc>
                  <a:txBody>
                    <a:bodyPr/>
                    <a:lstStyle/>
                    <a:p>
                      <a:pPr algn="ctr"/>
                      <a:r>
                        <a:rPr lang="en-US" sz="1600" dirty="0"/>
                        <a:t>Majorana fermion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4430">
                <a:tc>
                  <a:txBody>
                    <a:bodyPr/>
                    <a:lstStyle/>
                    <a:p>
                      <a:pPr algn="ctr"/>
                      <a:r>
                        <a:rPr lang="en-US" sz="1600" dirty="0"/>
                        <a:t>Nematicon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4430">
                <a:tc>
                  <a:txBody>
                    <a:bodyPr/>
                    <a:lstStyle/>
                    <a:p>
                      <a:pPr algn="ctr"/>
                      <a:r>
                        <a:rPr lang="en-US" sz="1600" dirty="0"/>
                        <a:t>Orbiton</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4430">
                <a:tc>
                  <a:txBody>
                    <a:bodyPr/>
                    <a:lstStyle/>
                    <a:p>
                      <a:pPr algn="ctr"/>
                      <a:r>
                        <a:rPr lang="en-US" sz="1600" dirty="0" err="1"/>
                        <a:t>Oscillon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4430">
                <a:tc>
                  <a:txBody>
                    <a:bodyPr/>
                    <a:lstStyle/>
                    <a:p>
                      <a:pPr algn="ctr"/>
                      <a:r>
                        <a:rPr lang="en-US" sz="1600" dirty="0" err="1"/>
                        <a:t>Phason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4430">
                <a:tc>
                  <a:txBody>
                    <a:bodyPr/>
                    <a:lstStyle/>
                    <a:p>
                      <a:pPr algn="ctr"/>
                      <a:r>
                        <a:rPr lang="en-US" sz="1600" dirty="0" err="1"/>
                        <a:t>Phoniton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54430">
                <a:tc>
                  <a:txBody>
                    <a:bodyPr/>
                    <a:lstStyle/>
                    <a:p>
                      <a:pPr algn="ctr"/>
                      <a:r>
                        <a:rPr lang="en-US" sz="1600" dirty="0"/>
                        <a:t>Phonon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54430">
                <a:tc>
                  <a:txBody>
                    <a:bodyPr/>
                    <a:lstStyle/>
                    <a:p>
                      <a:pPr algn="ctr"/>
                      <a:r>
                        <a:rPr lang="en-US" sz="1600" dirty="0" err="1"/>
                        <a:t>Plasmaron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54430">
                <a:tc>
                  <a:txBody>
                    <a:bodyPr/>
                    <a:lstStyle/>
                    <a:p>
                      <a:pPr algn="ctr"/>
                      <a:r>
                        <a:rPr lang="en-US" sz="1600" dirty="0"/>
                        <a:t>Plasmon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4430">
                <a:tc>
                  <a:txBody>
                    <a:bodyPr/>
                    <a:lstStyle/>
                    <a:p>
                      <a:pPr algn="ctr"/>
                      <a:r>
                        <a:rPr lang="en-US" sz="1600" dirty="0"/>
                        <a:t>Polaron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4430">
                <a:tc>
                  <a:txBody>
                    <a:bodyPr/>
                    <a:lstStyle/>
                    <a:p>
                      <a:pPr algn="ctr"/>
                      <a:r>
                        <a:rPr lang="en-US" sz="1600" dirty="0"/>
                        <a:t>Polariton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54430">
                <a:tc>
                  <a:txBody>
                    <a:bodyPr/>
                    <a:lstStyle/>
                    <a:p>
                      <a:pPr algn="ctr"/>
                      <a:r>
                        <a:rPr lang="en-US" sz="1600" dirty="0" err="1"/>
                        <a:t>Roton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54430">
                <a:tc>
                  <a:txBody>
                    <a:bodyPr/>
                    <a:lstStyle/>
                    <a:p>
                      <a:pPr algn="ctr"/>
                      <a:r>
                        <a:rPr lang="en-US" sz="1600" dirty="0"/>
                        <a:t>Soliton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57996">
                <a:tc>
                  <a:txBody>
                    <a:bodyPr/>
                    <a:lstStyle/>
                    <a:p>
                      <a:pPr algn="ctr"/>
                      <a:r>
                        <a:rPr lang="en-US" sz="1600" dirty="0" err="1"/>
                        <a:t>Spinon</a:t>
                      </a:r>
                      <a:r>
                        <a:rPr lang="en-US" sz="1600" dirty="0"/>
                        <a:t>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54430">
                <a:tc>
                  <a:txBody>
                    <a:bodyPr/>
                    <a:lstStyle/>
                    <a:p>
                      <a:pPr algn="ctr"/>
                      <a:r>
                        <a:rPr lang="en-US" sz="1600" dirty="0"/>
                        <a:t>Trion </a:t>
                      </a:r>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54430">
                <a:tc>
                  <a:txBody>
                    <a:bodyPr/>
                    <a:lstStyle/>
                    <a:p>
                      <a:pPr algn="ctr"/>
                      <a:r>
                        <a:rPr lang="en-US" sz="1600" dirty="0" err="1"/>
                        <a:t>Wrinklon</a:t>
                      </a:r>
                      <a:endParaRPr lang="en-US" sz="1600" dirty="0"/>
                    </a:p>
                  </a:txBody>
                  <a:tcPr marL="10582" marR="10582" marT="5288" marB="5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bl>
          </a:graphicData>
        </a:graphic>
      </p:graphicFrame>
      <p:sp>
        <p:nvSpPr>
          <p:cNvPr id="249936" name="TextBox 7">
            <a:extLst>
              <a:ext uri="{FF2B5EF4-FFF2-40B4-BE49-F238E27FC236}">
                <a16:creationId xmlns:a16="http://schemas.microsoft.com/office/drawing/2014/main" id="{D8CFABF8-E8E6-F530-83E5-DEB3053560E0}"/>
              </a:ext>
            </a:extLst>
          </p:cNvPr>
          <p:cNvSpPr txBox="1">
            <a:spLocks noChangeArrowheads="1"/>
          </p:cNvSpPr>
          <p:nvPr/>
        </p:nvSpPr>
        <p:spPr bwMode="auto">
          <a:xfrm>
            <a:off x="658813" y="985838"/>
            <a:ext cx="3886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2060"/>
                </a:solidFill>
                <a:latin typeface="Calibri" panose="020F0502020204030204" pitchFamily="34" charset="0"/>
                <a:cs typeface="Calibri" panose="020F0502020204030204" pitchFamily="34" charset="0"/>
              </a:rPr>
              <a:t>33 Quasiparticles </a:t>
            </a:r>
          </a:p>
          <a:p>
            <a:pPr algn="ctr" eaLnBrk="1" hangingPunct="1">
              <a:spcBef>
                <a:spcPct val="0"/>
              </a:spcBef>
              <a:buFontTx/>
              <a:buNone/>
            </a:pPr>
            <a:r>
              <a:rPr lang="en-US" altLang="en-US" sz="1800" b="1">
                <a:solidFill>
                  <a:srgbClr val="002060"/>
                </a:solidFill>
                <a:latin typeface="Calibri" panose="020F0502020204030204" pitchFamily="34" charset="0"/>
                <a:cs typeface="Calibri" panose="020F0502020204030204" pitchFamily="34" charset="0"/>
              </a:rPr>
              <a:t>(current count) </a:t>
            </a:r>
          </a:p>
          <a:p>
            <a:pPr eaLnBrk="1" hangingPunct="1">
              <a:spcBef>
                <a:spcPct val="0"/>
              </a:spcBef>
              <a:buFontTx/>
              <a:buNone/>
            </a:pPr>
            <a:endParaRPr lang="en-US" altLang="en-US" sz="1800" b="1">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en-US" altLang="en-US" sz="1800" b="1">
                <a:solidFill>
                  <a:srgbClr val="002060"/>
                </a:solidFill>
                <a:latin typeface="Calibri" panose="020F0502020204030204" pitchFamily="34" charset="0"/>
                <a:cs typeface="Calibri" panose="020F0502020204030204" pitchFamily="34" charset="0"/>
              </a:rPr>
              <a:t>Example:</a:t>
            </a:r>
          </a:p>
          <a:p>
            <a:pPr eaLnBrk="1" hangingPunct="1">
              <a:spcBef>
                <a:spcPct val="0"/>
              </a:spcBef>
              <a:spcAft>
                <a:spcPts val="1200"/>
              </a:spcAft>
              <a:buFontTx/>
              <a:buNone/>
            </a:pPr>
            <a:r>
              <a:rPr lang="en-US" altLang="en-US" sz="2400" b="1">
                <a:solidFill>
                  <a:srgbClr val="000000"/>
                </a:solidFill>
                <a:latin typeface="Calibri" panose="020F0502020204030204" pitchFamily="34" charset="0"/>
                <a:cs typeface="Calibri" panose="020F0502020204030204" pitchFamily="34" charset="0"/>
              </a:rPr>
              <a:t>Anyon: type of quasiparticle that occurs only in two-dimensional systems, with properties </a:t>
            </a:r>
            <a:r>
              <a:rPr lang="en-US" altLang="en-US" sz="2400" b="1">
                <a:solidFill>
                  <a:srgbClr val="002060"/>
                </a:solidFill>
                <a:latin typeface="Calibri" panose="020F0502020204030204" pitchFamily="34" charset="0"/>
                <a:cs typeface="Calibri" panose="020F0502020204030204" pitchFamily="34" charset="0"/>
              </a:rPr>
              <a:t>much less restricted</a:t>
            </a:r>
            <a:r>
              <a:rPr lang="en-US" altLang="en-US" sz="2400" b="1">
                <a:solidFill>
                  <a:srgbClr val="000000"/>
                </a:solidFill>
                <a:latin typeface="Calibri" panose="020F0502020204030204" pitchFamily="34" charset="0"/>
                <a:cs typeface="Calibri" panose="020F0502020204030204" pitchFamily="34" charset="0"/>
              </a:rPr>
              <a:t> than fermions and bosons.  </a:t>
            </a:r>
          </a:p>
          <a:p>
            <a:pPr eaLnBrk="1" hangingPunct="1">
              <a:spcBef>
                <a:spcPct val="0"/>
              </a:spcBef>
              <a:buFontTx/>
              <a:buNone/>
            </a:pPr>
            <a:r>
              <a:rPr lang="en-US" altLang="en-US" sz="2400" b="1">
                <a:solidFill>
                  <a:srgbClr val="000000"/>
                </a:solidFill>
                <a:latin typeface="Calibri" panose="020F0502020204030204" pitchFamily="34" charset="0"/>
                <a:cs typeface="Calibri" panose="020F0502020204030204" pitchFamily="34" charset="0"/>
              </a:rPr>
              <a:t>Abelion (complementary) and non-Abelion Anyons are studied and being exploited for Quantum Computing.</a:t>
            </a:r>
          </a:p>
          <a:p>
            <a:pPr eaLnBrk="1" hangingPunct="1">
              <a:spcBef>
                <a:spcPct val="0"/>
              </a:spcBef>
              <a:buFontTx/>
              <a:buNone/>
            </a:pPr>
            <a:endParaRPr lang="en-US" altLang="en-US" sz="1800" b="1">
              <a:solidFill>
                <a:srgbClr val="000000"/>
              </a:solidFill>
              <a:latin typeface="Calibri" panose="020F0502020204030204" pitchFamily="34" charset="0"/>
              <a:cs typeface="Calibri" panose="020F0502020204030204" pitchFamily="34" charset="0"/>
            </a:endParaRPr>
          </a:p>
        </p:txBody>
      </p:sp>
      <p:sp>
        <p:nvSpPr>
          <p:cNvPr id="222289" name="TextBox 8">
            <a:extLst>
              <a:ext uri="{FF2B5EF4-FFF2-40B4-BE49-F238E27FC236}">
                <a16:creationId xmlns:a16="http://schemas.microsoft.com/office/drawing/2014/main" id="{F9728418-2293-BFE4-1F3B-84035D253943}"/>
              </a:ext>
            </a:extLst>
          </p:cNvPr>
          <p:cNvSpPr txBox="1">
            <a:spLocks noChangeArrowheads="1"/>
          </p:cNvSpPr>
          <p:nvPr/>
        </p:nvSpPr>
        <p:spPr bwMode="auto">
          <a:xfrm>
            <a:off x="153988" y="6396038"/>
            <a:ext cx="527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solidFill>
                  <a:srgbClr val="000000"/>
                </a:solidFill>
                <a:latin typeface="Calibri" panose="020F0502020204030204" pitchFamily="34" charset="0"/>
                <a:cs typeface="Calibri" panose="020F0502020204030204" pitchFamily="34" charset="0"/>
              </a:rPr>
              <a:t>Source: https://en.wikipedia.org/wiki/List_of_quasiparticles</a:t>
            </a:r>
          </a:p>
          <a:p>
            <a:pPr eaLnBrk="1" hangingPunct="1">
              <a:spcBef>
                <a:spcPct val="0"/>
              </a:spcBef>
              <a:buFontTx/>
              <a:buNone/>
            </a:pPr>
            <a:r>
              <a:rPr lang="en-US" altLang="en-US" sz="900">
                <a:solidFill>
                  <a:srgbClr val="000000"/>
                </a:solidFill>
                <a:latin typeface="Calibri" panose="020F0502020204030204" pitchFamily="34" charset="0"/>
                <a:cs typeface="Calibri" panose="020F0502020204030204" pitchFamily="34" charset="0"/>
              </a:rPr>
              <a:t>https://phys.org/news/2023-05-chiral-liquids-non-abelian-anyons-quantum.html</a:t>
            </a:r>
          </a:p>
        </p:txBody>
      </p:sp>
      <p:sp>
        <p:nvSpPr>
          <p:cNvPr id="222290" name="Title 1">
            <a:extLst>
              <a:ext uri="{FF2B5EF4-FFF2-40B4-BE49-F238E27FC236}">
                <a16:creationId xmlns:a16="http://schemas.microsoft.com/office/drawing/2014/main" id="{FCFF7232-9228-BB4B-0240-8999CF07F975}"/>
              </a:ext>
            </a:extLst>
          </p:cNvPr>
          <p:cNvSpPr>
            <a:spLocks noGrp="1" noChangeArrowheads="1"/>
          </p:cNvSpPr>
          <p:nvPr>
            <p:ph type="title"/>
          </p:nvPr>
        </p:nvSpPr>
        <p:spPr>
          <a:xfrm>
            <a:off x="658813" y="101600"/>
            <a:ext cx="7772400" cy="685800"/>
          </a:xfrm>
        </p:spPr>
        <p:txBody>
          <a:bodyPr/>
          <a:lstStyle/>
          <a:p>
            <a:r>
              <a:rPr lang="en-US" altLang="en-US" b="1"/>
              <a:t>Quasiparticles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9936">
                                            <p:txEl>
                                              <p:pRg st="3" end="3"/>
                                            </p:txEl>
                                          </p:spTgt>
                                        </p:tgtEl>
                                        <p:attrNameLst>
                                          <p:attrName>style.visibility</p:attrName>
                                        </p:attrNameLst>
                                      </p:cBhvr>
                                      <p:to>
                                        <p:strVal val="visible"/>
                                      </p:to>
                                    </p:set>
                                    <p:animEffect transition="in" filter="fade">
                                      <p:cBhvr>
                                        <p:cTn id="7" dur="500"/>
                                        <p:tgtEl>
                                          <p:spTgt spid="24993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9936">
                                            <p:txEl>
                                              <p:pRg st="4" end="4"/>
                                            </p:txEl>
                                          </p:spTgt>
                                        </p:tgtEl>
                                        <p:attrNameLst>
                                          <p:attrName>style.visibility</p:attrName>
                                        </p:attrNameLst>
                                      </p:cBhvr>
                                      <p:to>
                                        <p:strVal val="visible"/>
                                      </p:to>
                                    </p:set>
                                    <p:animEffect transition="in" filter="fade">
                                      <p:cBhvr>
                                        <p:cTn id="10" dur="500"/>
                                        <p:tgtEl>
                                          <p:spTgt spid="249936">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49936">
                                            <p:txEl>
                                              <p:pRg st="5" end="5"/>
                                            </p:txEl>
                                          </p:spTgt>
                                        </p:tgtEl>
                                        <p:attrNameLst>
                                          <p:attrName>style.visibility</p:attrName>
                                        </p:attrNameLst>
                                      </p:cBhvr>
                                      <p:to>
                                        <p:strVal val="visible"/>
                                      </p:to>
                                    </p:set>
                                    <p:animEffect transition="in" filter="fade">
                                      <p:cBhvr>
                                        <p:cTn id="15" dur="500"/>
                                        <p:tgtEl>
                                          <p:spTgt spid="2499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7" descr="Primary1">
            <a:extLst>
              <a:ext uri="{FF2B5EF4-FFF2-40B4-BE49-F238E27FC236}">
                <a16:creationId xmlns:a16="http://schemas.microsoft.com/office/drawing/2014/main" id="{5A1CE391-652A-E024-39FC-7BE7A1E90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3058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306" name="Group 8">
            <a:extLst>
              <a:ext uri="{FF2B5EF4-FFF2-40B4-BE49-F238E27FC236}">
                <a16:creationId xmlns:a16="http://schemas.microsoft.com/office/drawing/2014/main" id="{56A5A4A3-375E-9AD2-937F-CAF80823D23D}"/>
              </a:ext>
            </a:extLst>
          </p:cNvPr>
          <p:cNvGrpSpPr>
            <a:grpSpLocks/>
          </p:cNvGrpSpPr>
          <p:nvPr/>
        </p:nvGrpSpPr>
        <p:grpSpPr bwMode="auto">
          <a:xfrm>
            <a:off x="381000" y="0"/>
            <a:ext cx="8458200" cy="6532563"/>
            <a:chOff x="240" y="0"/>
            <a:chExt cx="5328" cy="4115"/>
          </a:xfrm>
        </p:grpSpPr>
        <p:pic>
          <p:nvPicPr>
            <p:cNvPr id="226308" name="Picture 4" descr="Primary1">
              <a:extLst>
                <a:ext uri="{FF2B5EF4-FFF2-40B4-BE49-F238E27FC236}">
                  <a16:creationId xmlns:a16="http://schemas.microsoft.com/office/drawing/2014/main" id="{BAB41940-6F4C-9600-5937-AE3CC6BBE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0"/>
              <a:ext cx="5328"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6" descr="Primary2">
              <a:extLst>
                <a:ext uri="{FF2B5EF4-FFF2-40B4-BE49-F238E27FC236}">
                  <a16:creationId xmlns:a16="http://schemas.microsoft.com/office/drawing/2014/main" id="{554F7C76-D7DE-B0A1-2087-93508DB90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 y="810"/>
              <a:ext cx="5265" cy="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0" name="Rectangle 7">
              <a:extLst>
                <a:ext uri="{FF2B5EF4-FFF2-40B4-BE49-F238E27FC236}">
                  <a16:creationId xmlns:a16="http://schemas.microsoft.com/office/drawing/2014/main" id="{94745009-1194-CB73-200D-E32AE9CAFF3B}"/>
                </a:ext>
              </a:extLst>
            </p:cNvPr>
            <p:cNvSpPr>
              <a:spLocks noChangeArrowheads="1"/>
            </p:cNvSpPr>
            <p:nvPr/>
          </p:nvSpPr>
          <p:spPr bwMode="auto">
            <a:xfrm>
              <a:off x="696" y="839"/>
              <a:ext cx="101" cy="1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sp>
        <p:nvSpPr>
          <p:cNvPr id="226307" name="TextBox 1">
            <a:extLst>
              <a:ext uri="{FF2B5EF4-FFF2-40B4-BE49-F238E27FC236}">
                <a16:creationId xmlns:a16="http://schemas.microsoft.com/office/drawing/2014/main" id="{E743A667-42CE-9B87-E419-D5DC54679158}"/>
              </a:ext>
            </a:extLst>
          </p:cNvPr>
          <p:cNvSpPr txBox="1">
            <a:spLocks noChangeArrowheads="1"/>
          </p:cNvSpPr>
          <p:nvPr/>
        </p:nvSpPr>
        <p:spPr bwMode="auto">
          <a:xfrm>
            <a:off x="2727325" y="3910013"/>
            <a:ext cx="5992813"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C00000"/>
                </a:solidFill>
              </a:rPr>
              <a:t>NOTE:  There are many more pages of the sub-atomic and sub-particle listing.  See Dr. Lucas’ papers in Foundations of Science for the full listing.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C83B3BF-897C-0F99-F451-14A01AF8FE30}"/>
              </a:ext>
            </a:extLst>
          </p:cNvPr>
          <p:cNvSpPr>
            <a:spLocks noGrp="1" noChangeArrowheads="1"/>
          </p:cNvSpPr>
          <p:nvPr>
            <p:ph type="title"/>
          </p:nvPr>
        </p:nvSpPr>
        <p:spPr/>
        <p:txBody>
          <a:bodyPr/>
          <a:lstStyle/>
          <a:p>
            <a:pPr eaLnBrk="1" hangingPunct="1"/>
            <a:r>
              <a:rPr lang="en-US" altLang="en-US" sz="3000" b="1">
                <a:solidFill>
                  <a:srgbClr val="0070C0"/>
                </a:solidFill>
              </a:rPr>
              <a:t>Size Matters: </a:t>
            </a:r>
            <a:r>
              <a:rPr lang="en-US" altLang="en-US" sz="3000" b="1"/>
              <a:t>When Distance Center-to-Center Between “</a:t>
            </a:r>
            <a:r>
              <a:rPr lang="en-US" altLang="en-US" sz="3000" b="1">
                <a:solidFill>
                  <a:srgbClr val="FF0000"/>
                </a:solidFill>
              </a:rPr>
              <a:t>Point Particles</a:t>
            </a:r>
            <a:r>
              <a:rPr lang="en-US" altLang="en-US" sz="3000" b="1"/>
              <a:t>” Is “Small”</a:t>
            </a:r>
          </a:p>
        </p:txBody>
      </p:sp>
      <p:grpSp>
        <p:nvGrpSpPr>
          <p:cNvPr id="13" name="Group 12">
            <a:extLst>
              <a:ext uri="{FF2B5EF4-FFF2-40B4-BE49-F238E27FC236}">
                <a16:creationId xmlns:a16="http://schemas.microsoft.com/office/drawing/2014/main" id="{D527D01A-50F1-B3FA-8240-1ABCED718F57}"/>
              </a:ext>
            </a:extLst>
          </p:cNvPr>
          <p:cNvGrpSpPr>
            <a:grpSpLocks/>
          </p:cNvGrpSpPr>
          <p:nvPr/>
        </p:nvGrpSpPr>
        <p:grpSpPr bwMode="auto">
          <a:xfrm>
            <a:off x="3276600" y="4516438"/>
            <a:ext cx="2017713" cy="523875"/>
            <a:chOff x="3413125" y="4327923"/>
            <a:chExt cx="2017713" cy="523875"/>
          </a:xfrm>
        </p:grpSpPr>
        <p:sp>
          <p:nvSpPr>
            <p:cNvPr id="25643" name="Line 10">
              <a:extLst>
                <a:ext uri="{FF2B5EF4-FFF2-40B4-BE49-F238E27FC236}">
                  <a16:creationId xmlns:a16="http://schemas.microsoft.com/office/drawing/2014/main" id="{DF8D196A-1CE6-A32D-3793-52CC026A7DCE}"/>
                </a:ext>
              </a:extLst>
            </p:cNvPr>
            <p:cNvSpPr>
              <a:spLocks noChangeShapeType="1"/>
            </p:cNvSpPr>
            <p:nvPr/>
          </p:nvSpPr>
          <p:spPr bwMode="auto">
            <a:xfrm flipH="1">
              <a:off x="3413125" y="4583511"/>
              <a:ext cx="803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4" name="Line 11">
              <a:extLst>
                <a:ext uri="{FF2B5EF4-FFF2-40B4-BE49-F238E27FC236}">
                  <a16:creationId xmlns:a16="http://schemas.microsoft.com/office/drawing/2014/main" id="{45390A12-2862-938A-CB17-7BA536E74803}"/>
                </a:ext>
              </a:extLst>
            </p:cNvPr>
            <p:cNvSpPr>
              <a:spLocks noChangeShapeType="1"/>
            </p:cNvSpPr>
            <p:nvPr/>
          </p:nvSpPr>
          <p:spPr bwMode="auto">
            <a:xfrm>
              <a:off x="4921250" y="4583511"/>
              <a:ext cx="5095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45" name="Text Box 16">
              <a:extLst>
                <a:ext uri="{FF2B5EF4-FFF2-40B4-BE49-F238E27FC236}">
                  <a16:creationId xmlns:a16="http://schemas.microsoft.com/office/drawing/2014/main" id="{80417610-EE16-0C22-6E51-B220B1DE58FA}"/>
                </a:ext>
              </a:extLst>
            </p:cNvPr>
            <p:cNvSpPr txBox="1">
              <a:spLocks noChangeArrowheads="1"/>
            </p:cNvSpPr>
            <p:nvPr/>
          </p:nvSpPr>
          <p:spPr bwMode="auto">
            <a:xfrm>
              <a:off x="4232275" y="4327923"/>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grpSp>
        <p:nvGrpSpPr>
          <p:cNvPr id="25604" name="Group 17">
            <a:extLst>
              <a:ext uri="{FF2B5EF4-FFF2-40B4-BE49-F238E27FC236}">
                <a16:creationId xmlns:a16="http://schemas.microsoft.com/office/drawing/2014/main" id="{39C97BC8-88D1-6B47-99D9-93C46300051E}"/>
              </a:ext>
            </a:extLst>
          </p:cNvPr>
          <p:cNvGrpSpPr>
            <a:grpSpLocks/>
          </p:cNvGrpSpPr>
          <p:nvPr/>
        </p:nvGrpSpPr>
        <p:grpSpPr bwMode="auto">
          <a:xfrm>
            <a:off x="539750" y="1724025"/>
            <a:ext cx="1822450" cy="760413"/>
            <a:chOff x="510" y="1058"/>
            <a:chExt cx="1148" cy="479"/>
          </a:xfrm>
        </p:grpSpPr>
        <p:sp>
          <p:nvSpPr>
            <p:cNvPr id="25639" name="Text Box 18">
              <a:extLst>
                <a:ext uri="{FF2B5EF4-FFF2-40B4-BE49-F238E27FC236}">
                  <a16:creationId xmlns:a16="http://schemas.microsoft.com/office/drawing/2014/main" id="{51FA64DF-EAD4-C61C-33FD-9BA5EDDD53AE}"/>
                </a:ext>
              </a:extLst>
            </p:cNvPr>
            <p:cNvSpPr txBox="1">
              <a:spLocks noChangeArrowheads="1"/>
            </p:cNvSpPr>
            <p:nvPr/>
          </p:nvSpPr>
          <p:spPr bwMode="auto">
            <a:xfrm>
              <a:off x="943" y="1058"/>
              <a:ext cx="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a:t>
              </a:r>
              <a:r>
                <a:rPr lang="en-US" altLang="en-US" sz="1800" b="1" baseline="-25000"/>
                <a:t>1</a:t>
              </a:r>
              <a:r>
                <a:rPr lang="en-US" altLang="en-US" sz="1800" b="1"/>
                <a:t> x q</a:t>
              </a:r>
              <a:r>
                <a:rPr lang="en-US" altLang="en-US" sz="1800" b="1" baseline="-25000"/>
                <a:t>2</a:t>
              </a:r>
            </a:p>
          </p:txBody>
        </p:sp>
        <p:sp>
          <p:nvSpPr>
            <p:cNvPr id="25640" name="Text Box 19">
              <a:extLst>
                <a:ext uri="{FF2B5EF4-FFF2-40B4-BE49-F238E27FC236}">
                  <a16:creationId xmlns:a16="http://schemas.microsoft.com/office/drawing/2014/main" id="{4CA17210-BEA3-FC35-DB1F-F837E184442A}"/>
                </a:ext>
              </a:extLst>
            </p:cNvPr>
            <p:cNvSpPr txBox="1">
              <a:spLocks noChangeArrowheads="1"/>
            </p:cNvSpPr>
            <p:nvPr/>
          </p:nvSpPr>
          <p:spPr bwMode="auto">
            <a:xfrm>
              <a:off x="510" y="1178"/>
              <a:ext cx="5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  = </a:t>
              </a:r>
              <a:r>
                <a:rPr lang="en-US" altLang="en-US" sz="2000" b="1" i="1">
                  <a:latin typeface="Monotype Corsiva" panose="03010101010201010101" pitchFamily="66" charset="0"/>
                </a:rPr>
                <a:t>k</a:t>
              </a:r>
              <a:r>
                <a:rPr lang="en-US" altLang="en-US" sz="2000"/>
                <a:t> </a:t>
              </a:r>
            </a:p>
          </p:txBody>
        </p:sp>
        <p:sp>
          <p:nvSpPr>
            <p:cNvPr id="25641" name="Line 20">
              <a:extLst>
                <a:ext uri="{FF2B5EF4-FFF2-40B4-BE49-F238E27FC236}">
                  <a16:creationId xmlns:a16="http://schemas.microsoft.com/office/drawing/2014/main" id="{6334AEE0-D500-2DDE-6DE7-07DAAAFB3B16}"/>
                </a:ext>
              </a:extLst>
            </p:cNvPr>
            <p:cNvSpPr>
              <a:spLocks noChangeShapeType="1"/>
            </p:cNvSpPr>
            <p:nvPr/>
          </p:nvSpPr>
          <p:spPr bwMode="auto">
            <a:xfrm>
              <a:off x="954" y="1294"/>
              <a:ext cx="6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42" name="Text Box 21">
              <a:extLst>
                <a:ext uri="{FF2B5EF4-FFF2-40B4-BE49-F238E27FC236}">
                  <a16:creationId xmlns:a16="http://schemas.microsoft.com/office/drawing/2014/main" id="{0F349B40-0AAE-4E4E-9100-D552B2DB49A6}"/>
                </a:ext>
              </a:extLst>
            </p:cNvPr>
            <p:cNvSpPr txBox="1">
              <a:spLocks noChangeArrowheads="1"/>
            </p:cNvSpPr>
            <p:nvPr/>
          </p:nvSpPr>
          <p:spPr bwMode="auto">
            <a:xfrm>
              <a:off x="1056" y="1304"/>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r>
                <a:rPr lang="en-US" altLang="en-US" sz="1800" b="1" baseline="30000"/>
                <a:t>2</a:t>
              </a:r>
              <a:r>
                <a:rPr lang="en-US" altLang="en-US" sz="1800" b="1" baseline="-25000"/>
                <a:t>centers</a:t>
              </a:r>
            </a:p>
          </p:txBody>
        </p:sp>
      </p:grpSp>
      <p:sp>
        <p:nvSpPr>
          <p:cNvPr id="25605" name="Text Box 22">
            <a:extLst>
              <a:ext uri="{FF2B5EF4-FFF2-40B4-BE49-F238E27FC236}">
                <a16:creationId xmlns:a16="http://schemas.microsoft.com/office/drawing/2014/main" id="{50AEA4B6-B9D2-4001-D516-CCF3CFC16572}"/>
              </a:ext>
            </a:extLst>
          </p:cNvPr>
          <p:cNvSpPr txBox="1">
            <a:spLocks noChangeArrowheads="1"/>
          </p:cNvSpPr>
          <p:nvPr/>
        </p:nvSpPr>
        <p:spPr bwMode="auto">
          <a:xfrm>
            <a:off x="2038350" y="3294063"/>
            <a:ext cx="852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b="1">
                <a:latin typeface="Palatino Linotype" panose="02040502050505030304" pitchFamily="18" charset="0"/>
              </a:rPr>
              <a:t> q</a:t>
            </a:r>
            <a:r>
              <a:rPr lang="en-US" altLang="en-US" b="1" baseline="-25000"/>
              <a:t>1</a:t>
            </a:r>
          </a:p>
        </p:txBody>
      </p:sp>
      <p:sp>
        <p:nvSpPr>
          <p:cNvPr id="25606" name="Text Box 23">
            <a:extLst>
              <a:ext uri="{FF2B5EF4-FFF2-40B4-BE49-F238E27FC236}">
                <a16:creationId xmlns:a16="http://schemas.microsoft.com/office/drawing/2014/main" id="{5C3FAF00-E634-091C-42D6-0950DAA3A704}"/>
              </a:ext>
            </a:extLst>
          </p:cNvPr>
          <p:cNvSpPr txBox="1">
            <a:spLocks noChangeArrowheads="1"/>
          </p:cNvSpPr>
          <p:nvPr/>
        </p:nvSpPr>
        <p:spPr bwMode="auto">
          <a:xfrm>
            <a:off x="5697538" y="3290888"/>
            <a:ext cx="617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2</a:t>
            </a:r>
          </a:p>
        </p:txBody>
      </p:sp>
      <p:grpSp>
        <p:nvGrpSpPr>
          <p:cNvPr id="6" name="Group 5">
            <a:extLst>
              <a:ext uri="{FF2B5EF4-FFF2-40B4-BE49-F238E27FC236}">
                <a16:creationId xmlns:a16="http://schemas.microsoft.com/office/drawing/2014/main" id="{F22F5A1D-67FC-67EB-FD36-A33AF9E8C76C}"/>
              </a:ext>
            </a:extLst>
          </p:cNvPr>
          <p:cNvGrpSpPr>
            <a:grpSpLocks/>
          </p:cNvGrpSpPr>
          <p:nvPr/>
        </p:nvGrpSpPr>
        <p:grpSpPr bwMode="auto">
          <a:xfrm>
            <a:off x="2443163" y="1625600"/>
            <a:ext cx="5573712" cy="831850"/>
            <a:chOff x="2443163" y="1625863"/>
            <a:chExt cx="5574250" cy="830997"/>
          </a:xfrm>
        </p:grpSpPr>
        <p:sp>
          <p:nvSpPr>
            <p:cNvPr id="25637" name="Text Box 24">
              <a:extLst>
                <a:ext uri="{FF2B5EF4-FFF2-40B4-BE49-F238E27FC236}">
                  <a16:creationId xmlns:a16="http://schemas.microsoft.com/office/drawing/2014/main" id="{972AFE20-CC1D-CC31-4260-82545B207762}"/>
                </a:ext>
              </a:extLst>
            </p:cNvPr>
            <p:cNvSpPr txBox="1">
              <a:spLocks noChangeArrowheads="1"/>
            </p:cNvSpPr>
            <p:nvPr/>
          </p:nvSpPr>
          <p:spPr bwMode="auto">
            <a:xfrm>
              <a:off x="2997738" y="1625863"/>
              <a:ext cx="5019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Traditional approach yields a Force value that is </a:t>
              </a:r>
              <a:r>
                <a:rPr lang="en-US" altLang="en-US" sz="2400" b="1">
                  <a:solidFill>
                    <a:srgbClr val="FF0000"/>
                  </a:solidFill>
                </a:rPr>
                <a:t>Too Small</a:t>
              </a:r>
            </a:p>
          </p:txBody>
        </p:sp>
        <p:sp>
          <p:nvSpPr>
            <p:cNvPr id="25638" name="AutoShape 25">
              <a:extLst>
                <a:ext uri="{FF2B5EF4-FFF2-40B4-BE49-F238E27FC236}">
                  <a16:creationId xmlns:a16="http://schemas.microsoft.com/office/drawing/2014/main" id="{44060F36-0E22-62AD-DD3A-110A86253790}"/>
                </a:ext>
              </a:extLst>
            </p:cNvPr>
            <p:cNvSpPr>
              <a:spLocks noChangeArrowheads="1"/>
            </p:cNvSpPr>
            <p:nvPr/>
          </p:nvSpPr>
          <p:spPr bwMode="auto">
            <a:xfrm>
              <a:off x="2443163" y="1995488"/>
              <a:ext cx="450850" cy="179387"/>
            </a:xfrm>
            <a:prstGeom prst="leftArrow">
              <a:avLst>
                <a:gd name="adj1" fmla="val 50000"/>
                <a:gd name="adj2" fmla="val 628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0" name="Group 9">
            <a:extLst>
              <a:ext uri="{FF2B5EF4-FFF2-40B4-BE49-F238E27FC236}">
                <a16:creationId xmlns:a16="http://schemas.microsoft.com/office/drawing/2014/main" id="{F714F018-2151-7994-CDA6-183B476492C6}"/>
              </a:ext>
            </a:extLst>
          </p:cNvPr>
          <p:cNvGrpSpPr>
            <a:grpSpLocks/>
          </p:cNvGrpSpPr>
          <p:nvPr/>
        </p:nvGrpSpPr>
        <p:grpSpPr bwMode="auto">
          <a:xfrm>
            <a:off x="3054350" y="2643188"/>
            <a:ext cx="2455863" cy="1076325"/>
            <a:chOff x="3190875" y="2453086"/>
            <a:chExt cx="2455863" cy="1077912"/>
          </a:xfrm>
        </p:grpSpPr>
        <p:sp>
          <p:nvSpPr>
            <p:cNvPr id="25632" name="Line 12">
              <a:extLst>
                <a:ext uri="{FF2B5EF4-FFF2-40B4-BE49-F238E27FC236}">
                  <a16:creationId xmlns:a16="http://schemas.microsoft.com/office/drawing/2014/main" id="{116CDD21-F47D-0B8C-E91D-260774AC44FF}"/>
                </a:ext>
              </a:extLst>
            </p:cNvPr>
            <p:cNvSpPr>
              <a:spLocks noChangeShapeType="1"/>
            </p:cNvSpPr>
            <p:nvPr/>
          </p:nvSpPr>
          <p:spPr bwMode="auto">
            <a:xfrm>
              <a:off x="3190875" y="2649936"/>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33" name="Line 13">
              <a:extLst>
                <a:ext uri="{FF2B5EF4-FFF2-40B4-BE49-F238E27FC236}">
                  <a16:creationId xmlns:a16="http://schemas.microsoft.com/office/drawing/2014/main" id="{05B9E401-7376-ADE9-157C-347AB1F76A3E}"/>
                </a:ext>
              </a:extLst>
            </p:cNvPr>
            <p:cNvSpPr>
              <a:spLocks noChangeShapeType="1"/>
            </p:cNvSpPr>
            <p:nvPr/>
          </p:nvSpPr>
          <p:spPr bwMode="auto">
            <a:xfrm flipH="1">
              <a:off x="3211513" y="2783286"/>
              <a:ext cx="8112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4" name="Line 14">
              <a:extLst>
                <a:ext uri="{FF2B5EF4-FFF2-40B4-BE49-F238E27FC236}">
                  <a16:creationId xmlns:a16="http://schemas.microsoft.com/office/drawing/2014/main" id="{09E7A2FA-C588-4A20-57F5-DF175BED8124}"/>
                </a:ext>
              </a:extLst>
            </p:cNvPr>
            <p:cNvSpPr>
              <a:spLocks noChangeShapeType="1"/>
            </p:cNvSpPr>
            <p:nvPr/>
          </p:nvSpPr>
          <p:spPr bwMode="auto">
            <a:xfrm>
              <a:off x="5310188" y="2784873"/>
              <a:ext cx="33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5" name="Text Box 15">
              <a:extLst>
                <a:ext uri="{FF2B5EF4-FFF2-40B4-BE49-F238E27FC236}">
                  <a16:creationId xmlns:a16="http://schemas.microsoft.com/office/drawing/2014/main" id="{6588CFA9-7524-C976-B3D0-DA19D2CF9C0B}"/>
                </a:ext>
              </a:extLst>
            </p:cNvPr>
            <p:cNvSpPr txBox="1">
              <a:spLocks noChangeArrowheads="1"/>
            </p:cNvSpPr>
            <p:nvPr/>
          </p:nvSpPr>
          <p:spPr bwMode="auto">
            <a:xfrm>
              <a:off x="4051300" y="2453086"/>
              <a:ext cx="125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25636" name="Line 26">
              <a:extLst>
                <a:ext uri="{FF2B5EF4-FFF2-40B4-BE49-F238E27FC236}">
                  <a16:creationId xmlns:a16="http://schemas.microsoft.com/office/drawing/2014/main" id="{4E27D299-00A9-8EE9-6680-97F96B6E0211}"/>
                </a:ext>
              </a:extLst>
            </p:cNvPr>
            <p:cNvSpPr>
              <a:spLocks noChangeShapeType="1"/>
            </p:cNvSpPr>
            <p:nvPr/>
          </p:nvSpPr>
          <p:spPr bwMode="auto">
            <a:xfrm>
              <a:off x="5646738" y="2691211"/>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9" name="Oval 29">
            <a:extLst>
              <a:ext uri="{FF2B5EF4-FFF2-40B4-BE49-F238E27FC236}">
                <a16:creationId xmlns:a16="http://schemas.microsoft.com/office/drawing/2014/main" id="{B1BF6295-73C4-5382-C239-D0AC34037DE9}"/>
              </a:ext>
            </a:extLst>
          </p:cNvPr>
          <p:cNvSpPr>
            <a:spLocks noChangeArrowheads="1"/>
          </p:cNvSpPr>
          <p:nvPr/>
        </p:nvSpPr>
        <p:spPr bwMode="auto">
          <a:xfrm>
            <a:off x="2820988" y="3697288"/>
            <a:ext cx="444500" cy="425450"/>
          </a:xfrm>
          <a:prstGeom prst="ellipse">
            <a:avLst/>
          </a:prstGeom>
          <a:solidFill>
            <a:schemeClr val="accent2"/>
          </a:solidFill>
          <a:ln w="9525">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10" name="Oval 30">
            <a:extLst>
              <a:ext uri="{FF2B5EF4-FFF2-40B4-BE49-F238E27FC236}">
                <a16:creationId xmlns:a16="http://schemas.microsoft.com/office/drawing/2014/main" id="{D73F256C-C4B9-78B4-50F1-866895165265}"/>
              </a:ext>
            </a:extLst>
          </p:cNvPr>
          <p:cNvSpPr>
            <a:spLocks noChangeArrowheads="1"/>
          </p:cNvSpPr>
          <p:nvPr/>
        </p:nvSpPr>
        <p:spPr bwMode="auto">
          <a:xfrm>
            <a:off x="5314950" y="3722688"/>
            <a:ext cx="366713" cy="3810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461" name="Text Box 34">
            <a:extLst>
              <a:ext uri="{FF2B5EF4-FFF2-40B4-BE49-F238E27FC236}">
                <a16:creationId xmlns:a16="http://schemas.microsoft.com/office/drawing/2014/main" id="{340FD2DB-FA1C-3F72-A0E9-43D9C05A3B19}"/>
              </a:ext>
            </a:extLst>
          </p:cNvPr>
          <p:cNvSpPr txBox="1">
            <a:spLocks noChangeArrowheads="1"/>
          </p:cNvSpPr>
          <p:nvPr/>
        </p:nvSpPr>
        <p:spPr bwMode="auto">
          <a:xfrm>
            <a:off x="5608638" y="4957763"/>
            <a:ext cx="3470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The Conclusion, Over 100 Years Ago, Was That Coulomb’s Law (Among Other Classical Understandings) Was WRONG!</a:t>
            </a:r>
          </a:p>
        </p:txBody>
      </p:sp>
      <p:grpSp>
        <p:nvGrpSpPr>
          <p:cNvPr id="7" name="Group 6">
            <a:extLst>
              <a:ext uri="{FF2B5EF4-FFF2-40B4-BE49-F238E27FC236}">
                <a16:creationId xmlns:a16="http://schemas.microsoft.com/office/drawing/2014/main" id="{293EF1A5-51BF-09C5-4F5B-D932B0F2F1D1}"/>
              </a:ext>
            </a:extLst>
          </p:cNvPr>
          <p:cNvGrpSpPr>
            <a:grpSpLocks/>
          </p:cNvGrpSpPr>
          <p:nvPr/>
        </p:nvGrpSpPr>
        <p:grpSpPr bwMode="auto">
          <a:xfrm>
            <a:off x="803275" y="3044825"/>
            <a:ext cx="7146925" cy="1225550"/>
            <a:chOff x="788137" y="3176437"/>
            <a:chExt cx="7146796" cy="1226309"/>
          </a:xfrm>
        </p:grpSpPr>
        <p:sp>
          <p:nvSpPr>
            <p:cNvPr id="25630" name="Text Box 22">
              <a:extLst>
                <a:ext uri="{FF2B5EF4-FFF2-40B4-BE49-F238E27FC236}">
                  <a16:creationId xmlns:a16="http://schemas.microsoft.com/office/drawing/2014/main" id="{CBBE5D4D-32F0-3A05-97B4-071F7164262E}"/>
                </a:ext>
              </a:extLst>
            </p:cNvPr>
            <p:cNvSpPr txBox="1">
              <a:spLocks noChangeArrowheads="1"/>
            </p:cNvSpPr>
            <p:nvPr/>
          </p:nvSpPr>
          <p:spPr bwMode="auto">
            <a:xfrm>
              <a:off x="788137" y="3266913"/>
              <a:ext cx="1434945" cy="113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baseline="-25000"/>
                <a:t>(is not a ‘point’ but is often assumed to be so)</a:t>
              </a:r>
            </a:p>
          </p:txBody>
        </p:sp>
        <p:sp>
          <p:nvSpPr>
            <p:cNvPr id="25631" name="Text Box 23">
              <a:extLst>
                <a:ext uri="{FF2B5EF4-FFF2-40B4-BE49-F238E27FC236}">
                  <a16:creationId xmlns:a16="http://schemas.microsoft.com/office/drawing/2014/main" id="{723317AE-7C84-C92D-4FEC-635B582DA929}"/>
                </a:ext>
              </a:extLst>
            </p:cNvPr>
            <p:cNvSpPr txBox="1">
              <a:spLocks noChangeArrowheads="1"/>
            </p:cNvSpPr>
            <p:nvPr/>
          </p:nvSpPr>
          <p:spPr bwMode="auto">
            <a:xfrm>
              <a:off x="6440167" y="3176437"/>
              <a:ext cx="1494766"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baseline="-25000"/>
                <a:t> (is not a ‘point’ but is often assumed to be so)</a:t>
              </a:r>
            </a:p>
          </p:txBody>
        </p:sp>
      </p:grpSp>
      <p:grpSp>
        <p:nvGrpSpPr>
          <p:cNvPr id="11" name="Group 10">
            <a:extLst>
              <a:ext uri="{FF2B5EF4-FFF2-40B4-BE49-F238E27FC236}">
                <a16:creationId xmlns:a16="http://schemas.microsoft.com/office/drawing/2014/main" id="{C8D5D1C3-CABC-FE98-795A-E9030A0CF186}"/>
              </a:ext>
            </a:extLst>
          </p:cNvPr>
          <p:cNvGrpSpPr>
            <a:grpSpLocks/>
          </p:cNvGrpSpPr>
          <p:nvPr/>
        </p:nvGrpSpPr>
        <p:grpSpPr bwMode="auto">
          <a:xfrm>
            <a:off x="1593850" y="3916363"/>
            <a:ext cx="1993900" cy="965200"/>
            <a:chOff x="1731263" y="3726261"/>
            <a:chExt cx="1993012" cy="966137"/>
          </a:xfrm>
        </p:grpSpPr>
        <p:sp>
          <p:nvSpPr>
            <p:cNvPr id="25625" name="Line 3">
              <a:extLst>
                <a:ext uri="{FF2B5EF4-FFF2-40B4-BE49-F238E27FC236}">
                  <a16:creationId xmlns:a16="http://schemas.microsoft.com/office/drawing/2014/main" id="{339D2B21-86F6-1FD5-87D7-6E00601661E8}"/>
                </a:ext>
              </a:extLst>
            </p:cNvPr>
            <p:cNvSpPr>
              <a:spLocks noChangeShapeType="1"/>
            </p:cNvSpPr>
            <p:nvPr/>
          </p:nvSpPr>
          <p:spPr bwMode="auto">
            <a:xfrm>
              <a:off x="2947988" y="3743723"/>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6" name="Line 4">
              <a:extLst>
                <a:ext uri="{FF2B5EF4-FFF2-40B4-BE49-F238E27FC236}">
                  <a16:creationId xmlns:a16="http://schemas.microsoft.com/office/drawing/2014/main" id="{A6C3B75F-5E70-E1CB-6CAD-FB11CE2FAD34}"/>
                </a:ext>
              </a:extLst>
            </p:cNvPr>
            <p:cNvSpPr>
              <a:spLocks noChangeShapeType="1"/>
            </p:cNvSpPr>
            <p:nvPr/>
          </p:nvSpPr>
          <p:spPr bwMode="auto">
            <a:xfrm>
              <a:off x="3408363" y="3726261"/>
              <a:ext cx="0" cy="966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Line 7">
              <a:extLst>
                <a:ext uri="{FF2B5EF4-FFF2-40B4-BE49-F238E27FC236}">
                  <a16:creationId xmlns:a16="http://schemas.microsoft.com/office/drawing/2014/main" id="{692736F4-EE4F-7DE6-649B-1C1FC4205DFF}"/>
                </a:ext>
              </a:extLst>
            </p:cNvPr>
            <p:cNvSpPr>
              <a:spLocks noChangeShapeType="1"/>
            </p:cNvSpPr>
            <p:nvPr/>
          </p:nvSpPr>
          <p:spPr bwMode="auto">
            <a:xfrm flipH="1">
              <a:off x="2738438" y="4264423"/>
              <a:ext cx="2381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628" name="Line 33">
              <a:extLst>
                <a:ext uri="{FF2B5EF4-FFF2-40B4-BE49-F238E27FC236}">
                  <a16:creationId xmlns:a16="http://schemas.microsoft.com/office/drawing/2014/main" id="{2899EDC0-8260-34BA-FCEE-78C89A8EBEBD}"/>
                </a:ext>
              </a:extLst>
            </p:cNvPr>
            <p:cNvSpPr>
              <a:spLocks noChangeShapeType="1"/>
            </p:cNvSpPr>
            <p:nvPr/>
          </p:nvSpPr>
          <p:spPr bwMode="auto">
            <a:xfrm flipH="1">
              <a:off x="3395663" y="4264423"/>
              <a:ext cx="3286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9" name="Text Box 16">
              <a:extLst>
                <a:ext uri="{FF2B5EF4-FFF2-40B4-BE49-F238E27FC236}">
                  <a16:creationId xmlns:a16="http://schemas.microsoft.com/office/drawing/2014/main" id="{3B25B901-9100-094C-E708-051FD107DF61}"/>
                </a:ext>
              </a:extLst>
            </p:cNvPr>
            <p:cNvSpPr txBox="1">
              <a:spLocks noChangeArrowheads="1"/>
            </p:cNvSpPr>
            <p:nvPr/>
          </p:nvSpPr>
          <p:spPr bwMode="auto">
            <a:xfrm>
              <a:off x="1731263" y="4033590"/>
              <a:ext cx="1047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q1</a:t>
              </a:r>
              <a:r>
                <a:rPr lang="en-US" altLang="en-US" sz="2400" b="1"/>
                <a:t> &gt;0</a:t>
              </a:r>
            </a:p>
          </p:txBody>
        </p:sp>
      </p:grpSp>
      <p:grpSp>
        <p:nvGrpSpPr>
          <p:cNvPr id="12" name="Group 11">
            <a:extLst>
              <a:ext uri="{FF2B5EF4-FFF2-40B4-BE49-F238E27FC236}">
                <a16:creationId xmlns:a16="http://schemas.microsoft.com/office/drawing/2014/main" id="{136D949D-0DDF-924C-EE0F-0F06CAE0CCC1}"/>
              </a:ext>
            </a:extLst>
          </p:cNvPr>
          <p:cNvGrpSpPr>
            <a:grpSpLocks/>
          </p:cNvGrpSpPr>
          <p:nvPr/>
        </p:nvGrpSpPr>
        <p:grpSpPr bwMode="auto">
          <a:xfrm>
            <a:off x="4960938" y="3910013"/>
            <a:ext cx="1968500" cy="971550"/>
            <a:chOff x="5097463" y="3721498"/>
            <a:chExt cx="1969708" cy="970900"/>
          </a:xfrm>
        </p:grpSpPr>
        <p:sp>
          <p:nvSpPr>
            <p:cNvPr id="25620" name="Line 5">
              <a:extLst>
                <a:ext uri="{FF2B5EF4-FFF2-40B4-BE49-F238E27FC236}">
                  <a16:creationId xmlns:a16="http://schemas.microsoft.com/office/drawing/2014/main" id="{50DE3842-C6A6-9B56-6D09-8472DBC1B093}"/>
                </a:ext>
              </a:extLst>
            </p:cNvPr>
            <p:cNvSpPr>
              <a:spLocks noChangeShapeType="1"/>
            </p:cNvSpPr>
            <p:nvPr/>
          </p:nvSpPr>
          <p:spPr bwMode="auto">
            <a:xfrm>
              <a:off x="5824538" y="3721498"/>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1" name="Line 6">
              <a:extLst>
                <a:ext uri="{FF2B5EF4-FFF2-40B4-BE49-F238E27FC236}">
                  <a16:creationId xmlns:a16="http://schemas.microsoft.com/office/drawing/2014/main" id="{3C039E09-6B41-A1A4-ED9D-68DF80980E06}"/>
                </a:ext>
              </a:extLst>
            </p:cNvPr>
            <p:cNvSpPr>
              <a:spLocks noChangeShapeType="1"/>
            </p:cNvSpPr>
            <p:nvPr/>
          </p:nvSpPr>
          <p:spPr bwMode="auto">
            <a:xfrm>
              <a:off x="5435600" y="3740548"/>
              <a:ext cx="0" cy="951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2" name="Line 8">
              <a:extLst>
                <a:ext uri="{FF2B5EF4-FFF2-40B4-BE49-F238E27FC236}">
                  <a16:creationId xmlns:a16="http://schemas.microsoft.com/office/drawing/2014/main" id="{F71A752E-C7BA-1AFA-E095-D65A1BCCFFF3}"/>
                </a:ext>
              </a:extLst>
            </p:cNvPr>
            <p:cNvSpPr>
              <a:spLocks noChangeShapeType="1"/>
            </p:cNvSpPr>
            <p:nvPr/>
          </p:nvSpPr>
          <p:spPr bwMode="auto">
            <a:xfrm>
              <a:off x="5097463" y="4264423"/>
              <a:ext cx="33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3" name="Line 32">
              <a:extLst>
                <a:ext uri="{FF2B5EF4-FFF2-40B4-BE49-F238E27FC236}">
                  <a16:creationId xmlns:a16="http://schemas.microsoft.com/office/drawing/2014/main" id="{ADC3750A-B2E6-5801-FCBD-ACD5823124C7}"/>
                </a:ext>
              </a:extLst>
            </p:cNvPr>
            <p:cNvSpPr>
              <a:spLocks noChangeShapeType="1"/>
            </p:cNvSpPr>
            <p:nvPr/>
          </p:nvSpPr>
          <p:spPr bwMode="auto">
            <a:xfrm flipH="1">
              <a:off x="5821363" y="4264423"/>
              <a:ext cx="238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4" name="Text Box 16">
              <a:extLst>
                <a:ext uri="{FF2B5EF4-FFF2-40B4-BE49-F238E27FC236}">
                  <a16:creationId xmlns:a16="http://schemas.microsoft.com/office/drawing/2014/main" id="{3150C545-9E7F-AD7D-199D-9F344E50A9DE}"/>
                </a:ext>
              </a:extLst>
            </p:cNvPr>
            <p:cNvSpPr txBox="1">
              <a:spLocks noChangeArrowheads="1"/>
            </p:cNvSpPr>
            <p:nvPr/>
          </p:nvSpPr>
          <p:spPr bwMode="auto">
            <a:xfrm>
              <a:off x="6020089" y="4004401"/>
              <a:ext cx="1047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q2</a:t>
              </a:r>
              <a:r>
                <a:rPr lang="en-US" altLang="en-US" sz="2400" b="1"/>
                <a:t> &gt;0</a:t>
              </a:r>
            </a:p>
          </p:txBody>
        </p:sp>
      </p:grpSp>
      <p:grpSp>
        <p:nvGrpSpPr>
          <p:cNvPr id="15" name="Group 14">
            <a:extLst>
              <a:ext uri="{FF2B5EF4-FFF2-40B4-BE49-F238E27FC236}">
                <a16:creationId xmlns:a16="http://schemas.microsoft.com/office/drawing/2014/main" id="{A71BC9E3-716F-D476-2787-507E0667C2E4}"/>
              </a:ext>
            </a:extLst>
          </p:cNvPr>
          <p:cNvGrpSpPr>
            <a:grpSpLocks/>
          </p:cNvGrpSpPr>
          <p:nvPr/>
        </p:nvGrpSpPr>
        <p:grpSpPr bwMode="auto">
          <a:xfrm>
            <a:off x="1800225" y="5383213"/>
            <a:ext cx="2508250" cy="523875"/>
            <a:chOff x="1542849" y="5972425"/>
            <a:chExt cx="2508451" cy="523875"/>
          </a:xfrm>
        </p:grpSpPr>
        <p:sp>
          <p:nvSpPr>
            <p:cNvPr id="25617" name="Text Box 27">
              <a:extLst>
                <a:ext uri="{FF2B5EF4-FFF2-40B4-BE49-F238E27FC236}">
                  <a16:creationId xmlns:a16="http://schemas.microsoft.com/office/drawing/2014/main" id="{A66A3C21-7EFB-09DD-DDFA-DDECE2574EB5}"/>
                </a:ext>
              </a:extLst>
            </p:cNvPr>
            <p:cNvSpPr txBox="1">
              <a:spLocks noChangeArrowheads="1"/>
            </p:cNvSpPr>
            <p:nvPr/>
          </p:nvSpPr>
          <p:spPr bwMode="auto">
            <a:xfrm>
              <a:off x="2795588" y="5972425"/>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25618" name="Text Box 28">
              <a:extLst>
                <a:ext uri="{FF2B5EF4-FFF2-40B4-BE49-F238E27FC236}">
                  <a16:creationId xmlns:a16="http://schemas.microsoft.com/office/drawing/2014/main" id="{11A122B7-5983-99D1-5E49-E1EA22DBBF7F}"/>
                </a:ext>
              </a:extLst>
            </p:cNvPr>
            <p:cNvSpPr txBox="1">
              <a:spLocks noChangeArrowheads="1"/>
            </p:cNvSpPr>
            <p:nvPr/>
          </p:nvSpPr>
          <p:spPr bwMode="auto">
            <a:xfrm>
              <a:off x="1542849" y="5972425"/>
              <a:ext cx="894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sp>
          <p:nvSpPr>
            <p:cNvPr id="25619" name="Text Box 28">
              <a:extLst>
                <a:ext uri="{FF2B5EF4-FFF2-40B4-BE49-F238E27FC236}">
                  <a16:creationId xmlns:a16="http://schemas.microsoft.com/office/drawing/2014/main" id="{2073849F-A620-511E-3DF8-C94EC404F54E}"/>
                </a:ext>
              </a:extLst>
            </p:cNvPr>
            <p:cNvSpPr txBox="1">
              <a:spLocks noChangeArrowheads="1"/>
            </p:cNvSpPr>
            <p:nvPr/>
          </p:nvSpPr>
          <p:spPr bwMode="auto">
            <a:xfrm>
              <a:off x="2362200" y="5972425"/>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&lt;</a:t>
              </a:r>
              <a:endParaRPr lang="en-US" altLang="en-US" sz="2800" b="1" baseline="-25000"/>
            </a:p>
          </p:txBody>
        </p:sp>
      </p:grpSp>
      <p:sp>
        <p:nvSpPr>
          <p:cNvPr id="2" name="TextBox 1">
            <a:extLst>
              <a:ext uri="{FF2B5EF4-FFF2-40B4-BE49-F238E27FC236}">
                <a16:creationId xmlns:a16="http://schemas.microsoft.com/office/drawing/2014/main" id="{D55D55FD-5A23-5A11-2613-755AE557BB73}"/>
              </a:ext>
            </a:extLst>
          </p:cNvPr>
          <p:cNvSpPr txBox="1">
            <a:spLocks noChangeArrowheads="1"/>
          </p:cNvSpPr>
          <p:nvPr/>
        </p:nvSpPr>
        <p:spPr bwMode="auto">
          <a:xfrm>
            <a:off x="539750" y="5233988"/>
            <a:ext cx="4660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rgbClr val="0070C0"/>
                </a:solidFill>
              </a:rPr>
              <a:t>From Antenna Theory: This is Considered the “</a:t>
            </a:r>
            <a:r>
              <a:rPr lang="en-US" altLang="en-US" sz="2000" b="1">
                <a:solidFill>
                  <a:srgbClr val="C00000"/>
                </a:solidFill>
              </a:rPr>
              <a:t>Near Field</a:t>
            </a:r>
            <a:r>
              <a:rPr lang="en-US" altLang="en-US" sz="2000" b="1">
                <a:solidFill>
                  <a:srgbClr val="0070C0"/>
                </a:solidFill>
              </a:rPr>
              <a:t>” Relative to the Size of the Charged Objects.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8461"/>
                                        </p:tgtEl>
                                        <p:attrNameLst>
                                          <p:attrName>style.visibility</p:attrName>
                                        </p:attrNameLst>
                                      </p:cBhvr>
                                      <p:to>
                                        <p:strVal val="visible"/>
                                      </p:to>
                                    </p:set>
                                    <p:animEffect transition="in" filter="fade">
                                      <p:cBhvr>
                                        <p:cTn id="38" dur="500"/>
                                        <p:tgtEl>
                                          <p:spTgt spid="1846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1" grpId="0"/>
      <p:bldP spid="18461" grpId="1"/>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AutoShape 4">
            <a:extLst>
              <a:ext uri="{FF2B5EF4-FFF2-40B4-BE49-F238E27FC236}">
                <a16:creationId xmlns:a16="http://schemas.microsoft.com/office/drawing/2014/main" id="{35BE9C90-EB8A-E2A0-5B89-E7B9974D5181}"/>
              </a:ext>
            </a:extLst>
          </p:cNvPr>
          <p:cNvSpPr>
            <a:spLocks noChangeArrowheads="1"/>
          </p:cNvSpPr>
          <p:nvPr/>
        </p:nvSpPr>
        <p:spPr bwMode="auto">
          <a:xfrm>
            <a:off x="334963" y="2382838"/>
            <a:ext cx="8670925" cy="1046162"/>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FF"/>
              </a:solidFill>
            </a:endParaRPr>
          </a:p>
        </p:txBody>
      </p:sp>
      <p:sp>
        <p:nvSpPr>
          <p:cNvPr id="228355" name="Title 1">
            <a:extLst>
              <a:ext uri="{FF2B5EF4-FFF2-40B4-BE49-F238E27FC236}">
                <a16:creationId xmlns:a16="http://schemas.microsoft.com/office/drawing/2014/main" id="{3B38E841-5D11-6F8A-3DC4-F309F4536C0E}"/>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251907" name="Content Placeholder 2">
            <a:extLst>
              <a:ext uri="{FF2B5EF4-FFF2-40B4-BE49-F238E27FC236}">
                <a16:creationId xmlns:a16="http://schemas.microsoft.com/office/drawing/2014/main" id="{95AD0416-8346-562A-E607-8AA4EC2670A5}"/>
              </a:ext>
            </a:extLst>
          </p:cNvPr>
          <p:cNvSpPr>
            <a:spLocks noGrp="1" noChangeArrowheads="1"/>
          </p:cNvSpPr>
          <p:nvPr>
            <p:ph idx="1"/>
          </p:nvPr>
        </p:nvSpPr>
        <p:spPr>
          <a:xfrm>
            <a:off x="655638" y="1798638"/>
            <a:ext cx="8031162" cy="4525962"/>
          </a:xfrm>
        </p:spPr>
        <p:txBody>
          <a:bodyPr/>
          <a:lstStyle/>
          <a:p>
            <a:pPr>
              <a:defRPr/>
            </a:pPr>
            <a:r>
              <a:rPr lang="en-US" altLang="en-US" b="1" dirty="0">
                <a:solidFill>
                  <a:schemeClr val="bg2">
                    <a:lumMod val="75000"/>
                  </a:schemeClr>
                </a:solidFill>
              </a:rPr>
              <a:t>Sub-Atomic Particle Model Slides</a:t>
            </a:r>
          </a:p>
          <a:p>
            <a:pPr>
              <a:defRPr/>
            </a:pPr>
            <a:r>
              <a:rPr lang="en-US" altLang="en-US" b="1" dirty="0">
                <a:solidFill>
                  <a:srgbClr val="0000CC"/>
                </a:solidFill>
              </a:rPr>
              <a:t>Physics in the News: The Electron is Round !</a:t>
            </a:r>
          </a:p>
          <a:p>
            <a:pPr>
              <a:defRPr/>
            </a:pPr>
            <a:r>
              <a:rPr lang="en-US" altLang="en-US" b="1" dirty="0">
                <a:solidFill>
                  <a:schemeClr val="bg1"/>
                </a:solidFill>
              </a:rPr>
              <a:t>Comments &amp; Differing Opinions</a:t>
            </a:r>
          </a:p>
          <a:p>
            <a:pPr>
              <a:defRPr/>
            </a:pPr>
            <a:r>
              <a:rPr lang="en-US" altLang="en-US" b="1" dirty="0">
                <a:solidFill>
                  <a:schemeClr val="bg1"/>
                </a:solidFill>
              </a:rPr>
              <a:t>Alternative Physics Resources, Theories and Theorists</a:t>
            </a:r>
          </a:p>
          <a:p>
            <a:pPr>
              <a:defRPr/>
            </a:pPr>
            <a:r>
              <a:rPr lang="en-US" altLang="en-US" b="1" dirty="0">
                <a:solidFill>
                  <a:schemeClr val="bg1"/>
                </a:solidFill>
              </a:rPr>
              <a:t>Supporting Slides re: Gravity</a:t>
            </a:r>
          </a:p>
          <a:p>
            <a:pPr>
              <a:defRPr/>
            </a:pPr>
            <a:endParaRPr lang="en-US" altLang="en-US" b="1"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Content Placeholder 2">
            <a:extLst>
              <a:ext uri="{FF2B5EF4-FFF2-40B4-BE49-F238E27FC236}">
                <a16:creationId xmlns:a16="http://schemas.microsoft.com/office/drawing/2014/main" id="{48F70A0B-ACCD-D717-F6E2-679997B9721A}"/>
              </a:ext>
            </a:extLst>
          </p:cNvPr>
          <p:cNvSpPr>
            <a:spLocks noGrp="1" noChangeArrowheads="1"/>
          </p:cNvSpPr>
          <p:nvPr>
            <p:ph idx="1"/>
          </p:nvPr>
        </p:nvSpPr>
        <p:spPr>
          <a:xfrm>
            <a:off x="685800" y="1262063"/>
            <a:ext cx="8001000" cy="4114800"/>
          </a:xfrm>
        </p:spPr>
        <p:txBody>
          <a:bodyPr/>
          <a:lstStyle/>
          <a:p>
            <a:pPr>
              <a:spcBef>
                <a:spcPct val="0"/>
              </a:spcBef>
              <a:spcAft>
                <a:spcPts val="1200"/>
              </a:spcAft>
            </a:pPr>
            <a:r>
              <a:rPr lang="en-US" altLang="en-US" b="1"/>
              <a:t>“The Electron Is So Round That It’s Ruling Out Potential New Particles”</a:t>
            </a:r>
          </a:p>
          <a:p>
            <a:pPr>
              <a:spcBef>
                <a:spcPct val="0"/>
              </a:spcBef>
              <a:spcAft>
                <a:spcPts val="1200"/>
              </a:spcAft>
            </a:pPr>
            <a:r>
              <a:rPr lang="en-US" altLang="en-US" b="1"/>
              <a:t>“Electron is perfectly spherical”</a:t>
            </a:r>
          </a:p>
          <a:p>
            <a:pPr>
              <a:spcBef>
                <a:spcPct val="0"/>
              </a:spcBef>
              <a:spcAft>
                <a:spcPts val="1200"/>
              </a:spcAft>
            </a:pPr>
            <a:r>
              <a:rPr lang="en-US" altLang="en-US" sz="2800" b="1"/>
              <a:t>Savitsky, Z., “…If the </a:t>
            </a:r>
            <a:r>
              <a:rPr lang="en-US" altLang="en-US" sz="2800" b="1">
                <a:solidFill>
                  <a:srgbClr val="C00000"/>
                </a:solidFill>
              </a:rPr>
              <a:t>electron’s charge</a:t>
            </a:r>
            <a:r>
              <a:rPr lang="en-US" altLang="en-US" sz="2800" b="1"/>
              <a:t> wasn’t perfectly round, it could reveal the existence of hidden particles.” </a:t>
            </a:r>
          </a:p>
          <a:p>
            <a:pPr>
              <a:spcBef>
                <a:spcPct val="0"/>
              </a:spcBef>
              <a:spcAft>
                <a:spcPts val="1200"/>
              </a:spcAft>
            </a:pPr>
            <a:r>
              <a:rPr lang="en-US" altLang="en-US" b="1"/>
              <a:t>“A new bound on the electron's </a:t>
            </a:r>
            <a:r>
              <a:rPr lang="en-US" altLang="en-US" b="1">
                <a:solidFill>
                  <a:srgbClr val="C00000"/>
                </a:solidFill>
              </a:rPr>
              <a:t>electric dipole moment</a:t>
            </a:r>
            <a:r>
              <a:rPr lang="en-US" altLang="en-US" b="1"/>
              <a:t>”</a:t>
            </a:r>
          </a:p>
          <a:p>
            <a:pPr>
              <a:spcBef>
                <a:spcPct val="0"/>
              </a:spcBef>
              <a:spcAft>
                <a:spcPts val="1200"/>
              </a:spcAft>
            </a:pPr>
            <a:endParaRPr lang="en-US" altLang="en-US"/>
          </a:p>
        </p:txBody>
      </p:sp>
      <p:sp>
        <p:nvSpPr>
          <p:cNvPr id="230403" name="Title 1">
            <a:extLst>
              <a:ext uri="{FF2B5EF4-FFF2-40B4-BE49-F238E27FC236}">
                <a16:creationId xmlns:a16="http://schemas.microsoft.com/office/drawing/2014/main" id="{6AC6AE5D-A716-A965-B2BA-8A67A51219D6}"/>
              </a:ext>
            </a:extLst>
          </p:cNvPr>
          <p:cNvSpPr txBox="1">
            <a:spLocks/>
          </p:cNvSpPr>
          <p:nvPr/>
        </p:nvSpPr>
        <p:spPr bwMode="auto">
          <a:xfrm>
            <a:off x="685800" y="107950"/>
            <a:ext cx="800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chemeClr val="tx2"/>
                </a:solidFill>
              </a:rPr>
              <a:t>The Electron is Round! </a:t>
            </a:r>
            <a:r>
              <a:rPr lang="en-US" altLang="en-US" sz="2400" b="1">
                <a:solidFill>
                  <a:schemeClr val="tx2"/>
                </a:solidFill>
              </a:rPr>
              <a:t>(Said the Headline)</a:t>
            </a:r>
            <a:endParaRPr lang="en-US" altLang="en-US" b="1">
              <a:solidFill>
                <a:schemeClr val="tx2"/>
              </a:solidFill>
            </a:endParaRPr>
          </a:p>
        </p:txBody>
      </p:sp>
      <p:sp>
        <p:nvSpPr>
          <p:cNvPr id="230404" name="TextBox 5">
            <a:extLst>
              <a:ext uri="{FF2B5EF4-FFF2-40B4-BE49-F238E27FC236}">
                <a16:creationId xmlns:a16="http://schemas.microsoft.com/office/drawing/2014/main" id="{5A40E1DF-5FA6-B7BA-5945-9813132FF112}"/>
              </a:ext>
            </a:extLst>
          </p:cNvPr>
          <p:cNvSpPr txBox="1">
            <a:spLocks noChangeArrowheads="1"/>
          </p:cNvSpPr>
          <p:nvPr/>
        </p:nvSpPr>
        <p:spPr bwMode="auto">
          <a:xfrm>
            <a:off x="109538" y="6257925"/>
            <a:ext cx="7772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t>Sources:  https://www.quantamagazine.org/the-electron-is-so-round-that-its-ruling-out-new-particles-20230410/</a:t>
            </a:r>
          </a:p>
          <a:p>
            <a:pPr eaLnBrk="1" hangingPunct="1">
              <a:spcBef>
                <a:spcPct val="0"/>
              </a:spcBef>
              <a:buFontTx/>
              <a:buNone/>
            </a:pPr>
            <a:r>
              <a:rPr lang="en-US" altLang="en-US" sz="1000"/>
              <a:t>https://creation.com/spherical-electron-vs-big-bang</a:t>
            </a:r>
          </a:p>
          <a:p>
            <a:pPr eaLnBrk="1" hangingPunct="1">
              <a:spcBef>
                <a:spcPct val="0"/>
              </a:spcBef>
              <a:buFontTx/>
              <a:buNone/>
            </a:pPr>
            <a:r>
              <a:rPr lang="en-US" altLang="en-US" sz="1000"/>
              <a:t>dual_nature_of_the_electron_rev_1_CSS Foundations of Science article_v17n3</a:t>
            </a:r>
          </a:p>
        </p:txBody>
      </p:sp>
      <p:grpSp>
        <p:nvGrpSpPr>
          <p:cNvPr id="6" name="Group 5">
            <a:extLst>
              <a:ext uri="{FF2B5EF4-FFF2-40B4-BE49-F238E27FC236}">
                <a16:creationId xmlns:a16="http://schemas.microsoft.com/office/drawing/2014/main" id="{25445BC2-BF22-EBF9-7391-DF9C3160D11F}"/>
              </a:ext>
            </a:extLst>
          </p:cNvPr>
          <p:cNvGrpSpPr>
            <a:grpSpLocks/>
          </p:cNvGrpSpPr>
          <p:nvPr/>
        </p:nvGrpSpPr>
        <p:grpSpPr bwMode="auto">
          <a:xfrm>
            <a:off x="5722938" y="5043488"/>
            <a:ext cx="2979737" cy="923925"/>
            <a:chOff x="5723264" y="5043295"/>
            <a:chExt cx="2980062" cy="923330"/>
          </a:xfrm>
        </p:grpSpPr>
        <p:sp>
          <p:nvSpPr>
            <p:cNvPr id="230406" name="TextBox 1">
              <a:extLst>
                <a:ext uri="{FF2B5EF4-FFF2-40B4-BE49-F238E27FC236}">
                  <a16:creationId xmlns:a16="http://schemas.microsoft.com/office/drawing/2014/main" id="{9CC56DFF-3E6D-9A23-8754-258FFDE1CBD6}"/>
                </a:ext>
              </a:extLst>
            </p:cNvPr>
            <p:cNvSpPr txBox="1">
              <a:spLocks noChangeArrowheads="1"/>
            </p:cNvSpPr>
            <p:nvPr/>
          </p:nvSpPr>
          <p:spPr bwMode="auto">
            <a:xfrm>
              <a:off x="6174955" y="5043295"/>
              <a:ext cx="25283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70C0"/>
                  </a:solidFill>
                </a:rPr>
                <a:t>Ah, the EDM.  Not the Electron Itself (But Assumed to Be So).</a:t>
              </a:r>
            </a:p>
          </p:txBody>
        </p:sp>
        <p:cxnSp>
          <p:nvCxnSpPr>
            <p:cNvPr id="4" name="Straight Arrow Connector 3">
              <a:extLst>
                <a:ext uri="{FF2B5EF4-FFF2-40B4-BE49-F238E27FC236}">
                  <a16:creationId xmlns:a16="http://schemas.microsoft.com/office/drawing/2014/main" id="{BC3014DC-79BC-1002-7844-92E1DABB1631}"/>
                </a:ext>
              </a:extLst>
            </p:cNvPr>
            <p:cNvCxnSpPr>
              <a:cxnSpLocks/>
            </p:cNvCxnSpPr>
            <p:nvPr/>
          </p:nvCxnSpPr>
          <p:spPr>
            <a:xfrm flipH="1">
              <a:off x="5723264" y="5278094"/>
              <a:ext cx="450899"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2930">
                                            <p:txEl>
                                              <p:pRg st="0" end="0"/>
                                            </p:txEl>
                                          </p:spTgt>
                                        </p:tgtEl>
                                        <p:attrNameLst>
                                          <p:attrName>style.visibility</p:attrName>
                                        </p:attrNameLst>
                                      </p:cBhvr>
                                      <p:to>
                                        <p:strVal val="visible"/>
                                      </p:to>
                                    </p:set>
                                    <p:animEffect transition="in" filter="fade">
                                      <p:cBhvr>
                                        <p:cTn id="7" dur="500"/>
                                        <p:tgtEl>
                                          <p:spTgt spid="2529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2930">
                                            <p:txEl>
                                              <p:pRg st="1" end="1"/>
                                            </p:txEl>
                                          </p:spTgt>
                                        </p:tgtEl>
                                        <p:attrNameLst>
                                          <p:attrName>style.visibility</p:attrName>
                                        </p:attrNameLst>
                                      </p:cBhvr>
                                      <p:to>
                                        <p:strVal val="visible"/>
                                      </p:to>
                                    </p:set>
                                    <p:animEffect transition="in" filter="fade">
                                      <p:cBhvr>
                                        <p:cTn id="12" dur="500"/>
                                        <p:tgtEl>
                                          <p:spTgt spid="25293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2930">
                                            <p:txEl>
                                              <p:pRg st="2" end="2"/>
                                            </p:txEl>
                                          </p:spTgt>
                                        </p:tgtEl>
                                        <p:attrNameLst>
                                          <p:attrName>style.visibility</p:attrName>
                                        </p:attrNameLst>
                                      </p:cBhvr>
                                      <p:to>
                                        <p:strVal val="visible"/>
                                      </p:to>
                                    </p:set>
                                    <p:animEffect transition="in" filter="fade">
                                      <p:cBhvr>
                                        <p:cTn id="17" dur="500"/>
                                        <p:tgtEl>
                                          <p:spTgt spid="25293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2930">
                                            <p:txEl>
                                              <p:pRg st="3" end="3"/>
                                            </p:txEl>
                                          </p:spTgt>
                                        </p:tgtEl>
                                        <p:attrNameLst>
                                          <p:attrName>style.visibility</p:attrName>
                                        </p:attrNameLst>
                                      </p:cBhvr>
                                      <p:to>
                                        <p:strVal val="visible"/>
                                      </p:to>
                                    </p:set>
                                    <p:animEffect transition="in" filter="fade">
                                      <p:cBhvr>
                                        <p:cTn id="22" dur="500"/>
                                        <p:tgtEl>
                                          <p:spTgt spid="25293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0"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9A0FE77-40B4-CBF4-AD8D-9B575102F587}"/>
              </a:ext>
            </a:extLst>
          </p:cNvPr>
          <p:cNvSpPr>
            <a:spLocks noGrp="1" noChangeArrowheads="1"/>
          </p:cNvSpPr>
          <p:nvPr>
            <p:ph type="title"/>
          </p:nvPr>
        </p:nvSpPr>
        <p:spPr>
          <a:xfrm>
            <a:off x="265113" y="274638"/>
            <a:ext cx="8537575" cy="508000"/>
          </a:xfrm>
        </p:spPr>
        <p:txBody>
          <a:bodyPr/>
          <a:lstStyle/>
          <a:p>
            <a:r>
              <a:rPr lang="en-US" altLang="en-US" sz="3200" b="1">
                <a:solidFill>
                  <a:srgbClr val="002060"/>
                </a:solidFill>
              </a:rPr>
              <a:t>The Electron is Round! (Said the Headline)</a:t>
            </a:r>
            <a:endParaRPr lang="en-US" altLang="en-US">
              <a:solidFill>
                <a:srgbClr val="002060"/>
              </a:solidFill>
            </a:endParaRPr>
          </a:p>
        </p:txBody>
      </p:sp>
      <p:sp>
        <p:nvSpPr>
          <p:cNvPr id="254979" name="Content Placeholder 2">
            <a:extLst>
              <a:ext uri="{FF2B5EF4-FFF2-40B4-BE49-F238E27FC236}">
                <a16:creationId xmlns:a16="http://schemas.microsoft.com/office/drawing/2014/main" id="{709AEAD3-2656-4888-C139-1A1CB29484F0}"/>
              </a:ext>
            </a:extLst>
          </p:cNvPr>
          <p:cNvSpPr>
            <a:spLocks noGrp="1" noChangeArrowheads="1"/>
          </p:cNvSpPr>
          <p:nvPr>
            <p:ph idx="1"/>
          </p:nvPr>
        </p:nvSpPr>
        <p:spPr>
          <a:xfrm>
            <a:off x="506413" y="1530350"/>
            <a:ext cx="8131175" cy="4752975"/>
          </a:xfrm>
        </p:spPr>
        <p:txBody>
          <a:bodyPr/>
          <a:lstStyle/>
          <a:p>
            <a:pPr>
              <a:spcBef>
                <a:spcPct val="0"/>
              </a:spcBef>
              <a:spcAft>
                <a:spcPts val="1200"/>
              </a:spcAft>
            </a:pPr>
            <a:r>
              <a:rPr lang="en-US" altLang="en-US" sz="2200" b="1"/>
              <a:t>“Quantum mechanics dictates that inside the electron’s cloud of negative charge other particles are constantly flickering in and out of existence.”</a:t>
            </a:r>
          </a:p>
          <a:p>
            <a:pPr>
              <a:spcBef>
                <a:spcPct val="0"/>
              </a:spcBef>
              <a:spcAft>
                <a:spcPts val="1200"/>
              </a:spcAft>
            </a:pPr>
            <a:r>
              <a:rPr lang="en-US" altLang="en-US" sz="2200" b="1"/>
              <a:t>“The presence of certain “virtual” particles beyond the Standard Model — the kind that could help explain the primordial supremacy of matter [instead of anti-matter] — would make the electron’s cloud look slightly more egg-shaped.” </a:t>
            </a:r>
          </a:p>
          <a:p>
            <a:pPr>
              <a:spcBef>
                <a:spcPct val="0"/>
              </a:spcBef>
              <a:spcAft>
                <a:spcPts val="1200"/>
              </a:spcAft>
            </a:pPr>
            <a:r>
              <a:rPr lang="en-US" altLang="en-US" sz="2200" b="1"/>
              <a:t>“One tip [of the electron] would have a bit more positive charge, the other a bit more negative… This charge separation is referred to as the Electric Dipole Moment (EDM).”</a:t>
            </a:r>
          </a:p>
        </p:txBody>
      </p:sp>
      <p:sp>
        <p:nvSpPr>
          <p:cNvPr id="232452" name="TextBox 5">
            <a:extLst>
              <a:ext uri="{FF2B5EF4-FFF2-40B4-BE49-F238E27FC236}">
                <a16:creationId xmlns:a16="http://schemas.microsoft.com/office/drawing/2014/main" id="{607DAE69-A158-BB52-35DE-33BC8FB2EEB3}"/>
              </a:ext>
            </a:extLst>
          </p:cNvPr>
          <p:cNvSpPr txBox="1">
            <a:spLocks noChangeArrowheads="1"/>
          </p:cNvSpPr>
          <p:nvPr/>
        </p:nvSpPr>
        <p:spPr bwMode="auto">
          <a:xfrm>
            <a:off x="265113" y="6283325"/>
            <a:ext cx="7772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2060"/>
                </a:solidFill>
              </a:rPr>
              <a:t>Sources: dual_nature_of_the_electron_rev_1_CSS Foundations of Science article_v17n3</a:t>
            </a:r>
          </a:p>
          <a:p>
            <a:pPr eaLnBrk="1" hangingPunct="1">
              <a:spcBef>
                <a:spcPct val="0"/>
              </a:spcBef>
              <a:buFontTx/>
              <a:buNone/>
            </a:pPr>
            <a:r>
              <a:rPr lang="en-US" altLang="en-US" sz="1100">
                <a:solidFill>
                  <a:srgbClr val="002060"/>
                </a:solidFill>
              </a:rPr>
              <a:t>Cornell Univ. https://arxiv.org/abs/2212.11841</a:t>
            </a:r>
          </a:p>
          <a:p>
            <a:pPr eaLnBrk="1" hangingPunct="1">
              <a:spcBef>
                <a:spcPct val="0"/>
              </a:spcBef>
              <a:buFontTx/>
              <a:buNone/>
            </a:pPr>
            <a:r>
              <a:rPr lang="en-US" altLang="en-US" sz="1100">
                <a:solidFill>
                  <a:srgbClr val="002060"/>
                </a:solidFill>
              </a:rPr>
              <a:t>https://www.nature.com/articles/nature10104</a:t>
            </a:r>
          </a:p>
        </p:txBody>
      </p:sp>
      <p:sp>
        <p:nvSpPr>
          <p:cNvPr id="232453" name="TextBox 1">
            <a:extLst>
              <a:ext uri="{FF2B5EF4-FFF2-40B4-BE49-F238E27FC236}">
                <a16:creationId xmlns:a16="http://schemas.microsoft.com/office/drawing/2014/main" id="{E187EFA8-8AA0-A903-13AD-F9D458A20BFA}"/>
              </a:ext>
            </a:extLst>
          </p:cNvPr>
          <p:cNvSpPr txBox="1">
            <a:spLocks noChangeArrowheads="1"/>
          </p:cNvSpPr>
          <p:nvPr/>
        </p:nvSpPr>
        <p:spPr bwMode="auto">
          <a:xfrm>
            <a:off x="727075" y="1046163"/>
            <a:ext cx="768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70C0"/>
                </a:solidFill>
              </a:rPr>
              <a:t>Here are some of the Assumptions noted in the News 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Effect transition="in" filter="fade">
                                      <p:cBhvr>
                                        <p:cTn id="7" dur="500"/>
                                        <p:tgtEl>
                                          <p:spTgt spid="254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4979">
                                            <p:txEl>
                                              <p:pRg st="1" end="1"/>
                                            </p:txEl>
                                          </p:spTgt>
                                        </p:tgtEl>
                                        <p:attrNameLst>
                                          <p:attrName>style.visibility</p:attrName>
                                        </p:attrNameLst>
                                      </p:cBhvr>
                                      <p:to>
                                        <p:strVal val="visible"/>
                                      </p:to>
                                    </p:set>
                                    <p:animEffect transition="in" filter="fade">
                                      <p:cBhvr>
                                        <p:cTn id="12" dur="500"/>
                                        <p:tgtEl>
                                          <p:spTgt spid="2549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4979">
                                            <p:txEl>
                                              <p:pRg st="2" end="2"/>
                                            </p:txEl>
                                          </p:spTgt>
                                        </p:tgtEl>
                                        <p:attrNameLst>
                                          <p:attrName>style.visibility</p:attrName>
                                        </p:attrNameLst>
                                      </p:cBhvr>
                                      <p:to>
                                        <p:strVal val="visible"/>
                                      </p:to>
                                    </p:set>
                                    <p:animEffect transition="in" filter="fade">
                                      <p:cBhvr>
                                        <p:cTn id="17" dur="500"/>
                                        <p:tgtEl>
                                          <p:spTgt spid="2549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a:extLst>
              <a:ext uri="{FF2B5EF4-FFF2-40B4-BE49-F238E27FC236}">
                <a16:creationId xmlns:a16="http://schemas.microsoft.com/office/drawing/2014/main" id="{C6DFEA33-A1A9-6B7C-D3DD-32D6B9F0FDD8}"/>
              </a:ext>
            </a:extLst>
          </p:cNvPr>
          <p:cNvSpPr>
            <a:spLocks noGrp="1" noChangeArrowheads="1"/>
          </p:cNvSpPr>
          <p:nvPr>
            <p:ph type="title"/>
          </p:nvPr>
        </p:nvSpPr>
        <p:spPr>
          <a:xfrm>
            <a:off x="265113" y="274638"/>
            <a:ext cx="8537575" cy="738187"/>
          </a:xfrm>
        </p:spPr>
        <p:txBody>
          <a:bodyPr/>
          <a:lstStyle/>
          <a:p>
            <a:r>
              <a:rPr lang="en-US" altLang="en-US" sz="3200" b="1">
                <a:solidFill>
                  <a:srgbClr val="002060"/>
                </a:solidFill>
              </a:rPr>
              <a:t>The Electron is Round! (Said the Headline)</a:t>
            </a:r>
            <a:endParaRPr lang="en-US" altLang="en-US">
              <a:solidFill>
                <a:srgbClr val="002060"/>
              </a:solidFill>
            </a:endParaRPr>
          </a:p>
        </p:txBody>
      </p:sp>
      <p:sp>
        <p:nvSpPr>
          <p:cNvPr id="278531" name="Content Placeholder 2">
            <a:extLst>
              <a:ext uri="{FF2B5EF4-FFF2-40B4-BE49-F238E27FC236}">
                <a16:creationId xmlns:a16="http://schemas.microsoft.com/office/drawing/2014/main" id="{C82A5200-4BCE-115B-3DB0-212ECC881317}"/>
              </a:ext>
            </a:extLst>
          </p:cNvPr>
          <p:cNvSpPr>
            <a:spLocks noGrp="1" noChangeArrowheads="1"/>
          </p:cNvSpPr>
          <p:nvPr>
            <p:ph idx="1"/>
          </p:nvPr>
        </p:nvSpPr>
        <p:spPr>
          <a:xfrm>
            <a:off x="407988" y="1652588"/>
            <a:ext cx="8278812" cy="4422775"/>
          </a:xfrm>
        </p:spPr>
        <p:txBody>
          <a:bodyPr/>
          <a:lstStyle/>
          <a:p>
            <a:pPr>
              <a:spcBef>
                <a:spcPts val="0"/>
              </a:spcBef>
              <a:spcAft>
                <a:spcPts val="600"/>
              </a:spcAft>
              <a:defRPr/>
            </a:pPr>
            <a:r>
              <a:rPr lang="en-US" altLang="en-US" sz="2200" b="1" dirty="0"/>
              <a:t>“Scientists look for a change in the particle’s spin, an intrinsic (magnetic) property that defines its orientation.”</a:t>
            </a:r>
          </a:p>
          <a:p>
            <a:pPr>
              <a:spcBef>
                <a:spcPts val="0"/>
              </a:spcBef>
              <a:spcAft>
                <a:spcPts val="600"/>
              </a:spcAft>
              <a:defRPr/>
            </a:pPr>
            <a:r>
              <a:rPr lang="en-US" altLang="en-US" sz="2200" b="1" dirty="0"/>
              <a:t>“The electron’s spin can be readily rotated by magnetic fields, with its magnetic moment serving as a sort of handle.”</a:t>
            </a:r>
          </a:p>
          <a:p>
            <a:pPr>
              <a:spcBef>
                <a:spcPts val="0"/>
              </a:spcBef>
              <a:spcAft>
                <a:spcPts val="600"/>
              </a:spcAft>
              <a:defRPr/>
            </a:pPr>
            <a:r>
              <a:rPr lang="en-US" altLang="en-US" sz="2200" b="1" dirty="0"/>
              <a:t>“The goal of these experiments is to try to detect a rotation of the electron’s spin </a:t>
            </a:r>
            <a:r>
              <a:rPr lang="en-US" altLang="en-US" sz="2200" b="1" dirty="0">
                <a:solidFill>
                  <a:srgbClr val="C00000"/>
                </a:solidFill>
              </a:rPr>
              <a:t>caused by using electric fields</a:t>
            </a:r>
            <a:r>
              <a:rPr lang="en-US" altLang="en-US" sz="2200" b="1" dirty="0"/>
              <a:t> instead of magnetic fields, with the </a:t>
            </a:r>
            <a:r>
              <a:rPr lang="fr-FR" altLang="en-US" sz="2200" b="1" dirty="0" err="1"/>
              <a:t>electric</a:t>
            </a:r>
            <a:r>
              <a:rPr lang="fr-FR" altLang="en-US" sz="2200" b="1" dirty="0"/>
              <a:t> </a:t>
            </a:r>
            <a:r>
              <a:rPr lang="fr-FR" altLang="en-US" sz="2200" b="1" dirty="0" err="1"/>
              <a:t>dipole</a:t>
            </a:r>
            <a:r>
              <a:rPr lang="fr-FR" altLang="en-US" sz="2200" b="1" dirty="0"/>
              <a:t> moment (EDM), </a:t>
            </a:r>
            <a:r>
              <a:rPr lang="fr-FR" altLang="en-US" sz="2200" b="1" i="1" dirty="0"/>
              <a:t>d</a:t>
            </a:r>
            <a:r>
              <a:rPr lang="fr-FR" altLang="en-US" sz="2200" b="1" baseline="-25000" dirty="0"/>
              <a:t>e</a:t>
            </a:r>
            <a:r>
              <a:rPr lang="en-US" altLang="en-US" sz="2200" b="1" baseline="-25000" dirty="0"/>
              <a:t> </a:t>
            </a:r>
            <a:r>
              <a:rPr lang="en-US" altLang="en-US" sz="2200" b="1" dirty="0"/>
              <a:t>as an electric handle.”</a:t>
            </a:r>
            <a:r>
              <a:rPr lang="fr-FR" altLang="en-US" sz="2200" b="1" dirty="0"/>
              <a:t> </a:t>
            </a:r>
          </a:p>
          <a:p>
            <a:pPr>
              <a:spcBef>
                <a:spcPts val="0"/>
              </a:spcBef>
              <a:spcAft>
                <a:spcPts val="600"/>
              </a:spcAft>
              <a:defRPr/>
            </a:pPr>
            <a:r>
              <a:rPr lang="en-US" altLang="en-US" sz="2200" b="1" dirty="0"/>
              <a:t>“</a:t>
            </a:r>
            <a:r>
              <a:rPr lang="fr-FR" altLang="en-US" sz="2200" b="1" dirty="0"/>
              <a:t>I</a:t>
            </a:r>
            <a:r>
              <a:rPr lang="en-US" altLang="en-US" sz="2200" b="1" dirty="0"/>
              <a:t>f there’s a sizable EDM, the electric field will use it to tug on the electron’s spin.”</a:t>
            </a:r>
          </a:p>
          <a:p>
            <a:pPr marL="0" indent="0">
              <a:spcBef>
                <a:spcPts val="0"/>
              </a:spcBef>
              <a:spcAft>
                <a:spcPts val="600"/>
              </a:spcAft>
              <a:buFontTx/>
              <a:buNone/>
              <a:defRPr/>
            </a:pPr>
            <a:endParaRPr lang="en-US" altLang="en-US" sz="2200" b="1" dirty="0"/>
          </a:p>
          <a:p>
            <a:pPr>
              <a:spcBef>
                <a:spcPts val="0"/>
              </a:spcBef>
              <a:spcAft>
                <a:spcPts val="600"/>
              </a:spcAft>
              <a:defRPr/>
            </a:pPr>
            <a:endParaRPr lang="en-US" altLang="en-US" sz="2200" dirty="0"/>
          </a:p>
          <a:p>
            <a:pPr>
              <a:spcBef>
                <a:spcPts val="0"/>
              </a:spcBef>
              <a:spcAft>
                <a:spcPts val="600"/>
              </a:spcAft>
              <a:defRPr/>
            </a:pPr>
            <a:endParaRPr lang="en-US" altLang="en-US" sz="2200" b="1" dirty="0"/>
          </a:p>
        </p:txBody>
      </p:sp>
      <p:sp>
        <p:nvSpPr>
          <p:cNvPr id="234500" name="TextBox 5">
            <a:extLst>
              <a:ext uri="{FF2B5EF4-FFF2-40B4-BE49-F238E27FC236}">
                <a16:creationId xmlns:a16="http://schemas.microsoft.com/office/drawing/2014/main" id="{03280FC6-B32C-290D-9D47-6C8A4BEC4BE5}"/>
              </a:ext>
            </a:extLst>
          </p:cNvPr>
          <p:cNvSpPr txBox="1">
            <a:spLocks noChangeArrowheads="1"/>
          </p:cNvSpPr>
          <p:nvPr/>
        </p:nvSpPr>
        <p:spPr bwMode="auto">
          <a:xfrm>
            <a:off x="265113" y="6283325"/>
            <a:ext cx="7772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2060"/>
                </a:solidFill>
              </a:rPr>
              <a:t>Sources: dual_nature_of_the_electron_rev_1_CSS Foundations of Science article_v17n3</a:t>
            </a:r>
          </a:p>
          <a:p>
            <a:pPr eaLnBrk="1" hangingPunct="1">
              <a:spcBef>
                <a:spcPct val="0"/>
              </a:spcBef>
              <a:buFontTx/>
              <a:buNone/>
            </a:pPr>
            <a:r>
              <a:rPr lang="en-US" altLang="en-US" sz="1100">
                <a:solidFill>
                  <a:srgbClr val="002060"/>
                </a:solidFill>
              </a:rPr>
              <a:t>Cornell Univ. https://arxiv.org/abs/2212.11841</a:t>
            </a:r>
          </a:p>
          <a:p>
            <a:pPr eaLnBrk="1" hangingPunct="1">
              <a:spcBef>
                <a:spcPct val="0"/>
              </a:spcBef>
              <a:buFontTx/>
              <a:buNone/>
            </a:pPr>
            <a:r>
              <a:rPr lang="en-US" altLang="en-US" sz="1100">
                <a:solidFill>
                  <a:srgbClr val="002060"/>
                </a:solidFill>
              </a:rPr>
              <a:t>https://www.nature.com/articles/nature10104</a:t>
            </a:r>
          </a:p>
        </p:txBody>
      </p:sp>
      <p:sp>
        <p:nvSpPr>
          <p:cNvPr id="234501" name="TextBox 1">
            <a:extLst>
              <a:ext uri="{FF2B5EF4-FFF2-40B4-BE49-F238E27FC236}">
                <a16:creationId xmlns:a16="http://schemas.microsoft.com/office/drawing/2014/main" id="{C7DE55AE-968A-D077-5D14-613A62D144ED}"/>
              </a:ext>
            </a:extLst>
          </p:cNvPr>
          <p:cNvSpPr txBox="1">
            <a:spLocks noChangeArrowheads="1"/>
          </p:cNvSpPr>
          <p:nvPr/>
        </p:nvSpPr>
        <p:spPr bwMode="auto">
          <a:xfrm>
            <a:off x="727075" y="1046163"/>
            <a:ext cx="768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70C0"/>
                </a:solidFill>
              </a:rPr>
              <a:t>More the Assumptions noted in the News 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fade">
                                      <p:cBhvr>
                                        <p:cTn id="7" dur="500"/>
                                        <p:tgtEl>
                                          <p:spTgt spid="278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8531">
                                            <p:txEl>
                                              <p:pRg st="1" end="1"/>
                                            </p:txEl>
                                          </p:spTgt>
                                        </p:tgtEl>
                                        <p:attrNameLst>
                                          <p:attrName>style.visibility</p:attrName>
                                        </p:attrNameLst>
                                      </p:cBhvr>
                                      <p:to>
                                        <p:strVal val="visible"/>
                                      </p:to>
                                    </p:set>
                                    <p:animEffect transition="in" filter="fade">
                                      <p:cBhvr>
                                        <p:cTn id="12" dur="500"/>
                                        <p:tgtEl>
                                          <p:spTgt spid="278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8531">
                                            <p:txEl>
                                              <p:pRg st="2" end="2"/>
                                            </p:txEl>
                                          </p:spTgt>
                                        </p:tgtEl>
                                        <p:attrNameLst>
                                          <p:attrName>style.visibility</p:attrName>
                                        </p:attrNameLst>
                                      </p:cBhvr>
                                      <p:to>
                                        <p:strVal val="visible"/>
                                      </p:to>
                                    </p:set>
                                    <p:animEffect transition="in" filter="fade">
                                      <p:cBhvr>
                                        <p:cTn id="17" dur="500"/>
                                        <p:tgtEl>
                                          <p:spTgt spid="278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8531">
                                            <p:txEl>
                                              <p:pRg st="3" end="3"/>
                                            </p:txEl>
                                          </p:spTgt>
                                        </p:tgtEl>
                                        <p:attrNameLst>
                                          <p:attrName>style.visibility</p:attrName>
                                        </p:attrNameLst>
                                      </p:cBhvr>
                                      <p:to>
                                        <p:strVal val="visible"/>
                                      </p:to>
                                    </p:set>
                                    <p:animEffect transition="in" filter="fade">
                                      <p:cBhvr>
                                        <p:cTn id="22" dur="500"/>
                                        <p:tgtEl>
                                          <p:spTgt spid="278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a:extLst>
              <a:ext uri="{FF2B5EF4-FFF2-40B4-BE49-F238E27FC236}">
                <a16:creationId xmlns:a16="http://schemas.microsoft.com/office/drawing/2014/main" id="{B0752B93-CC25-BC5D-0701-D0ADE0E6A754}"/>
              </a:ext>
            </a:extLst>
          </p:cNvPr>
          <p:cNvSpPr>
            <a:spLocks noGrp="1" noChangeArrowheads="1"/>
          </p:cNvSpPr>
          <p:nvPr>
            <p:ph type="title"/>
          </p:nvPr>
        </p:nvSpPr>
        <p:spPr>
          <a:xfrm>
            <a:off x="265113" y="274638"/>
            <a:ext cx="8537575" cy="738187"/>
          </a:xfrm>
        </p:spPr>
        <p:txBody>
          <a:bodyPr/>
          <a:lstStyle/>
          <a:p>
            <a:r>
              <a:rPr lang="en-US" altLang="en-US" sz="3200" b="1">
                <a:solidFill>
                  <a:srgbClr val="002060"/>
                </a:solidFill>
              </a:rPr>
              <a:t>The Electron is Round! (Said the Headline)</a:t>
            </a:r>
            <a:endParaRPr lang="en-US" altLang="en-US">
              <a:solidFill>
                <a:srgbClr val="002060"/>
              </a:solidFill>
            </a:endParaRPr>
          </a:p>
        </p:txBody>
      </p:sp>
      <p:sp>
        <p:nvSpPr>
          <p:cNvPr id="278531" name="Content Placeholder 2">
            <a:extLst>
              <a:ext uri="{FF2B5EF4-FFF2-40B4-BE49-F238E27FC236}">
                <a16:creationId xmlns:a16="http://schemas.microsoft.com/office/drawing/2014/main" id="{15E16F42-E01E-3E84-3296-1EA1E538C5F1}"/>
              </a:ext>
            </a:extLst>
          </p:cNvPr>
          <p:cNvSpPr>
            <a:spLocks noGrp="1" noChangeArrowheads="1"/>
          </p:cNvSpPr>
          <p:nvPr>
            <p:ph idx="1"/>
          </p:nvPr>
        </p:nvSpPr>
        <p:spPr>
          <a:xfrm>
            <a:off x="265113" y="1220788"/>
            <a:ext cx="8537575" cy="4854575"/>
          </a:xfrm>
        </p:spPr>
        <p:txBody>
          <a:bodyPr/>
          <a:lstStyle/>
          <a:p>
            <a:pPr>
              <a:defRPr/>
            </a:pPr>
            <a:r>
              <a:rPr lang="en-US" altLang="en-US" sz="2200" b="1" dirty="0"/>
              <a:t>So How Is This Done?   (According to the Articles):</a:t>
            </a:r>
          </a:p>
          <a:p>
            <a:pPr lvl="1">
              <a:defRPr/>
            </a:pPr>
            <a:r>
              <a:rPr lang="en-US" altLang="en-US" sz="2200" b="1" dirty="0"/>
              <a:t>An electron is ‘anchored’ to a heavy molecule [it’s Not a ‘free’ electron]</a:t>
            </a:r>
          </a:p>
          <a:p>
            <a:pPr lvl="1">
              <a:defRPr/>
            </a:pPr>
            <a:r>
              <a:rPr lang="en-US" altLang="en-US" sz="2200" b="1" dirty="0"/>
              <a:t>It’s then subjected to a huge intra-molecular electric field</a:t>
            </a:r>
          </a:p>
          <a:p>
            <a:pPr lvl="1">
              <a:defRPr/>
            </a:pPr>
            <a:r>
              <a:rPr lang="en-US" altLang="en-US" sz="2200" b="1" dirty="0"/>
              <a:t>Then we shoot a beam of neutral molecules across the lab, probing tens of millions of them every second to see if they are deviated in their path magnetically by the electron being reoriented by the imposed electric field movements</a:t>
            </a:r>
          </a:p>
          <a:p>
            <a:pPr>
              <a:defRPr/>
            </a:pPr>
            <a:r>
              <a:rPr lang="en-US" altLang="en-US" sz="2200" b="1" dirty="0"/>
              <a:t>Cornell’s technique was first showcased in 2017 with hafnium fluoride molecules and was the most precise measurement yet of the </a:t>
            </a:r>
            <a:r>
              <a:rPr lang="en-US" altLang="en-US" sz="2200" b="1" dirty="0" err="1"/>
              <a:t>eEDM</a:t>
            </a:r>
            <a:r>
              <a:rPr lang="en-US" altLang="en-US" sz="2200" b="1" dirty="0"/>
              <a:t> using electrons confined inside molecular ions. </a:t>
            </a:r>
          </a:p>
          <a:p>
            <a:pPr marL="0" indent="0">
              <a:buFontTx/>
              <a:buNone/>
              <a:defRPr/>
            </a:pPr>
            <a:endParaRPr lang="en-US" altLang="en-US" sz="2200" b="1" dirty="0"/>
          </a:p>
          <a:p>
            <a:pPr>
              <a:defRPr/>
            </a:pPr>
            <a:endParaRPr lang="en-US" altLang="en-US" sz="2200" dirty="0"/>
          </a:p>
          <a:p>
            <a:pPr>
              <a:defRPr/>
            </a:pPr>
            <a:endParaRPr lang="en-US" altLang="en-US" sz="2200" b="1" dirty="0"/>
          </a:p>
        </p:txBody>
      </p:sp>
      <p:sp>
        <p:nvSpPr>
          <p:cNvPr id="236548" name="TextBox 5">
            <a:extLst>
              <a:ext uri="{FF2B5EF4-FFF2-40B4-BE49-F238E27FC236}">
                <a16:creationId xmlns:a16="http://schemas.microsoft.com/office/drawing/2014/main" id="{634D5340-AFFD-D5DF-9581-F0E65E53ED0A}"/>
              </a:ext>
            </a:extLst>
          </p:cNvPr>
          <p:cNvSpPr txBox="1">
            <a:spLocks noChangeArrowheads="1"/>
          </p:cNvSpPr>
          <p:nvPr/>
        </p:nvSpPr>
        <p:spPr bwMode="auto">
          <a:xfrm>
            <a:off x="265113" y="6283325"/>
            <a:ext cx="7772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2060"/>
                </a:solidFill>
              </a:rPr>
              <a:t>Sources: dual_nature_of_the_electron_rev_1_CSS Foundations of Science article_v17n3</a:t>
            </a:r>
          </a:p>
          <a:p>
            <a:pPr eaLnBrk="1" hangingPunct="1">
              <a:spcBef>
                <a:spcPct val="0"/>
              </a:spcBef>
              <a:buFontTx/>
              <a:buNone/>
            </a:pPr>
            <a:r>
              <a:rPr lang="en-US" altLang="en-US" sz="1100">
                <a:solidFill>
                  <a:srgbClr val="002060"/>
                </a:solidFill>
              </a:rPr>
              <a:t>Cornell Univ. https://arxiv.org/abs/2212.11841</a:t>
            </a:r>
          </a:p>
          <a:p>
            <a:pPr eaLnBrk="1" hangingPunct="1">
              <a:spcBef>
                <a:spcPct val="0"/>
              </a:spcBef>
              <a:buFontTx/>
              <a:buNone/>
            </a:pPr>
            <a:r>
              <a:rPr lang="en-US" altLang="en-US" sz="1100">
                <a:solidFill>
                  <a:srgbClr val="002060"/>
                </a:solidFill>
              </a:rPr>
              <a:t>https://www.nature.com/articles/nature10104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fade">
                                      <p:cBhvr>
                                        <p:cTn id="7" dur="500"/>
                                        <p:tgtEl>
                                          <p:spTgt spid="278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8531">
                                            <p:txEl>
                                              <p:pRg st="1" end="1"/>
                                            </p:txEl>
                                          </p:spTgt>
                                        </p:tgtEl>
                                        <p:attrNameLst>
                                          <p:attrName>style.visibility</p:attrName>
                                        </p:attrNameLst>
                                      </p:cBhvr>
                                      <p:to>
                                        <p:strVal val="visible"/>
                                      </p:to>
                                    </p:set>
                                    <p:animEffect transition="in" filter="fade">
                                      <p:cBhvr>
                                        <p:cTn id="12" dur="500"/>
                                        <p:tgtEl>
                                          <p:spTgt spid="278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8531">
                                            <p:txEl>
                                              <p:pRg st="2" end="2"/>
                                            </p:txEl>
                                          </p:spTgt>
                                        </p:tgtEl>
                                        <p:attrNameLst>
                                          <p:attrName>style.visibility</p:attrName>
                                        </p:attrNameLst>
                                      </p:cBhvr>
                                      <p:to>
                                        <p:strVal val="visible"/>
                                      </p:to>
                                    </p:set>
                                    <p:animEffect transition="in" filter="fade">
                                      <p:cBhvr>
                                        <p:cTn id="17" dur="500"/>
                                        <p:tgtEl>
                                          <p:spTgt spid="278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8531">
                                            <p:txEl>
                                              <p:pRg st="3" end="3"/>
                                            </p:txEl>
                                          </p:spTgt>
                                        </p:tgtEl>
                                        <p:attrNameLst>
                                          <p:attrName>style.visibility</p:attrName>
                                        </p:attrNameLst>
                                      </p:cBhvr>
                                      <p:to>
                                        <p:strVal val="visible"/>
                                      </p:to>
                                    </p:set>
                                    <p:animEffect transition="in" filter="fade">
                                      <p:cBhvr>
                                        <p:cTn id="22" dur="500"/>
                                        <p:tgtEl>
                                          <p:spTgt spid="278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8531">
                                            <p:txEl>
                                              <p:pRg st="4" end="4"/>
                                            </p:txEl>
                                          </p:spTgt>
                                        </p:tgtEl>
                                        <p:attrNameLst>
                                          <p:attrName>style.visibility</p:attrName>
                                        </p:attrNameLst>
                                      </p:cBhvr>
                                      <p:to>
                                        <p:strVal val="visible"/>
                                      </p:to>
                                    </p:set>
                                    <p:animEffect transition="in" filter="fade">
                                      <p:cBhvr>
                                        <p:cTn id="27" dur="500"/>
                                        <p:tgtEl>
                                          <p:spTgt spid="278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a:extLst>
              <a:ext uri="{FF2B5EF4-FFF2-40B4-BE49-F238E27FC236}">
                <a16:creationId xmlns:a16="http://schemas.microsoft.com/office/drawing/2014/main" id="{8E7C7A23-5BE3-D306-78CD-8675CF89895A}"/>
              </a:ext>
            </a:extLst>
          </p:cNvPr>
          <p:cNvSpPr>
            <a:spLocks noGrp="1" noChangeArrowheads="1"/>
          </p:cNvSpPr>
          <p:nvPr>
            <p:ph type="title"/>
          </p:nvPr>
        </p:nvSpPr>
        <p:spPr>
          <a:xfrm>
            <a:off x="265113" y="274638"/>
            <a:ext cx="8537575" cy="738187"/>
          </a:xfrm>
        </p:spPr>
        <p:txBody>
          <a:bodyPr/>
          <a:lstStyle/>
          <a:p>
            <a:r>
              <a:rPr lang="en-US" altLang="en-US" sz="3200" b="1">
                <a:solidFill>
                  <a:srgbClr val="002060"/>
                </a:solidFill>
              </a:rPr>
              <a:t>The Electron is Round! (Said the Headline)</a:t>
            </a:r>
            <a:endParaRPr lang="en-US" altLang="en-US">
              <a:solidFill>
                <a:srgbClr val="002060"/>
              </a:solidFill>
            </a:endParaRPr>
          </a:p>
        </p:txBody>
      </p:sp>
      <p:sp>
        <p:nvSpPr>
          <p:cNvPr id="278531" name="Content Placeholder 2">
            <a:extLst>
              <a:ext uri="{FF2B5EF4-FFF2-40B4-BE49-F238E27FC236}">
                <a16:creationId xmlns:a16="http://schemas.microsoft.com/office/drawing/2014/main" id="{6398F18D-349B-47B5-8578-F69A164B862A}"/>
              </a:ext>
            </a:extLst>
          </p:cNvPr>
          <p:cNvSpPr>
            <a:spLocks noGrp="1" noChangeArrowheads="1"/>
          </p:cNvSpPr>
          <p:nvPr>
            <p:ph idx="1"/>
          </p:nvPr>
        </p:nvSpPr>
        <p:spPr>
          <a:xfrm>
            <a:off x="303213" y="1220788"/>
            <a:ext cx="8537575" cy="4854575"/>
          </a:xfrm>
        </p:spPr>
        <p:txBody>
          <a:bodyPr/>
          <a:lstStyle/>
          <a:p>
            <a:r>
              <a:rPr lang="en-US" altLang="en-US" sz="2200" b="1"/>
              <a:t>Results Have Been:  Nothing Detected.</a:t>
            </a:r>
          </a:p>
          <a:p>
            <a:r>
              <a:rPr lang="en-US" altLang="en-US" sz="2200" b="1"/>
              <a:t>Explanation?  The Electron is Perfectly Round!</a:t>
            </a:r>
          </a:p>
          <a:p>
            <a:r>
              <a:rPr lang="en-US" altLang="en-US" sz="2200" b="1">
                <a:solidFill>
                  <a:srgbClr val="0070C0"/>
                </a:solidFill>
              </a:rPr>
              <a:t>Why This Result According to CSS Particle Theory?</a:t>
            </a:r>
          </a:p>
          <a:p>
            <a:pPr marL="573088" lvl="1"/>
            <a:r>
              <a:rPr lang="en-US" altLang="en-US" sz="2000" b="1"/>
              <a:t>The Electron Consists of ONLY Negative Charge Fibers (No Positive Charge Inside Anywhere)</a:t>
            </a:r>
            <a:endParaRPr lang="en-US" altLang="en-US" sz="2200"/>
          </a:p>
          <a:p>
            <a:endParaRPr lang="en-US" altLang="en-US" sz="2200" b="1"/>
          </a:p>
        </p:txBody>
      </p:sp>
      <p:pic>
        <p:nvPicPr>
          <p:cNvPr id="278532" name="Picture 4">
            <a:extLst>
              <a:ext uri="{FF2B5EF4-FFF2-40B4-BE49-F238E27FC236}">
                <a16:creationId xmlns:a16="http://schemas.microsoft.com/office/drawing/2014/main" id="{1F98F928-47BF-CB77-3C71-5E6EF3673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3108325"/>
            <a:ext cx="33766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TextBox 5">
            <a:extLst>
              <a:ext uri="{FF2B5EF4-FFF2-40B4-BE49-F238E27FC236}">
                <a16:creationId xmlns:a16="http://schemas.microsoft.com/office/drawing/2014/main" id="{A2AB46A7-BD31-4C9A-F557-EAA96E71F594}"/>
              </a:ext>
            </a:extLst>
          </p:cNvPr>
          <p:cNvSpPr txBox="1">
            <a:spLocks noChangeArrowheads="1"/>
          </p:cNvSpPr>
          <p:nvPr/>
        </p:nvSpPr>
        <p:spPr bwMode="auto">
          <a:xfrm>
            <a:off x="265113" y="6283325"/>
            <a:ext cx="7772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solidFill>
                  <a:srgbClr val="002060"/>
                </a:solidFill>
              </a:rPr>
              <a:t>Sources: dual_nature_of_the_electron_rev_1_CSS Foundations of Science article_v17n3</a:t>
            </a:r>
          </a:p>
          <a:p>
            <a:pPr eaLnBrk="1" hangingPunct="1">
              <a:spcBef>
                <a:spcPct val="0"/>
              </a:spcBef>
              <a:buFontTx/>
              <a:buNone/>
            </a:pPr>
            <a:r>
              <a:rPr lang="en-US" altLang="en-US" sz="1100">
                <a:solidFill>
                  <a:srgbClr val="002060"/>
                </a:solidFill>
              </a:rPr>
              <a:t>Cornell Univ. https://arxiv.org/abs/2212.11841</a:t>
            </a:r>
          </a:p>
          <a:p>
            <a:pPr eaLnBrk="1" hangingPunct="1">
              <a:spcBef>
                <a:spcPct val="0"/>
              </a:spcBef>
              <a:buFontTx/>
              <a:buNone/>
            </a:pPr>
            <a:r>
              <a:rPr lang="en-US" altLang="en-US" sz="1100">
                <a:solidFill>
                  <a:srgbClr val="002060"/>
                </a:solidFill>
              </a:rPr>
              <a:t>https://www.nature.com/articles/nature10104</a:t>
            </a:r>
          </a:p>
        </p:txBody>
      </p:sp>
      <p:sp>
        <p:nvSpPr>
          <p:cNvPr id="2" name="Content Placeholder 2">
            <a:extLst>
              <a:ext uri="{FF2B5EF4-FFF2-40B4-BE49-F238E27FC236}">
                <a16:creationId xmlns:a16="http://schemas.microsoft.com/office/drawing/2014/main" id="{CF44FA6E-D42E-0E20-FD32-128A0FE028BE}"/>
              </a:ext>
            </a:extLst>
          </p:cNvPr>
          <p:cNvSpPr txBox="1">
            <a:spLocks noChangeArrowheads="1"/>
          </p:cNvSpPr>
          <p:nvPr/>
        </p:nvSpPr>
        <p:spPr bwMode="auto">
          <a:xfrm>
            <a:off x="303213" y="3108325"/>
            <a:ext cx="5040312" cy="2967038"/>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3088" lvl="1">
              <a:defRPr/>
            </a:pPr>
            <a:r>
              <a:rPr lang="en-US" altLang="en-US" sz="2000" b="1" kern="0" dirty="0"/>
              <a:t>When Bound to a Molecule, the Electron’s Magnetic Field is Aligned Specifically With the Magnetic Fields of the Other Particles in the Molecule.  So, It’s Not Going to Move Around Much.</a:t>
            </a:r>
          </a:p>
          <a:p>
            <a:pPr marL="573088" lvl="1">
              <a:defRPr/>
            </a:pPr>
            <a:r>
              <a:rPr lang="en-US" altLang="en-US" sz="2000" b="1" kern="0" dirty="0"/>
              <a:t>The Net Far-Field Electric Field SHAPE of a Ring Helicon Electron is ROUND.</a:t>
            </a:r>
          </a:p>
          <a:p>
            <a:pPr marL="0" indent="0">
              <a:buFontTx/>
              <a:buNone/>
              <a:defRPr/>
            </a:pPr>
            <a:endParaRPr lang="en-US" altLang="en-US" sz="2200" b="1" kern="0" dirty="0"/>
          </a:p>
          <a:p>
            <a:pPr>
              <a:defRPr/>
            </a:pPr>
            <a:endParaRPr lang="en-US" altLang="en-US" sz="2200" kern="0" dirty="0"/>
          </a:p>
          <a:p>
            <a:pPr>
              <a:defRPr/>
            </a:pPr>
            <a:endParaRPr lang="en-US" altLang="en-US" sz="2200" b="1"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fade">
                                      <p:cBhvr>
                                        <p:cTn id="7" dur="500"/>
                                        <p:tgtEl>
                                          <p:spTgt spid="278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8531">
                                            <p:txEl>
                                              <p:pRg st="1" end="1"/>
                                            </p:txEl>
                                          </p:spTgt>
                                        </p:tgtEl>
                                        <p:attrNameLst>
                                          <p:attrName>style.visibility</p:attrName>
                                        </p:attrNameLst>
                                      </p:cBhvr>
                                      <p:to>
                                        <p:strVal val="visible"/>
                                      </p:to>
                                    </p:set>
                                    <p:animEffect transition="in" filter="fade">
                                      <p:cBhvr>
                                        <p:cTn id="12" dur="500"/>
                                        <p:tgtEl>
                                          <p:spTgt spid="278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8531">
                                            <p:txEl>
                                              <p:pRg st="2" end="2"/>
                                            </p:txEl>
                                          </p:spTgt>
                                        </p:tgtEl>
                                        <p:attrNameLst>
                                          <p:attrName>style.visibility</p:attrName>
                                        </p:attrNameLst>
                                      </p:cBhvr>
                                      <p:to>
                                        <p:strVal val="visible"/>
                                      </p:to>
                                    </p:set>
                                    <p:animEffect transition="in" filter="fade">
                                      <p:cBhvr>
                                        <p:cTn id="17" dur="500"/>
                                        <p:tgtEl>
                                          <p:spTgt spid="278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8531">
                                            <p:txEl>
                                              <p:pRg st="3" end="3"/>
                                            </p:txEl>
                                          </p:spTgt>
                                        </p:tgtEl>
                                        <p:attrNameLst>
                                          <p:attrName>style.visibility</p:attrName>
                                        </p:attrNameLst>
                                      </p:cBhvr>
                                      <p:to>
                                        <p:strVal val="visible"/>
                                      </p:to>
                                    </p:set>
                                    <p:animEffect transition="in" filter="fade">
                                      <p:cBhvr>
                                        <p:cTn id="22" dur="500"/>
                                        <p:tgtEl>
                                          <p:spTgt spid="278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78532"/>
                                        </p:tgtEl>
                                        <p:attrNameLst>
                                          <p:attrName>style.visibility</p:attrName>
                                        </p:attrNameLst>
                                      </p:cBhvr>
                                      <p:to>
                                        <p:strVal val="visible"/>
                                      </p:to>
                                    </p:set>
                                    <p:animEffect transition="in" filter="fade">
                                      <p:cBhvr>
                                        <p:cTn id="35" dur="500"/>
                                        <p:tgtEl>
                                          <p:spTgt spid="27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uiExpand="1" build="p"/>
      <p:bldP spid="2"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a:extLst>
              <a:ext uri="{FF2B5EF4-FFF2-40B4-BE49-F238E27FC236}">
                <a16:creationId xmlns:a16="http://schemas.microsoft.com/office/drawing/2014/main" id="{C6794DDD-B1D3-2CEA-20C5-CB12F41379AD}"/>
              </a:ext>
            </a:extLst>
          </p:cNvPr>
          <p:cNvSpPr>
            <a:spLocks noGrp="1" noChangeArrowheads="1"/>
          </p:cNvSpPr>
          <p:nvPr>
            <p:ph type="title"/>
          </p:nvPr>
        </p:nvSpPr>
        <p:spPr>
          <a:xfrm>
            <a:off x="457200" y="274638"/>
            <a:ext cx="8229600" cy="827087"/>
          </a:xfrm>
        </p:spPr>
        <p:txBody>
          <a:bodyPr/>
          <a:lstStyle/>
          <a:p>
            <a:r>
              <a:rPr lang="en-US" altLang="en-US" sz="3600" b="1">
                <a:solidFill>
                  <a:srgbClr val="002060"/>
                </a:solidFill>
              </a:rPr>
              <a:t>First X-Ray Image of a Single Atom</a:t>
            </a:r>
          </a:p>
        </p:txBody>
      </p:sp>
      <p:pic>
        <p:nvPicPr>
          <p:cNvPr id="240643" name="Picture 3" descr="A close-up of a graph&#10;&#10;Description automatically generated with low confidence">
            <a:extLst>
              <a:ext uri="{FF2B5EF4-FFF2-40B4-BE49-F238E27FC236}">
                <a16:creationId xmlns:a16="http://schemas.microsoft.com/office/drawing/2014/main" id="{AB86E35A-2073-764E-17CD-EF5AD28F1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368425"/>
            <a:ext cx="3313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TextBox 4">
            <a:extLst>
              <a:ext uri="{FF2B5EF4-FFF2-40B4-BE49-F238E27FC236}">
                <a16:creationId xmlns:a16="http://schemas.microsoft.com/office/drawing/2014/main" id="{34B0415B-5E72-4FF0-7E31-28A591D8DFF5}"/>
              </a:ext>
            </a:extLst>
          </p:cNvPr>
          <p:cNvSpPr txBox="1">
            <a:spLocks noChangeArrowheads="1"/>
          </p:cNvSpPr>
          <p:nvPr/>
        </p:nvSpPr>
        <p:spPr bwMode="auto">
          <a:xfrm>
            <a:off x="142875" y="6583363"/>
            <a:ext cx="5299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https://phys.org/news/2023-05-scientists-world-x-ray-atom.html</a:t>
            </a:r>
          </a:p>
        </p:txBody>
      </p:sp>
      <p:sp>
        <p:nvSpPr>
          <p:cNvPr id="6" name="TextBox 5">
            <a:extLst>
              <a:ext uri="{FF2B5EF4-FFF2-40B4-BE49-F238E27FC236}">
                <a16:creationId xmlns:a16="http://schemas.microsoft.com/office/drawing/2014/main" id="{CD43413A-7066-F6F2-DF77-97ECBBCBAA6A}"/>
              </a:ext>
            </a:extLst>
          </p:cNvPr>
          <p:cNvSpPr txBox="1">
            <a:spLocks noChangeArrowheads="1"/>
          </p:cNvSpPr>
          <p:nvPr/>
        </p:nvSpPr>
        <p:spPr bwMode="auto">
          <a:xfrm>
            <a:off x="457200" y="5295900"/>
            <a:ext cx="40576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Imaging Technique used Synchrotron X-ray Scanning Tunneling Microscopy (SX-STM) at the Center for Nanoscale Materials at Argonne National Laboratory</a:t>
            </a:r>
          </a:p>
          <a:p>
            <a:pPr>
              <a:spcBef>
                <a:spcPct val="0"/>
              </a:spcBef>
              <a:buFontTx/>
              <a:buNone/>
            </a:pPr>
            <a:r>
              <a:rPr lang="en-US" altLang="en-US" sz="1400" b="1">
                <a:solidFill>
                  <a:srgbClr val="000000"/>
                </a:solidFill>
              </a:rPr>
              <a:t>Published in </a:t>
            </a:r>
            <a:r>
              <a:rPr lang="en-US" altLang="en-US" sz="1400" b="1" i="1">
                <a:solidFill>
                  <a:srgbClr val="000000"/>
                </a:solidFill>
              </a:rPr>
              <a:t>Nature</a:t>
            </a:r>
            <a:r>
              <a:rPr lang="en-US" altLang="en-US" sz="1400" b="1">
                <a:solidFill>
                  <a:srgbClr val="000000"/>
                </a:solidFill>
              </a:rPr>
              <a:t> 5/31/2023</a:t>
            </a:r>
          </a:p>
        </p:txBody>
      </p:sp>
      <p:sp>
        <p:nvSpPr>
          <p:cNvPr id="240646" name="TextBox 6">
            <a:extLst>
              <a:ext uri="{FF2B5EF4-FFF2-40B4-BE49-F238E27FC236}">
                <a16:creationId xmlns:a16="http://schemas.microsoft.com/office/drawing/2014/main" id="{4E975D8D-00A0-67DF-3C05-342C25A3972C}"/>
              </a:ext>
            </a:extLst>
          </p:cNvPr>
          <p:cNvSpPr txBox="1">
            <a:spLocks noChangeArrowheads="1"/>
          </p:cNvSpPr>
          <p:nvPr/>
        </p:nvSpPr>
        <p:spPr bwMode="auto">
          <a:xfrm>
            <a:off x="4273550" y="1206500"/>
            <a:ext cx="456406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rPr>
              <a:t>An image of a ring shaped supramolecule where only </a:t>
            </a:r>
            <a:r>
              <a:rPr lang="en-US" altLang="en-US" sz="2400" b="1">
                <a:solidFill>
                  <a:srgbClr val="C00000"/>
                </a:solidFill>
              </a:rPr>
              <a:t>one Fe atom is present in the entire ring</a:t>
            </a:r>
            <a:r>
              <a:rPr lang="en-US" altLang="en-US" sz="2400" b="1">
                <a:solidFill>
                  <a:srgbClr val="000000"/>
                </a:solidFill>
              </a:rPr>
              <a:t>.  </a:t>
            </a:r>
          </a:p>
          <a:p>
            <a:pPr algn="r">
              <a:spcBef>
                <a:spcPct val="0"/>
              </a:spcBef>
              <a:buFontTx/>
              <a:buNone/>
            </a:pPr>
            <a:r>
              <a:rPr lang="en-US" altLang="en-US" sz="1600" b="1">
                <a:solidFill>
                  <a:srgbClr val="000000"/>
                </a:solidFill>
              </a:rPr>
              <a:t>Image Credit: Saw-Wai Hla</a:t>
            </a:r>
          </a:p>
        </p:txBody>
      </p:sp>
      <p:sp>
        <p:nvSpPr>
          <p:cNvPr id="240647" name="TextBox 7">
            <a:extLst>
              <a:ext uri="{FF2B5EF4-FFF2-40B4-BE49-F238E27FC236}">
                <a16:creationId xmlns:a16="http://schemas.microsoft.com/office/drawing/2014/main" id="{DC919F07-52E6-3CF1-5D19-3D78D85F32D8}"/>
              </a:ext>
            </a:extLst>
          </p:cNvPr>
          <p:cNvSpPr txBox="1">
            <a:spLocks noChangeArrowheads="1"/>
          </p:cNvSpPr>
          <p:nvPr/>
        </p:nvSpPr>
        <p:spPr bwMode="auto">
          <a:xfrm>
            <a:off x="4846638" y="3321050"/>
            <a:ext cx="278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70C0"/>
                </a:solidFill>
              </a:rPr>
              <a:t>Fe Atom location</a:t>
            </a:r>
          </a:p>
        </p:txBody>
      </p:sp>
      <p:cxnSp>
        <p:nvCxnSpPr>
          <p:cNvPr id="10" name="Straight Arrow Connector 9">
            <a:extLst>
              <a:ext uri="{FF2B5EF4-FFF2-40B4-BE49-F238E27FC236}">
                <a16:creationId xmlns:a16="http://schemas.microsoft.com/office/drawing/2014/main" id="{C2C1E4F6-8DE5-7F90-5393-BCB72E155BAD}"/>
              </a:ext>
            </a:extLst>
          </p:cNvPr>
          <p:cNvCxnSpPr>
            <a:cxnSpLocks/>
            <a:stCxn id="240647" idx="1"/>
          </p:cNvCxnSpPr>
          <p:nvPr/>
        </p:nvCxnSpPr>
        <p:spPr>
          <a:xfrm flipH="1">
            <a:off x="2792413" y="3551238"/>
            <a:ext cx="2054225" cy="26035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1AE29E-E0FA-22C5-41E3-F1B663C9085C}"/>
              </a:ext>
            </a:extLst>
          </p:cNvPr>
          <p:cNvSpPr txBox="1">
            <a:spLocks noChangeArrowheads="1"/>
          </p:cNvSpPr>
          <p:nvPr/>
        </p:nvSpPr>
        <p:spPr bwMode="auto">
          <a:xfrm>
            <a:off x="5257800" y="4327525"/>
            <a:ext cx="342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70C0"/>
                </a:solidFill>
              </a:rPr>
              <a:t>Up to Date Imaging Techniques Show Evidence Consistent with CSS Molecular Models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AutoShape 4">
            <a:extLst>
              <a:ext uri="{FF2B5EF4-FFF2-40B4-BE49-F238E27FC236}">
                <a16:creationId xmlns:a16="http://schemas.microsoft.com/office/drawing/2014/main" id="{3BDFDF00-7D67-79AC-D048-9D8353452806}"/>
              </a:ext>
            </a:extLst>
          </p:cNvPr>
          <p:cNvSpPr>
            <a:spLocks noChangeArrowheads="1"/>
          </p:cNvSpPr>
          <p:nvPr/>
        </p:nvSpPr>
        <p:spPr bwMode="auto">
          <a:xfrm>
            <a:off x="334963" y="3429000"/>
            <a:ext cx="8670925" cy="669925"/>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FF"/>
              </a:solidFill>
            </a:endParaRPr>
          </a:p>
        </p:txBody>
      </p:sp>
      <p:sp>
        <p:nvSpPr>
          <p:cNvPr id="242691" name="Title 1">
            <a:extLst>
              <a:ext uri="{FF2B5EF4-FFF2-40B4-BE49-F238E27FC236}">
                <a16:creationId xmlns:a16="http://schemas.microsoft.com/office/drawing/2014/main" id="{6770A04B-E142-429A-0206-152ACCB4C210}"/>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251907" name="Content Placeholder 2">
            <a:extLst>
              <a:ext uri="{FF2B5EF4-FFF2-40B4-BE49-F238E27FC236}">
                <a16:creationId xmlns:a16="http://schemas.microsoft.com/office/drawing/2014/main" id="{466D8F7A-2C9F-66B9-8EAB-56D1C5B0FB7C}"/>
              </a:ext>
            </a:extLst>
          </p:cNvPr>
          <p:cNvSpPr>
            <a:spLocks noGrp="1" noChangeArrowheads="1"/>
          </p:cNvSpPr>
          <p:nvPr>
            <p:ph idx="1"/>
          </p:nvPr>
        </p:nvSpPr>
        <p:spPr>
          <a:xfrm>
            <a:off x="655638" y="1798638"/>
            <a:ext cx="8031162" cy="4525962"/>
          </a:xfrm>
        </p:spPr>
        <p:txBody>
          <a:bodyPr/>
          <a:lstStyle/>
          <a:p>
            <a:pPr>
              <a:defRPr/>
            </a:pPr>
            <a:r>
              <a:rPr lang="en-US" altLang="en-US" b="1" dirty="0">
                <a:solidFill>
                  <a:schemeClr val="bg2">
                    <a:lumMod val="75000"/>
                  </a:schemeClr>
                </a:solidFill>
              </a:rPr>
              <a:t>Sub-Atomic Particle Model Slides</a:t>
            </a:r>
          </a:p>
          <a:p>
            <a:pPr>
              <a:defRPr/>
            </a:pPr>
            <a:r>
              <a:rPr lang="en-US" altLang="en-US" b="1" dirty="0">
                <a:solidFill>
                  <a:schemeClr val="bg2">
                    <a:lumMod val="75000"/>
                  </a:schemeClr>
                </a:solidFill>
              </a:rPr>
              <a:t>Physics in the News: The Electron is Round !</a:t>
            </a:r>
          </a:p>
          <a:p>
            <a:pPr>
              <a:defRPr/>
            </a:pPr>
            <a:r>
              <a:rPr lang="en-US" altLang="en-US" b="1" dirty="0">
                <a:solidFill>
                  <a:srgbClr val="0000CC"/>
                </a:solidFill>
              </a:rPr>
              <a:t>Comments &amp; Differing Opinions</a:t>
            </a:r>
          </a:p>
          <a:p>
            <a:pPr>
              <a:defRPr/>
            </a:pPr>
            <a:r>
              <a:rPr lang="en-US" altLang="en-US" b="1" dirty="0">
                <a:solidFill>
                  <a:schemeClr val="bg1"/>
                </a:solidFill>
              </a:rPr>
              <a:t>Alternative Physics Resources, Theories and Theorists</a:t>
            </a:r>
          </a:p>
          <a:p>
            <a:pPr>
              <a:defRPr/>
            </a:pPr>
            <a:r>
              <a:rPr lang="en-US" altLang="en-US" b="1" dirty="0">
                <a:solidFill>
                  <a:schemeClr val="bg1"/>
                </a:solidFill>
              </a:rPr>
              <a:t>Supporting Slides re: Gravity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a:extLst>
              <a:ext uri="{FF2B5EF4-FFF2-40B4-BE49-F238E27FC236}">
                <a16:creationId xmlns:a16="http://schemas.microsoft.com/office/drawing/2014/main" id="{13F7B207-C04C-6286-7AE5-AB167D8ADA2A}"/>
              </a:ext>
            </a:extLst>
          </p:cNvPr>
          <p:cNvSpPr>
            <a:spLocks noGrp="1" noChangeArrowheads="1"/>
          </p:cNvSpPr>
          <p:nvPr>
            <p:ph type="title"/>
          </p:nvPr>
        </p:nvSpPr>
        <p:spPr>
          <a:xfrm>
            <a:off x="457200" y="274638"/>
            <a:ext cx="8229600" cy="673100"/>
          </a:xfrm>
        </p:spPr>
        <p:txBody>
          <a:bodyPr/>
          <a:lstStyle/>
          <a:p>
            <a:r>
              <a:rPr lang="en-US" altLang="en-US" sz="3600" b="1">
                <a:solidFill>
                  <a:srgbClr val="0070C0"/>
                </a:solidFill>
              </a:rPr>
              <a:t>Comments and Differing Opinions</a:t>
            </a:r>
          </a:p>
        </p:txBody>
      </p:sp>
      <p:sp>
        <p:nvSpPr>
          <p:cNvPr id="3" name="Content Placeholder 2">
            <a:extLst>
              <a:ext uri="{FF2B5EF4-FFF2-40B4-BE49-F238E27FC236}">
                <a16:creationId xmlns:a16="http://schemas.microsoft.com/office/drawing/2014/main" id="{07B0DEC9-7876-63FA-6ACC-17E88B2F67BF}"/>
              </a:ext>
            </a:extLst>
          </p:cNvPr>
          <p:cNvSpPr>
            <a:spLocks noGrp="1"/>
          </p:cNvSpPr>
          <p:nvPr>
            <p:ph idx="1"/>
          </p:nvPr>
        </p:nvSpPr>
        <p:spPr>
          <a:xfrm>
            <a:off x="471488" y="1238250"/>
            <a:ext cx="8229600" cy="4914900"/>
          </a:xfrm>
        </p:spPr>
        <p:txBody>
          <a:bodyPr/>
          <a:lstStyle/>
          <a:p>
            <a:pPr marL="0" indent="0">
              <a:buFontTx/>
              <a:buNone/>
              <a:defRPr/>
            </a:pPr>
            <a:r>
              <a:rPr lang="en-US" sz="2200" b="1" dirty="0"/>
              <a:t>CSS’ Theories and Claims have received various comments and challenges over time:</a:t>
            </a:r>
          </a:p>
          <a:p>
            <a:pPr>
              <a:defRPr/>
            </a:pPr>
            <a:r>
              <a:rPr lang="en-US" sz="2200" b="1" dirty="0"/>
              <a:t>CSS’ Theories are </a:t>
            </a:r>
            <a:r>
              <a:rPr lang="en-US" sz="2200" b="1" dirty="0">
                <a:solidFill>
                  <a:srgbClr val="0070C0"/>
                </a:solidFill>
              </a:rPr>
              <a:t>Incomplete</a:t>
            </a:r>
            <a:r>
              <a:rPr lang="en-US" sz="2200" b="1" dirty="0"/>
              <a:t> and </a:t>
            </a:r>
            <a:r>
              <a:rPr lang="en-US" sz="2200" b="1" dirty="0">
                <a:solidFill>
                  <a:srgbClr val="0070C0"/>
                </a:solidFill>
              </a:rPr>
              <a:t>Inadequate</a:t>
            </a:r>
            <a:r>
              <a:rPr lang="en-US" sz="2200" b="1" dirty="0"/>
              <a:t> to Address All Scientific Observations</a:t>
            </a:r>
          </a:p>
          <a:p>
            <a:pPr>
              <a:defRPr/>
            </a:pPr>
            <a:r>
              <a:rPr lang="en-US" sz="2200" b="1" dirty="0"/>
              <a:t>CSS Have Not Demonstrated that their Theories Are </a:t>
            </a:r>
            <a:r>
              <a:rPr lang="en-US" sz="2200" b="1" dirty="0">
                <a:solidFill>
                  <a:srgbClr val="0070C0"/>
                </a:solidFill>
              </a:rPr>
              <a:t>Comprehensive</a:t>
            </a:r>
          </a:p>
          <a:p>
            <a:pPr>
              <a:defRPr/>
            </a:pPr>
            <a:r>
              <a:rPr lang="en-US" sz="2200" b="1" dirty="0"/>
              <a:t>There Are </a:t>
            </a:r>
            <a:r>
              <a:rPr lang="en-US" sz="2200" b="1" dirty="0">
                <a:solidFill>
                  <a:srgbClr val="0070C0"/>
                </a:solidFill>
              </a:rPr>
              <a:t>Suitable Explanations </a:t>
            </a:r>
            <a:r>
              <a:rPr lang="en-US" sz="2200" b="1" dirty="0"/>
              <a:t>from Existing More-Mainstream Theories (e.g., Causal Quantum Theory)</a:t>
            </a:r>
          </a:p>
          <a:p>
            <a:pPr>
              <a:defRPr/>
            </a:pPr>
            <a:r>
              <a:rPr lang="en-US" sz="2200" b="1" dirty="0"/>
              <a:t>Planck’s Constant has Not been shown to be ‘</a:t>
            </a:r>
            <a:r>
              <a:rPr lang="en-US" sz="2200" b="1" dirty="0">
                <a:solidFill>
                  <a:srgbClr val="0070C0"/>
                </a:solidFill>
              </a:rPr>
              <a:t>Derived from First Principles</a:t>
            </a:r>
            <a:r>
              <a:rPr lang="en-US" sz="2200" b="1" dirty="0"/>
              <a:t>’ as CSS Claims</a:t>
            </a:r>
          </a:p>
          <a:p>
            <a:pPr>
              <a:defRPr/>
            </a:pPr>
            <a:r>
              <a:rPr lang="en-US" sz="2200" b="1" dirty="0"/>
              <a:t>The Small Radius Calculated for Stable Particles is Not a Credible Value at </a:t>
            </a:r>
            <a:r>
              <a:rPr lang="en-US" sz="2200" b="1" dirty="0">
                <a:solidFill>
                  <a:srgbClr val="0070C0"/>
                </a:solidFill>
              </a:rPr>
              <a:t>10</a:t>
            </a:r>
            <a:r>
              <a:rPr lang="en-US" sz="2200" b="1" baseline="30000" dirty="0">
                <a:solidFill>
                  <a:srgbClr val="0070C0"/>
                </a:solidFill>
              </a:rPr>
              <a:t>-200</a:t>
            </a:r>
          </a:p>
          <a:p>
            <a:pPr>
              <a:defRPr/>
            </a:pPr>
            <a:r>
              <a:rPr lang="en-US" sz="2200" b="1" dirty="0"/>
              <a:t>CSS is Merely One of Hundreds of </a:t>
            </a:r>
            <a:r>
              <a:rPr lang="en-US" sz="2200" b="1" dirty="0">
                <a:solidFill>
                  <a:srgbClr val="C00000"/>
                </a:solidFill>
              </a:rPr>
              <a:t>Alternative Theories</a:t>
            </a:r>
          </a:p>
        </p:txBody>
      </p:sp>
      <p:pic>
        <p:nvPicPr>
          <p:cNvPr id="4" name="Picture 3" descr="A cartoon of a person with sunglasses&#10;&#10;Description automatically generated with low confidence">
            <a:extLst>
              <a:ext uri="{FF2B5EF4-FFF2-40B4-BE49-F238E27FC236}">
                <a16:creationId xmlns:a16="http://schemas.microsoft.com/office/drawing/2014/main" id="{8CBFF9A2-785F-1E36-64A4-6CF2DA687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336800"/>
            <a:ext cx="382746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ext, font, screenshot, diagram&#10;&#10;Description automatically generated">
            <a:extLst>
              <a:ext uri="{FF2B5EF4-FFF2-40B4-BE49-F238E27FC236}">
                <a16:creationId xmlns:a16="http://schemas.microsoft.com/office/drawing/2014/main" id="{7C9B2E45-9FE8-5C0B-09B8-E0F09214A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700" y="3429000"/>
            <a:ext cx="38274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1AE0F8-A076-3632-69B2-3240D200D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538" y="4719638"/>
            <a:ext cx="2055812"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5DF3AA25-B443-0393-8ED0-B4A87F79C9B2}"/>
              </a:ext>
            </a:extLst>
          </p:cNvPr>
          <p:cNvSpPr txBox="1">
            <a:spLocks/>
          </p:cNvSpPr>
          <p:nvPr/>
        </p:nvSpPr>
        <p:spPr bwMode="auto">
          <a:xfrm>
            <a:off x="471488" y="4906963"/>
            <a:ext cx="6480175" cy="116205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2200" b="1" kern="0" dirty="0"/>
              <a:t>The Small Radius Calculated for Stable Particles is Not a Credible Value at </a:t>
            </a:r>
            <a:r>
              <a:rPr lang="en-US" sz="2200" b="1" kern="0" dirty="0">
                <a:solidFill>
                  <a:srgbClr val="0070C0"/>
                </a:solidFill>
              </a:rPr>
              <a:t>10</a:t>
            </a:r>
            <a:r>
              <a:rPr lang="en-US" sz="2200" b="1" kern="0" baseline="30000" dirty="0">
                <a:solidFill>
                  <a:srgbClr val="0070C0"/>
                </a:solidFill>
              </a:rPr>
              <a:t>-200</a:t>
            </a:r>
          </a:p>
        </p:txBody>
      </p:sp>
      <p:pic>
        <p:nvPicPr>
          <p:cNvPr id="10" name="Picture 9">
            <a:extLst>
              <a:ext uri="{FF2B5EF4-FFF2-40B4-BE49-F238E27FC236}">
                <a16:creationId xmlns:a16="http://schemas.microsoft.com/office/drawing/2014/main" id="{CF17A94E-1975-B5D7-7447-EAFFE9F0A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088" y="4505325"/>
            <a:ext cx="4995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7F8E077-3E15-E081-48CB-47EF0B5C1D2F}"/>
              </a:ext>
            </a:extLst>
          </p:cNvPr>
          <p:cNvGrpSpPr/>
          <p:nvPr/>
        </p:nvGrpSpPr>
        <p:grpSpPr>
          <a:xfrm>
            <a:off x="3318978" y="5113795"/>
            <a:ext cx="3138125" cy="847843"/>
            <a:chOff x="313258" y="318911"/>
            <a:chExt cx="3138125" cy="847843"/>
          </a:xfrm>
          <a:solidFill>
            <a:schemeClr val="bg1"/>
          </a:solidFill>
        </p:grpSpPr>
        <p:pic>
          <p:nvPicPr>
            <p:cNvPr id="12" name="Picture 11">
              <a:extLst>
                <a:ext uri="{FF2B5EF4-FFF2-40B4-BE49-F238E27FC236}">
                  <a16:creationId xmlns:a16="http://schemas.microsoft.com/office/drawing/2014/main" id="{0984FD15-A782-930C-0CEC-F3008F5F8B0D}"/>
                </a:ext>
              </a:extLst>
            </p:cNvPr>
            <p:cNvPicPr>
              <a:picLocks noChangeAspect="1"/>
            </p:cNvPicPr>
            <p:nvPr/>
          </p:nvPicPr>
          <p:blipFill>
            <a:blip r:embed="rId7"/>
            <a:stretch>
              <a:fillRect/>
            </a:stretch>
          </p:blipFill>
          <p:spPr>
            <a:xfrm>
              <a:off x="313258" y="318911"/>
              <a:ext cx="2391109" cy="847843"/>
            </a:xfrm>
            <a:prstGeom prst="rect">
              <a:avLst/>
            </a:prstGeom>
            <a:grpFill/>
          </p:spPr>
        </p:pic>
        <p:pic>
          <p:nvPicPr>
            <p:cNvPr id="13" name="Picture 12">
              <a:extLst>
                <a:ext uri="{FF2B5EF4-FFF2-40B4-BE49-F238E27FC236}">
                  <a16:creationId xmlns:a16="http://schemas.microsoft.com/office/drawing/2014/main" id="{8652D974-1103-1C00-03A2-E79998E21A6B}"/>
                </a:ext>
              </a:extLst>
            </p:cNvPr>
            <p:cNvPicPr>
              <a:picLocks noChangeAspect="1"/>
            </p:cNvPicPr>
            <p:nvPr/>
          </p:nvPicPr>
          <p:blipFill>
            <a:blip r:embed="rId8"/>
            <a:stretch>
              <a:fillRect/>
            </a:stretch>
          </p:blipFill>
          <p:spPr>
            <a:xfrm>
              <a:off x="2704367" y="385563"/>
              <a:ext cx="747016" cy="714537"/>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500"/>
                                        <p:tgtEl>
                                          <p:spTgt spid="8">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8">
                                            <p:txEl>
                                              <p:pRg st="0" end="0"/>
                                            </p:txEl>
                                          </p:spTgt>
                                        </p:tgtEl>
                                      </p:cBhvr>
                                    </p:animEffect>
                                    <p:set>
                                      <p:cBhvr>
                                        <p:cTn id="56" dur="1" fill="hold">
                                          <p:stCondLst>
                                            <p:cond delay="499"/>
                                          </p:stCondLst>
                                        </p:cTn>
                                        <p:tgtEl>
                                          <p:spTgt spid="8">
                                            <p:txEl>
                                              <p:pRg st="0" end="0"/>
                                            </p:txEl>
                                          </p:spTgt>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500"/>
                                        <p:tgtEl>
                                          <p:spTgt spid="3">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AutoShape 4">
            <a:extLst>
              <a:ext uri="{FF2B5EF4-FFF2-40B4-BE49-F238E27FC236}">
                <a16:creationId xmlns:a16="http://schemas.microsoft.com/office/drawing/2014/main" id="{28E32DDC-EFF4-3488-7D36-356091055E76}"/>
              </a:ext>
            </a:extLst>
          </p:cNvPr>
          <p:cNvSpPr>
            <a:spLocks noChangeArrowheads="1"/>
          </p:cNvSpPr>
          <p:nvPr/>
        </p:nvSpPr>
        <p:spPr bwMode="auto">
          <a:xfrm>
            <a:off x="334963" y="4060825"/>
            <a:ext cx="8670925" cy="1017588"/>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FF"/>
              </a:solidFill>
            </a:endParaRPr>
          </a:p>
        </p:txBody>
      </p:sp>
      <p:sp>
        <p:nvSpPr>
          <p:cNvPr id="246787" name="Title 1">
            <a:extLst>
              <a:ext uri="{FF2B5EF4-FFF2-40B4-BE49-F238E27FC236}">
                <a16:creationId xmlns:a16="http://schemas.microsoft.com/office/drawing/2014/main" id="{3E42CA90-00FA-39A8-5B76-85DE593EE4A9}"/>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251907" name="Content Placeholder 2">
            <a:extLst>
              <a:ext uri="{FF2B5EF4-FFF2-40B4-BE49-F238E27FC236}">
                <a16:creationId xmlns:a16="http://schemas.microsoft.com/office/drawing/2014/main" id="{D69BC50A-0391-8420-9B5E-4A775A935BDE}"/>
              </a:ext>
            </a:extLst>
          </p:cNvPr>
          <p:cNvSpPr>
            <a:spLocks noGrp="1" noChangeArrowheads="1"/>
          </p:cNvSpPr>
          <p:nvPr>
            <p:ph idx="1"/>
          </p:nvPr>
        </p:nvSpPr>
        <p:spPr>
          <a:xfrm>
            <a:off x="655638" y="1798638"/>
            <a:ext cx="8031162" cy="4525962"/>
          </a:xfrm>
        </p:spPr>
        <p:txBody>
          <a:bodyPr/>
          <a:lstStyle/>
          <a:p>
            <a:pPr>
              <a:defRPr/>
            </a:pPr>
            <a:r>
              <a:rPr lang="en-US" altLang="en-US" b="1" dirty="0">
                <a:solidFill>
                  <a:schemeClr val="bg2">
                    <a:lumMod val="75000"/>
                  </a:schemeClr>
                </a:solidFill>
              </a:rPr>
              <a:t>Sub-Atomic Particle Model Slides</a:t>
            </a:r>
          </a:p>
          <a:p>
            <a:pPr>
              <a:defRPr/>
            </a:pPr>
            <a:r>
              <a:rPr lang="en-US" altLang="en-US" b="1" dirty="0">
                <a:solidFill>
                  <a:schemeClr val="bg2">
                    <a:lumMod val="75000"/>
                  </a:schemeClr>
                </a:solidFill>
              </a:rPr>
              <a:t>Physics in the News: The Electron is Round !</a:t>
            </a:r>
          </a:p>
          <a:p>
            <a:pPr>
              <a:defRPr/>
            </a:pPr>
            <a:r>
              <a:rPr lang="en-US" altLang="en-US" b="1" dirty="0">
                <a:solidFill>
                  <a:schemeClr val="bg2">
                    <a:lumMod val="75000"/>
                  </a:schemeClr>
                </a:solidFill>
              </a:rPr>
              <a:t>Comments &amp; Differing Opinions</a:t>
            </a:r>
          </a:p>
          <a:p>
            <a:pPr>
              <a:defRPr/>
            </a:pPr>
            <a:r>
              <a:rPr lang="en-US" altLang="en-US" b="1" dirty="0">
                <a:solidFill>
                  <a:srgbClr val="0000CC"/>
                </a:solidFill>
              </a:rPr>
              <a:t>Alternative Physics Resources, Theories and Theorists</a:t>
            </a:r>
          </a:p>
          <a:p>
            <a:pPr>
              <a:defRPr/>
            </a:pPr>
            <a:r>
              <a:rPr lang="en-US" altLang="en-US" b="1" dirty="0">
                <a:solidFill>
                  <a:schemeClr val="bg1"/>
                </a:solidFill>
              </a:rPr>
              <a:t>Supporting Slides re: Gravity</a:t>
            </a:r>
          </a:p>
          <a:p>
            <a:pPr>
              <a:defRPr/>
            </a:pPr>
            <a:endParaRPr lang="en-US" alt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2B41943-F131-72C1-45F5-DDE4035A75C2}"/>
              </a:ext>
            </a:extLst>
          </p:cNvPr>
          <p:cNvSpPr>
            <a:spLocks noGrp="1" noChangeArrowheads="1"/>
          </p:cNvSpPr>
          <p:nvPr>
            <p:ph type="title"/>
          </p:nvPr>
        </p:nvSpPr>
        <p:spPr/>
        <p:txBody>
          <a:bodyPr/>
          <a:lstStyle/>
          <a:p>
            <a:pPr eaLnBrk="1" hangingPunct="1"/>
            <a:r>
              <a:rPr lang="en-US" altLang="en-US" b="1"/>
              <a:t>So…</a:t>
            </a:r>
          </a:p>
        </p:txBody>
      </p:sp>
      <p:sp>
        <p:nvSpPr>
          <p:cNvPr id="19459" name="Rectangle 3">
            <a:extLst>
              <a:ext uri="{FF2B5EF4-FFF2-40B4-BE49-F238E27FC236}">
                <a16:creationId xmlns:a16="http://schemas.microsoft.com/office/drawing/2014/main" id="{A4079CF8-5C25-C828-F50E-6C4891D80021}"/>
              </a:ext>
            </a:extLst>
          </p:cNvPr>
          <p:cNvSpPr>
            <a:spLocks noGrp="1" noChangeArrowheads="1"/>
          </p:cNvSpPr>
          <p:nvPr>
            <p:ph type="body" idx="1"/>
          </p:nvPr>
        </p:nvSpPr>
        <p:spPr>
          <a:xfrm>
            <a:off x="457200" y="1600200"/>
            <a:ext cx="8229600" cy="2316163"/>
          </a:xfrm>
        </p:spPr>
        <p:txBody>
          <a:bodyPr/>
          <a:lstStyle/>
          <a:p>
            <a:pPr eaLnBrk="1" hangingPunct="1"/>
            <a:r>
              <a:rPr lang="en-US" altLang="en-US" b="1">
                <a:solidFill>
                  <a:srgbClr val="FF0000"/>
                </a:solidFill>
              </a:rPr>
              <a:t>What If</a:t>
            </a:r>
            <a:r>
              <a:rPr lang="en-US" altLang="en-US" b="1"/>
              <a:t> The Particles of Charge Actually, Really, Really Have Some Finite Size and Shape!?</a:t>
            </a:r>
          </a:p>
          <a:p>
            <a:pPr eaLnBrk="1" hangingPunct="1"/>
            <a:r>
              <a:rPr lang="en-US" altLang="en-US" b="1"/>
              <a:t>What Then?</a:t>
            </a:r>
          </a:p>
        </p:txBody>
      </p:sp>
      <p:grpSp>
        <p:nvGrpSpPr>
          <p:cNvPr id="2" name="Group 1">
            <a:extLst>
              <a:ext uri="{FF2B5EF4-FFF2-40B4-BE49-F238E27FC236}">
                <a16:creationId xmlns:a16="http://schemas.microsoft.com/office/drawing/2014/main" id="{6466FC44-5787-8306-DC94-5316348689A1}"/>
              </a:ext>
            </a:extLst>
          </p:cNvPr>
          <p:cNvGrpSpPr>
            <a:grpSpLocks/>
          </p:cNvGrpSpPr>
          <p:nvPr/>
        </p:nvGrpSpPr>
        <p:grpSpPr bwMode="auto">
          <a:xfrm>
            <a:off x="1419225" y="4332288"/>
            <a:ext cx="6545263" cy="882650"/>
            <a:chOff x="1419225" y="4332288"/>
            <a:chExt cx="6545263" cy="882650"/>
          </a:xfrm>
        </p:grpSpPr>
        <p:sp>
          <p:nvSpPr>
            <p:cNvPr id="27654" name="Text Box 4">
              <a:extLst>
                <a:ext uri="{FF2B5EF4-FFF2-40B4-BE49-F238E27FC236}">
                  <a16:creationId xmlns:a16="http://schemas.microsoft.com/office/drawing/2014/main" id="{4C0EF661-E118-A8D3-A8C8-509743B2E053}"/>
                </a:ext>
              </a:extLst>
            </p:cNvPr>
            <p:cNvSpPr txBox="1">
              <a:spLocks noChangeArrowheads="1"/>
            </p:cNvSpPr>
            <p:nvPr/>
          </p:nvSpPr>
          <p:spPr bwMode="auto">
            <a:xfrm>
              <a:off x="1419225" y="4332288"/>
              <a:ext cx="191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baseline="-25000"/>
                <a:t>(a ‘point’)</a:t>
              </a:r>
              <a:r>
                <a:rPr lang="en-US" altLang="en-US" b="1">
                  <a:latin typeface="Palatino Linotype" panose="02040502050505030304" pitchFamily="18" charset="0"/>
                </a:rPr>
                <a:t> q</a:t>
              </a:r>
              <a:r>
                <a:rPr lang="en-US" altLang="en-US" b="1" baseline="-25000"/>
                <a:t>1</a:t>
              </a:r>
            </a:p>
          </p:txBody>
        </p:sp>
        <p:sp>
          <p:nvSpPr>
            <p:cNvPr id="27655" name="Oval 5">
              <a:extLst>
                <a:ext uri="{FF2B5EF4-FFF2-40B4-BE49-F238E27FC236}">
                  <a16:creationId xmlns:a16="http://schemas.microsoft.com/office/drawing/2014/main" id="{C582F121-8A25-A580-BA50-1996D1DA5BE9}"/>
                </a:ext>
              </a:extLst>
            </p:cNvPr>
            <p:cNvSpPr>
              <a:spLocks noChangeArrowheads="1"/>
            </p:cNvSpPr>
            <p:nvPr/>
          </p:nvSpPr>
          <p:spPr bwMode="auto">
            <a:xfrm>
              <a:off x="3263900" y="4906963"/>
              <a:ext cx="179388" cy="150812"/>
            </a:xfrm>
            <a:prstGeom prst="ellipse">
              <a:avLst/>
            </a:prstGeom>
            <a:solidFill>
              <a:schemeClr val="accent2"/>
            </a:solidFill>
            <a:ln w="9525">
              <a:solidFill>
                <a:schemeClr val="accent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6" name="Oval 6">
              <a:extLst>
                <a:ext uri="{FF2B5EF4-FFF2-40B4-BE49-F238E27FC236}">
                  <a16:creationId xmlns:a16="http://schemas.microsoft.com/office/drawing/2014/main" id="{CFA15826-427A-EB5F-3DE0-394C097AC22F}"/>
                </a:ext>
              </a:extLst>
            </p:cNvPr>
            <p:cNvSpPr>
              <a:spLocks noChangeArrowheads="1"/>
            </p:cNvSpPr>
            <p:nvPr/>
          </p:nvSpPr>
          <p:spPr bwMode="auto">
            <a:xfrm>
              <a:off x="5924550" y="4525963"/>
              <a:ext cx="2039938" cy="688975"/>
            </a:xfrm>
            <a:prstGeom prst="ellipse">
              <a:avLst/>
            </a:prstGeom>
            <a:noFill/>
            <a:ln w="762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7657" name="Text Box 7">
              <a:extLst>
                <a:ext uri="{FF2B5EF4-FFF2-40B4-BE49-F238E27FC236}">
                  <a16:creationId xmlns:a16="http://schemas.microsoft.com/office/drawing/2014/main" id="{32DFF938-E56E-D99D-18AD-1E984F437A42}"/>
                </a:ext>
              </a:extLst>
            </p:cNvPr>
            <p:cNvSpPr txBox="1">
              <a:spLocks noChangeArrowheads="1"/>
            </p:cNvSpPr>
            <p:nvPr/>
          </p:nvSpPr>
          <p:spPr bwMode="auto">
            <a:xfrm>
              <a:off x="6267450" y="4457700"/>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1</a:t>
              </a:r>
            </a:p>
          </p:txBody>
        </p:sp>
        <p:sp>
          <p:nvSpPr>
            <p:cNvPr id="27658" name="Text Box 8">
              <a:extLst>
                <a:ext uri="{FF2B5EF4-FFF2-40B4-BE49-F238E27FC236}">
                  <a16:creationId xmlns:a16="http://schemas.microsoft.com/office/drawing/2014/main" id="{D0294C9C-9EB1-FBAF-F904-D4057BE0125B}"/>
                </a:ext>
              </a:extLst>
            </p:cNvPr>
            <p:cNvSpPr txBox="1">
              <a:spLocks noChangeArrowheads="1"/>
            </p:cNvSpPr>
            <p:nvPr/>
          </p:nvSpPr>
          <p:spPr bwMode="auto">
            <a:xfrm>
              <a:off x="4386263" y="4456113"/>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or</a:t>
              </a:r>
            </a:p>
          </p:txBody>
        </p:sp>
      </p:grpSp>
      <p:sp>
        <p:nvSpPr>
          <p:cNvPr id="19465" name="Text Box 9">
            <a:extLst>
              <a:ext uri="{FF2B5EF4-FFF2-40B4-BE49-F238E27FC236}">
                <a16:creationId xmlns:a16="http://schemas.microsoft.com/office/drawing/2014/main" id="{2A7321DE-EC37-4701-8A1A-A7DEBAF554E0}"/>
              </a:ext>
            </a:extLst>
          </p:cNvPr>
          <p:cNvSpPr txBox="1">
            <a:spLocks noChangeArrowheads="1"/>
          </p:cNvSpPr>
          <p:nvPr/>
        </p:nvSpPr>
        <p:spPr bwMode="auto">
          <a:xfrm>
            <a:off x="1427163" y="5667375"/>
            <a:ext cx="558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FF0000"/>
                </a:solidFill>
              </a:rPr>
              <a:t>Does Size or Shape Matter?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fade">
                                      <p:cBhvr>
                                        <p:cTn id="2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946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C2151C4E-B476-FE9C-DFB4-182546F124D0}"/>
              </a:ext>
            </a:extLst>
          </p:cNvPr>
          <p:cNvSpPr>
            <a:spLocks noGrp="1" noChangeArrowheads="1"/>
          </p:cNvSpPr>
          <p:nvPr>
            <p:ph type="title"/>
          </p:nvPr>
        </p:nvSpPr>
        <p:spPr>
          <a:xfrm>
            <a:off x="457200" y="158750"/>
            <a:ext cx="8229600" cy="654050"/>
          </a:xfrm>
        </p:spPr>
        <p:txBody>
          <a:bodyPr/>
          <a:lstStyle/>
          <a:p>
            <a:r>
              <a:rPr lang="en-US" altLang="en-US" sz="3600" b="1">
                <a:solidFill>
                  <a:srgbClr val="0070C0"/>
                </a:solidFill>
              </a:rPr>
              <a:t>Resources on ‘Alternatives’</a:t>
            </a:r>
          </a:p>
        </p:txBody>
      </p:sp>
      <p:sp>
        <p:nvSpPr>
          <p:cNvPr id="3" name="Content Placeholder 2">
            <a:extLst>
              <a:ext uri="{FF2B5EF4-FFF2-40B4-BE49-F238E27FC236}">
                <a16:creationId xmlns:a16="http://schemas.microsoft.com/office/drawing/2014/main" id="{103BA708-650A-3A09-C420-BAECF5CAD1A8}"/>
              </a:ext>
            </a:extLst>
          </p:cNvPr>
          <p:cNvSpPr>
            <a:spLocks noGrp="1"/>
          </p:cNvSpPr>
          <p:nvPr>
            <p:ph idx="1"/>
          </p:nvPr>
        </p:nvSpPr>
        <p:spPr>
          <a:xfrm>
            <a:off x="415925" y="944563"/>
            <a:ext cx="8442325" cy="2106612"/>
          </a:xfrm>
        </p:spPr>
        <p:txBody>
          <a:bodyPr/>
          <a:lstStyle/>
          <a:p>
            <a:pPr>
              <a:defRPr/>
            </a:pPr>
            <a:r>
              <a:rPr lang="en-US" sz="1600" b="1" dirty="0">
                <a:solidFill>
                  <a:srgbClr val="C00000"/>
                </a:solidFill>
              </a:rPr>
              <a:t>physicsroguescience.com </a:t>
            </a:r>
            <a:r>
              <a:rPr lang="en-US" sz="2200" b="1" dirty="0"/>
              <a:t>Purpose of Website:  To examine the problems of physics with greater depth and clarity than they normally receive</a:t>
            </a:r>
          </a:p>
          <a:p>
            <a:pPr>
              <a:defRPr/>
            </a:pPr>
            <a:r>
              <a:rPr lang="en-US" sz="2200" b="1" dirty="0"/>
              <a:t>Moderated by: Roger Brewis</a:t>
            </a:r>
            <a:r>
              <a:rPr lang="en-US" sz="2000" b="1" dirty="0"/>
              <a:t>, </a:t>
            </a:r>
            <a:r>
              <a:rPr lang="en-US" sz="2400" b="1" kern="1200" dirty="0"/>
              <a:t>Lecturer, </a:t>
            </a:r>
            <a:r>
              <a:rPr lang="en-US" sz="2000" b="1" kern="1200" dirty="0"/>
              <a:t>Head of </a:t>
            </a:r>
            <a:r>
              <a:rPr lang="en-US" sz="2000" b="1" kern="1200" dirty="0" err="1"/>
              <a:t>Maths</a:t>
            </a:r>
            <a:r>
              <a:rPr lang="en-US" sz="2000" b="1" kern="1200" dirty="0"/>
              <a:t>, Researcher, in England</a:t>
            </a:r>
            <a:endParaRPr lang="en-US" sz="2800" b="1" kern="1200" dirty="0"/>
          </a:p>
          <a:p>
            <a:pPr>
              <a:defRPr/>
            </a:pPr>
            <a:endParaRPr lang="en-US" sz="2400" b="1" dirty="0"/>
          </a:p>
          <a:p>
            <a:pPr>
              <a:defRPr/>
            </a:pPr>
            <a:endParaRPr lang="en-US" sz="2400" b="1" dirty="0"/>
          </a:p>
        </p:txBody>
      </p:sp>
      <p:sp>
        <p:nvSpPr>
          <p:cNvPr id="4" name="Content Placeholder 2">
            <a:extLst>
              <a:ext uri="{FF2B5EF4-FFF2-40B4-BE49-F238E27FC236}">
                <a16:creationId xmlns:a16="http://schemas.microsoft.com/office/drawing/2014/main" id="{6CD26C2B-93BB-9262-C4DD-A47B93953B05}"/>
              </a:ext>
            </a:extLst>
          </p:cNvPr>
          <p:cNvSpPr txBox="1">
            <a:spLocks/>
          </p:cNvSpPr>
          <p:nvPr/>
        </p:nvSpPr>
        <p:spPr bwMode="auto">
          <a:xfrm>
            <a:off x="0" y="6481763"/>
            <a:ext cx="4978400" cy="433387"/>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900" kern="0" dirty="0"/>
              <a:t>Source:  http://www.physicsroguescience.com</a:t>
            </a:r>
          </a:p>
          <a:p>
            <a:pPr marL="0" indent="0">
              <a:buFontTx/>
              <a:buNone/>
              <a:defRPr/>
            </a:pPr>
            <a:r>
              <a:rPr lang="en-US" sz="900" kern="0" dirty="0"/>
              <a:t>https://math.ucr.edu/home/baez/physics/General/open_questions.html</a:t>
            </a:r>
          </a:p>
        </p:txBody>
      </p:sp>
      <p:sp>
        <p:nvSpPr>
          <p:cNvPr id="15365" name="Rectangle 1">
            <a:extLst>
              <a:ext uri="{FF2B5EF4-FFF2-40B4-BE49-F238E27FC236}">
                <a16:creationId xmlns:a16="http://schemas.microsoft.com/office/drawing/2014/main" id="{041A4AAA-D662-6EDB-6235-1F11D00E3C43}"/>
              </a:ext>
            </a:extLst>
          </p:cNvPr>
          <p:cNvSpPr>
            <a:spLocks noChangeArrowheads="1"/>
          </p:cNvSpPr>
          <p:nvPr/>
        </p:nvSpPr>
        <p:spPr bwMode="auto">
          <a:xfrm>
            <a:off x="2122488" y="4857750"/>
            <a:ext cx="527367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b="1">
                <a:solidFill>
                  <a:srgbClr val="0070C0"/>
                </a:solidFill>
              </a:rPr>
              <a:t>Condensed Matter and Nonlinear Dynamics </a:t>
            </a:r>
          </a:p>
          <a:p>
            <a:pPr>
              <a:spcBef>
                <a:spcPct val="0"/>
              </a:spcBef>
            </a:pPr>
            <a:r>
              <a:rPr lang="en-US" altLang="en-US" sz="1800" b="1">
                <a:solidFill>
                  <a:srgbClr val="0070C0"/>
                </a:solidFill>
              </a:rPr>
              <a:t>Quantum Mechanics </a:t>
            </a:r>
          </a:p>
          <a:p>
            <a:pPr>
              <a:spcBef>
                <a:spcPct val="0"/>
              </a:spcBef>
            </a:pPr>
            <a:r>
              <a:rPr lang="en-US" altLang="en-US" sz="1800" b="1">
                <a:solidFill>
                  <a:srgbClr val="0070C0"/>
                </a:solidFill>
              </a:rPr>
              <a:t>Cosmology and Astrophysics </a:t>
            </a:r>
          </a:p>
          <a:p>
            <a:pPr>
              <a:spcBef>
                <a:spcPct val="0"/>
              </a:spcBef>
            </a:pPr>
            <a:r>
              <a:rPr lang="en-US" altLang="en-US" sz="1800" b="1">
                <a:solidFill>
                  <a:srgbClr val="0070C0"/>
                </a:solidFill>
              </a:rPr>
              <a:t>Particle Physics </a:t>
            </a:r>
          </a:p>
          <a:p>
            <a:pPr>
              <a:spcBef>
                <a:spcPct val="0"/>
              </a:spcBef>
            </a:pPr>
            <a:r>
              <a:rPr lang="en-US" altLang="en-US" sz="1800" b="1">
                <a:solidFill>
                  <a:srgbClr val="0070C0"/>
                </a:solidFill>
              </a:rPr>
              <a:t>The Big Question™ </a:t>
            </a:r>
          </a:p>
        </p:txBody>
      </p:sp>
      <p:sp>
        <p:nvSpPr>
          <p:cNvPr id="6" name="Content Placeholder 2">
            <a:extLst>
              <a:ext uri="{FF2B5EF4-FFF2-40B4-BE49-F238E27FC236}">
                <a16:creationId xmlns:a16="http://schemas.microsoft.com/office/drawing/2014/main" id="{1D71C577-556C-D388-5FE5-887ACC7CB1C6}"/>
              </a:ext>
            </a:extLst>
          </p:cNvPr>
          <p:cNvSpPr txBox="1">
            <a:spLocks/>
          </p:cNvSpPr>
          <p:nvPr/>
        </p:nvSpPr>
        <p:spPr bwMode="auto">
          <a:xfrm>
            <a:off x="315913" y="3398838"/>
            <a:ext cx="8253412" cy="210661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sz="1800" b="1" kern="0" dirty="0">
                <a:solidFill>
                  <a:srgbClr val="C00000"/>
                </a:solidFill>
                <a:latin typeface="+mj-lt"/>
              </a:rPr>
              <a:t>math.ucr.edu/home/</a:t>
            </a:r>
            <a:r>
              <a:rPr lang="en-US" sz="1800" b="1" kern="0" dirty="0" err="1">
                <a:solidFill>
                  <a:srgbClr val="C00000"/>
                </a:solidFill>
                <a:latin typeface="+mj-lt"/>
              </a:rPr>
              <a:t>baez</a:t>
            </a:r>
            <a:r>
              <a:rPr lang="en-US" sz="1800" b="1" kern="0" dirty="0">
                <a:solidFill>
                  <a:srgbClr val="C00000"/>
                </a:solidFill>
                <a:latin typeface="+mj-lt"/>
              </a:rPr>
              <a:t>/physics  </a:t>
            </a:r>
            <a:r>
              <a:rPr lang="en-US" sz="2400" b="1" kern="0" dirty="0">
                <a:latin typeface="+mj-lt"/>
              </a:rPr>
              <a:t>Website maintains a List of </a:t>
            </a:r>
            <a:r>
              <a:rPr lang="en-US" sz="2400" b="1" i="1" kern="0" dirty="0">
                <a:solidFill>
                  <a:srgbClr val="0070C0"/>
                </a:solidFill>
                <a:latin typeface="+mj-lt"/>
              </a:rPr>
              <a:t>Frequently Unanswered Questions</a:t>
            </a:r>
            <a:r>
              <a:rPr lang="en-US" sz="2400" b="1" kern="0" dirty="0">
                <a:latin typeface="+mj-lt"/>
              </a:rPr>
              <a:t> in Physics</a:t>
            </a:r>
          </a:p>
          <a:p>
            <a:pPr>
              <a:defRPr/>
            </a:pPr>
            <a:r>
              <a:rPr lang="en-US" sz="2400" b="1" kern="0" dirty="0">
                <a:latin typeface="+mj-lt"/>
              </a:rPr>
              <a:t>Moderated by: John C. Baez, </a:t>
            </a:r>
            <a:r>
              <a:rPr lang="en-US" sz="1800" b="1" dirty="0">
                <a:latin typeface="+mj-lt"/>
              </a:rPr>
              <a:t>Mathematical Physicist at U. C. Riverside  California</a:t>
            </a:r>
            <a:endParaRPr lang="en-US" sz="2400" b="1" kern="0" dirty="0">
              <a:latin typeface="+mj-lt"/>
            </a:endParaRPr>
          </a:p>
          <a:p>
            <a:pPr>
              <a:defRPr/>
            </a:pPr>
            <a:endParaRPr lang="en-US" sz="2400" b="1" kern="0" dirty="0">
              <a:latin typeface="+mj-lt"/>
            </a:endParaRPr>
          </a:p>
          <a:p>
            <a:pPr>
              <a:defRPr/>
            </a:pPr>
            <a:endParaRPr lang="en-US" sz="2400" b="1" kern="0" dirty="0">
              <a:latin typeface="+mj-lt"/>
            </a:endParaRPr>
          </a:p>
        </p:txBody>
      </p:sp>
      <p:sp>
        <p:nvSpPr>
          <p:cNvPr id="15367" name="Content Placeholder 2">
            <a:extLst>
              <a:ext uri="{FF2B5EF4-FFF2-40B4-BE49-F238E27FC236}">
                <a16:creationId xmlns:a16="http://schemas.microsoft.com/office/drawing/2014/main" id="{D32C0D53-B8A9-17FC-0251-D62042BF6F79}"/>
              </a:ext>
            </a:extLst>
          </p:cNvPr>
          <p:cNvSpPr txBox="1">
            <a:spLocks/>
          </p:cNvSpPr>
          <p:nvPr/>
        </p:nvSpPr>
        <p:spPr bwMode="auto">
          <a:xfrm>
            <a:off x="492125" y="2874963"/>
            <a:ext cx="80772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solidFill>
                  <a:srgbClr val="0070C0"/>
                </a:solidFill>
              </a:rPr>
              <a:t>Open Questions in Physics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7"/>
                                        </p:tgtEl>
                                        <p:attrNameLst>
                                          <p:attrName>style.visibility</p:attrName>
                                        </p:attrNameLst>
                                      </p:cBhvr>
                                      <p:to>
                                        <p:strVal val="visible"/>
                                      </p:to>
                                    </p:set>
                                    <p:animEffect transition="in" filter="fade">
                                      <p:cBhvr>
                                        <p:cTn id="17" dur="500"/>
                                        <p:tgtEl>
                                          <p:spTgt spid="153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365"/>
                                        </p:tgtEl>
                                        <p:attrNameLst>
                                          <p:attrName>style.visibility</p:attrName>
                                        </p:attrNameLst>
                                      </p:cBhvr>
                                      <p:to>
                                        <p:strVal val="visible"/>
                                      </p:to>
                                    </p:set>
                                    <p:animEffect transition="in" filter="fade">
                                      <p:cBhvr>
                                        <p:cTn id="32"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a:extLst>
              <a:ext uri="{FF2B5EF4-FFF2-40B4-BE49-F238E27FC236}">
                <a16:creationId xmlns:a16="http://schemas.microsoft.com/office/drawing/2014/main" id="{828AB271-5E42-AB1B-B233-D898A2E2A8D2}"/>
              </a:ext>
            </a:extLst>
          </p:cNvPr>
          <p:cNvSpPr>
            <a:spLocks noGrp="1" noChangeArrowheads="1"/>
          </p:cNvSpPr>
          <p:nvPr>
            <p:ph type="title"/>
          </p:nvPr>
        </p:nvSpPr>
        <p:spPr>
          <a:xfrm>
            <a:off x="457200" y="274638"/>
            <a:ext cx="8229600" cy="485775"/>
          </a:xfrm>
        </p:spPr>
        <p:txBody>
          <a:bodyPr/>
          <a:lstStyle/>
          <a:p>
            <a:r>
              <a:rPr lang="en-US" altLang="en-US" b="1">
                <a:solidFill>
                  <a:srgbClr val="0070C0"/>
                </a:solidFill>
              </a:rPr>
              <a:t>Jean de Climont</a:t>
            </a:r>
          </a:p>
        </p:txBody>
      </p:sp>
      <p:sp>
        <p:nvSpPr>
          <p:cNvPr id="250883" name="Content Placeholder 2">
            <a:extLst>
              <a:ext uri="{FF2B5EF4-FFF2-40B4-BE49-F238E27FC236}">
                <a16:creationId xmlns:a16="http://schemas.microsoft.com/office/drawing/2014/main" id="{049444C2-ED7D-65FC-56CF-547571758400}"/>
              </a:ext>
            </a:extLst>
          </p:cNvPr>
          <p:cNvSpPr>
            <a:spLocks noGrp="1" noChangeArrowheads="1"/>
          </p:cNvSpPr>
          <p:nvPr>
            <p:ph idx="1"/>
          </p:nvPr>
        </p:nvSpPr>
        <p:spPr>
          <a:xfrm>
            <a:off x="0" y="6378575"/>
            <a:ext cx="6246813" cy="485775"/>
          </a:xfrm>
        </p:spPr>
        <p:txBody>
          <a:bodyPr/>
          <a:lstStyle/>
          <a:p>
            <a:pPr marL="0" indent="0">
              <a:buFontTx/>
              <a:buNone/>
            </a:pPr>
            <a:r>
              <a:rPr lang="en-US" altLang="en-US" sz="1000"/>
              <a:t>Sources:  https://books.google.com/books/about/The_Failure_of_Pure_Science.html?id=zHvsqSWkeMEC</a:t>
            </a:r>
          </a:p>
          <a:p>
            <a:pPr marL="0" indent="0">
              <a:buFontTx/>
              <a:buNone/>
            </a:pPr>
            <a:r>
              <a:rPr lang="en-US" altLang="en-US" sz="1000"/>
              <a:t>http://www.physicsroguescience.com/Alternative-theorists.html</a:t>
            </a:r>
          </a:p>
        </p:txBody>
      </p:sp>
      <p:sp>
        <p:nvSpPr>
          <p:cNvPr id="250884" name="TextBox 3">
            <a:extLst>
              <a:ext uri="{FF2B5EF4-FFF2-40B4-BE49-F238E27FC236}">
                <a16:creationId xmlns:a16="http://schemas.microsoft.com/office/drawing/2014/main" id="{037EA265-4ABB-137A-8A40-20312548B6BB}"/>
              </a:ext>
            </a:extLst>
          </p:cNvPr>
          <p:cNvSpPr txBox="1">
            <a:spLocks noChangeArrowheads="1"/>
          </p:cNvSpPr>
          <p:nvPr/>
        </p:nvSpPr>
        <p:spPr bwMode="auto">
          <a:xfrm>
            <a:off x="568325" y="944563"/>
            <a:ext cx="8493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In the French tradition of anonymous dissidence, they publish under a nom de net: </a:t>
            </a:r>
            <a:r>
              <a:rPr lang="en-US" altLang="en-US" sz="2400" b="1">
                <a:solidFill>
                  <a:srgbClr val="0070C0"/>
                </a:solidFill>
              </a:rPr>
              <a:t>Jean de Climont</a:t>
            </a:r>
          </a:p>
        </p:txBody>
      </p:sp>
      <p:pic>
        <p:nvPicPr>
          <p:cNvPr id="16390" name="Picture 11">
            <a:extLst>
              <a:ext uri="{FF2B5EF4-FFF2-40B4-BE49-F238E27FC236}">
                <a16:creationId xmlns:a16="http://schemas.microsoft.com/office/drawing/2014/main" id="{95B8D6DA-3922-B6D3-90BF-A925A48C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2093913"/>
            <a:ext cx="237648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7202AC1-4BD8-09D1-03D1-4B6DFEAFEBE1}"/>
              </a:ext>
            </a:extLst>
          </p:cNvPr>
          <p:cNvSpPr txBox="1"/>
          <p:nvPr/>
        </p:nvSpPr>
        <p:spPr>
          <a:xfrm>
            <a:off x="2901950" y="2894013"/>
            <a:ext cx="3641725" cy="2308225"/>
          </a:xfrm>
          <a:prstGeom prst="rect">
            <a:avLst/>
          </a:prstGeom>
          <a:noFill/>
        </p:spPr>
        <p:txBody>
          <a:bodyPr>
            <a:spAutoFit/>
          </a:bodyPr>
          <a:lstStyle/>
          <a:p>
            <a:pPr>
              <a:defRPr/>
            </a:pPr>
            <a:r>
              <a:rPr lang="en-US" b="1" dirty="0"/>
              <a:t>This book is devoted to the </a:t>
            </a:r>
          </a:p>
          <a:p>
            <a:pPr marL="396875" indent="-220663">
              <a:buFont typeface="Arial" panose="020B0604020202020204" pitchFamily="34" charset="0"/>
              <a:buChar char="•"/>
              <a:tabLst>
                <a:tab pos="231775" algn="l"/>
              </a:tabLst>
              <a:defRPr/>
            </a:pPr>
            <a:r>
              <a:rPr lang="en-US" b="1" dirty="0">
                <a:solidFill>
                  <a:srgbClr val="0070C0"/>
                </a:solidFill>
              </a:rPr>
              <a:t>Paradoxes,</a:t>
            </a:r>
          </a:p>
          <a:p>
            <a:pPr marL="396875" indent="-220663">
              <a:buFont typeface="Arial" panose="020B0604020202020204" pitchFamily="34" charset="0"/>
              <a:buChar char="•"/>
              <a:tabLst>
                <a:tab pos="231775" algn="l"/>
              </a:tabLst>
              <a:defRPr/>
            </a:pPr>
            <a:r>
              <a:rPr lang="en-US" b="1" dirty="0">
                <a:solidFill>
                  <a:srgbClr val="0070C0"/>
                </a:solidFill>
              </a:rPr>
              <a:t>Contradictions</a:t>
            </a:r>
          </a:p>
          <a:p>
            <a:pPr marL="396875" indent="-220663">
              <a:buFont typeface="Arial" panose="020B0604020202020204" pitchFamily="34" charset="0"/>
              <a:buChar char="•"/>
              <a:tabLst>
                <a:tab pos="231775" algn="l"/>
              </a:tabLst>
              <a:defRPr/>
            </a:pPr>
            <a:r>
              <a:rPr lang="en-US" b="1" dirty="0">
                <a:solidFill>
                  <a:srgbClr val="0070C0"/>
                </a:solidFill>
              </a:rPr>
              <a:t>and Failures </a:t>
            </a:r>
          </a:p>
          <a:p>
            <a:pPr>
              <a:defRPr/>
            </a:pPr>
            <a:r>
              <a:rPr lang="en-US" b="1" dirty="0"/>
              <a:t>of the official theoretical paradigm made of both </a:t>
            </a:r>
          </a:p>
          <a:p>
            <a:pPr marL="341313" indent="-165100">
              <a:buFont typeface="Arial" panose="020B0604020202020204" pitchFamily="34" charset="0"/>
              <a:buChar char="•"/>
              <a:defRPr/>
            </a:pPr>
            <a:r>
              <a:rPr lang="en-US" b="1" dirty="0">
                <a:solidFill>
                  <a:srgbClr val="0070C0"/>
                </a:solidFill>
              </a:rPr>
              <a:t>relativity theories, and </a:t>
            </a:r>
          </a:p>
          <a:p>
            <a:pPr marL="341313" indent="-165100">
              <a:buFont typeface="Arial" panose="020B0604020202020204" pitchFamily="34" charset="0"/>
              <a:buChar char="•"/>
              <a:defRPr/>
            </a:pPr>
            <a:r>
              <a:rPr lang="en-US" b="1" dirty="0">
                <a:solidFill>
                  <a:srgbClr val="0070C0"/>
                </a:solidFill>
              </a:rPr>
              <a:t>quantum mechanics</a:t>
            </a:r>
            <a:r>
              <a:rPr lang="en-US" b="1" dirty="0"/>
              <a:t>. </a:t>
            </a:r>
          </a:p>
        </p:txBody>
      </p:sp>
      <p:grpSp>
        <p:nvGrpSpPr>
          <p:cNvPr id="2" name="Group 1">
            <a:extLst>
              <a:ext uri="{FF2B5EF4-FFF2-40B4-BE49-F238E27FC236}">
                <a16:creationId xmlns:a16="http://schemas.microsoft.com/office/drawing/2014/main" id="{D709FB31-F3B8-E6FA-8D45-1C0F71F7BB1F}"/>
              </a:ext>
            </a:extLst>
          </p:cNvPr>
          <p:cNvGrpSpPr>
            <a:grpSpLocks/>
          </p:cNvGrpSpPr>
          <p:nvPr/>
        </p:nvGrpSpPr>
        <p:grpSpPr bwMode="auto">
          <a:xfrm>
            <a:off x="369888" y="2014538"/>
            <a:ext cx="5424487" cy="3432175"/>
            <a:chOff x="369888" y="2014538"/>
            <a:chExt cx="5424487" cy="3432175"/>
          </a:xfrm>
        </p:grpSpPr>
        <p:pic>
          <p:nvPicPr>
            <p:cNvPr id="250889" name="Picture 7">
              <a:extLst>
                <a:ext uri="{FF2B5EF4-FFF2-40B4-BE49-F238E27FC236}">
                  <a16:creationId xmlns:a16="http://schemas.microsoft.com/office/drawing/2014/main" id="{E9AAC5AC-6F6A-1777-019B-A02F4E07C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2089150"/>
              <a:ext cx="237648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0" name="TextBox 15">
              <a:extLst>
                <a:ext uri="{FF2B5EF4-FFF2-40B4-BE49-F238E27FC236}">
                  <a16:creationId xmlns:a16="http://schemas.microsoft.com/office/drawing/2014/main" id="{EA7A4F6A-4AC7-904D-4EE8-4973B34F76A0}"/>
                </a:ext>
              </a:extLst>
            </p:cNvPr>
            <p:cNvSpPr txBox="1">
              <a:spLocks noChangeArrowheads="1"/>
            </p:cNvSpPr>
            <p:nvPr/>
          </p:nvSpPr>
          <p:spPr bwMode="auto">
            <a:xfrm>
              <a:off x="2997200" y="2014538"/>
              <a:ext cx="2797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C00000"/>
                  </a:solidFill>
                </a:rPr>
                <a:t>The Failure of Pure Science</a:t>
              </a:r>
            </a:p>
          </p:txBody>
        </p:sp>
      </p:grpSp>
      <p:sp>
        <p:nvSpPr>
          <p:cNvPr id="16393" name="TextBox 16">
            <a:extLst>
              <a:ext uri="{FF2B5EF4-FFF2-40B4-BE49-F238E27FC236}">
                <a16:creationId xmlns:a16="http://schemas.microsoft.com/office/drawing/2014/main" id="{5B3898FD-8663-9EE3-2A81-D3F879FD8C33}"/>
              </a:ext>
            </a:extLst>
          </p:cNvPr>
          <p:cNvSpPr txBox="1">
            <a:spLocks noChangeArrowheads="1"/>
          </p:cNvSpPr>
          <p:nvPr/>
        </p:nvSpPr>
        <p:spPr bwMode="auto">
          <a:xfrm>
            <a:off x="2901950" y="5214938"/>
            <a:ext cx="3049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It is based upon the analysis of the critics found in the Internet.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fade">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fade">
                                      <p:cBhvr>
                                        <p:cTn id="22"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39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Content Placeholder 2">
            <a:extLst>
              <a:ext uri="{FF2B5EF4-FFF2-40B4-BE49-F238E27FC236}">
                <a16:creationId xmlns:a16="http://schemas.microsoft.com/office/drawing/2014/main" id="{D2CBE1F8-C271-5AF9-98CB-76212785C45B}"/>
              </a:ext>
            </a:extLst>
          </p:cNvPr>
          <p:cNvSpPr>
            <a:spLocks noGrp="1" noChangeArrowheads="1"/>
          </p:cNvSpPr>
          <p:nvPr>
            <p:ph idx="1"/>
          </p:nvPr>
        </p:nvSpPr>
        <p:spPr>
          <a:xfrm>
            <a:off x="106363" y="6307138"/>
            <a:ext cx="5457825" cy="428625"/>
          </a:xfrm>
        </p:spPr>
        <p:txBody>
          <a:bodyPr/>
          <a:lstStyle/>
          <a:p>
            <a:pPr marL="0" indent="0">
              <a:buFontTx/>
              <a:buNone/>
            </a:pPr>
            <a:r>
              <a:rPr lang="en-US" altLang="en-US" sz="1000"/>
              <a:t>Source: https://books.google.com/books?id=KnzBDjnGIgYC&amp;printsec=frontcover&amp;source=gbs_ge_summary_r&amp;cad=0#v=onepage&amp;q&amp;f=false</a:t>
            </a:r>
          </a:p>
        </p:txBody>
      </p:sp>
      <p:pic>
        <p:nvPicPr>
          <p:cNvPr id="6" name="Picture 5">
            <a:extLst>
              <a:ext uri="{FF2B5EF4-FFF2-40B4-BE49-F238E27FC236}">
                <a16:creationId xmlns:a16="http://schemas.microsoft.com/office/drawing/2014/main" id="{1E4C3AD1-4F2F-D937-0C72-27828FD9B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1104900"/>
            <a:ext cx="5143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C9A8A31-F40D-D6B4-1B8C-0663A8749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4084638"/>
            <a:ext cx="50879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a:extLst>
              <a:ext uri="{FF2B5EF4-FFF2-40B4-BE49-F238E27FC236}">
                <a16:creationId xmlns:a16="http://schemas.microsoft.com/office/drawing/2014/main" id="{A4077C19-59E8-3BB5-A99C-AE991B5FF473}"/>
              </a:ext>
            </a:extLst>
          </p:cNvPr>
          <p:cNvSpPr>
            <a:spLocks noChangeArrowheads="1"/>
          </p:cNvSpPr>
          <p:nvPr/>
        </p:nvSpPr>
        <p:spPr bwMode="auto">
          <a:xfrm>
            <a:off x="487363" y="320675"/>
            <a:ext cx="8393112" cy="900113"/>
          </a:xfrm>
          <a:prstGeom prst="rect">
            <a:avLst/>
          </a:prstGeom>
          <a:noFill/>
          <a:ln>
            <a:noFill/>
          </a:ln>
          <a:effectLst/>
        </p:spPr>
        <p:txBody>
          <a:bodyPr anchor="ctr">
            <a:spAutoFit/>
          </a:bodyPr>
          <a:lstStyle/>
          <a:p>
            <a:pPr>
              <a:defRPr/>
            </a:pPr>
            <a:r>
              <a:rPr lang="en-US" altLang="en-US" sz="2400" b="1" dirty="0"/>
              <a:t>The Worldwide List of Alternative Theories and Critics</a:t>
            </a:r>
          </a:p>
          <a:p>
            <a:pPr>
              <a:defRPr/>
            </a:pPr>
            <a:r>
              <a:rPr lang="en-US" altLang="en-US" sz="1050" dirty="0"/>
              <a:t>  </a:t>
            </a:r>
            <a:endParaRPr lang="en-US" altLang="en-US" sz="26900" dirty="0"/>
          </a:p>
          <a:p>
            <a:pPr>
              <a:defRPr/>
            </a:pPr>
            <a:r>
              <a:rPr lang="en-US" b="1" dirty="0">
                <a:solidFill>
                  <a:srgbClr val="002060"/>
                </a:solidFill>
              </a:rPr>
              <a:t>Jean de </a:t>
            </a:r>
            <a:r>
              <a:rPr lang="en-US" b="1" dirty="0" err="1">
                <a:solidFill>
                  <a:srgbClr val="002060"/>
                </a:solidFill>
              </a:rPr>
              <a:t>Climont</a:t>
            </a:r>
            <a:endParaRPr lang="en-US" altLang="en-US" b="1" dirty="0">
              <a:solidFill>
                <a:srgbClr val="002060"/>
              </a:solidFill>
            </a:endParaRPr>
          </a:p>
        </p:txBody>
      </p:sp>
      <p:pic>
        <p:nvPicPr>
          <p:cNvPr id="252934" name="Picture 2" descr="Front Cover">
            <a:hlinkClick r:id="rId5"/>
            <a:extLst>
              <a:ext uri="{FF2B5EF4-FFF2-40B4-BE49-F238E27FC236}">
                <a16:creationId xmlns:a16="http://schemas.microsoft.com/office/drawing/2014/main" id="{CDECD813-D0F2-007A-BA5F-2BB0E9F5B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1373188"/>
            <a:ext cx="2363787"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DBF143F-9B3B-E3B5-FBF0-382D9C1B5C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613" y="800100"/>
            <a:ext cx="51165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12002D1-01F7-B7C0-4472-CC0A507121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4563" y="4567238"/>
            <a:ext cx="5124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3F94711-7862-C753-E336-7E13B65775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5613" y="2166938"/>
            <a:ext cx="5135562"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769953A-0FCD-3F9C-27E2-6946B3E2A9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563" y="3282950"/>
            <a:ext cx="51244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9" name="TextBox 17">
            <a:extLst>
              <a:ext uri="{FF2B5EF4-FFF2-40B4-BE49-F238E27FC236}">
                <a16:creationId xmlns:a16="http://schemas.microsoft.com/office/drawing/2014/main" id="{53E912F3-FC79-61C7-0E9D-EF74C6D1CD43}"/>
              </a:ext>
            </a:extLst>
          </p:cNvPr>
          <p:cNvSpPr txBox="1">
            <a:spLocks noChangeArrowheads="1"/>
          </p:cNvSpPr>
          <p:nvPr/>
        </p:nvSpPr>
        <p:spPr bwMode="auto">
          <a:xfrm>
            <a:off x="369888" y="4867275"/>
            <a:ext cx="22526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2023 Edition:</a:t>
            </a:r>
          </a:p>
          <a:p>
            <a:pPr>
              <a:spcBef>
                <a:spcPct val="0"/>
              </a:spcBef>
              <a:buFontTx/>
              <a:buNone/>
            </a:pPr>
            <a:r>
              <a:rPr lang="en-US" altLang="en-US" sz="1600" b="1">
                <a:solidFill>
                  <a:srgbClr val="C00000"/>
                </a:solidFill>
              </a:rPr>
              <a:t>9671 Scientists </a:t>
            </a:r>
            <a:r>
              <a:rPr lang="en-US" altLang="en-US" sz="1600" b="1"/>
              <a:t>have been found and listed via Internet searches</a:t>
            </a:r>
            <a:r>
              <a:rPr lang="en-US" altLang="en-US" sz="18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a:extLst>
              <a:ext uri="{FF2B5EF4-FFF2-40B4-BE49-F238E27FC236}">
                <a16:creationId xmlns:a16="http://schemas.microsoft.com/office/drawing/2014/main" id="{4AA63978-B113-E58A-1634-C8BC8F6CB616}"/>
              </a:ext>
            </a:extLst>
          </p:cNvPr>
          <p:cNvSpPr>
            <a:spLocks noGrp="1" noChangeArrowheads="1"/>
          </p:cNvSpPr>
          <p:nvPr>
            <p:ph type="title"/>
          </p:nvPr>
        </p:nvSpPr>
        <p:spPr>
          <a:xfrm>
            <a:off x="457200" y="274638"/>
            <a:ext cx="8229600" cy="485775"/>
          </a:xfrm>
        </p:spPr>
        <p:txBody>
          <a:bodyPr/>
          <a:lstStyle/>
          <a:p>
            <a:r>
              <a:rPr lang="en-US" altLang="en-US" b="1"/>
              <a:t>Jean de Climont</a:t>
            </a:r>
          </a:p>
        </p:txBody>
      </p:sp>
      <p:sp>
        <p:nvSpPr>
          <p:cNvPr id="254979" name="Content Placeholder 2">
            <a:extLst>
              <a:ext uri="{FF2B5EF4-FFF2-40B4-BE49-F238E27FC236}">
                <a16:creationId xmlns:a16="http://schemas.microsoft.com/office/drawing/2014/main" id="{7C4006C6-B0A1-EBC6-2EF4-AFC2D937408F}"/>
              </a:ext>
            </a:extLst>
          </p:cNvPr>
          <p:cNvSpPr>
            <a:spLocks noGrp="1" noChangeArrowheads="1"/>
          </p:cNvSpPr>
          <p:nvPr>
            <p:ph idx="1"/>
          </p:nvPr>
        </p:nvSpPr>
        <p:spPr>
          <a:xfrm>
            <a:off x="0" y="6589713"/>
            <a:ext cx="4710113" cy="274637"/>
          </a:xfrm>
        </p:spPr>
        <p:txBody>
          <a:bodyPr/>
          <a:lstStyle/>
          <a:p>
            <a:pPr marL="0" indent="0">
              <a:buFontTx/>
              <a:buNone/>
            </a:pPr>
            <a:r>
              <a:rPr lang="en-US" altLang="en-US" sz="1000"/>
              <a:t>Source:  http://www.physicsroguescience.com/Alternative-theorists.html</a:t>
            </a:r>
          </a:p>
        </p:txBody>
      </p:sp>
      <p:sp>
        <p:nvSpPr>
          <p:cNvPr id="6" name="TextBox 5">
            <a:extLst>
              <a:ext uri="{FF2B5EF4-FFF2-40B4-BE49-F238E27FC236}">
                <a16:creationId xmlns:a16="http://schemas.microsoft.com/office/drawing/2014/main" id="{C663996D-D648-C7D3-F74D-4839B46F7148}"/>
              </a:ext>
            </a:extLst>
          </p:cNvPr>
          <p:cNvSpPr txBox="1"/>
          <p:nvPr/>
        </p:nvSpPr>
        <p:spPr>
          <a:xfrm>
            <a:off x="269875" y="1258888"/>
            <a:ext cx="3962400" cy="4524375"/>
          </a:xfrm>
          <a:prstGeom prst="rect">
            <a:avLst/>
          </a:prstGeom>
          <a:noFill/>
        </p:spPr>
        <p:txBody>
          <a:bodyPr>
            <a:spAutoFit/>
          </a:bodyPr>
          <a:lstStyle/>
          <a:p>
            <a:pPr>
              <a:defRPr/>
            </a:pPr>
            <a:r>
              <a:rPr lang="en-US" sz="2400" b="1" dirty="0"/>
              <a:t>This group </a:t>
            </a:r>
            <a:r>
              <a:rPr lang="en-US" sz="2400" b="1" dirty="0" err="1"/>
              <a:t>categorises</a:t>
            </a:r>
            <a:r>
              <a:rPr lang="en-US" sz="2400" b="1" dirty="0"/>
              <a:t> dissidents/critics as: </a:t>
            </a:r>
          </a:p>
          <a:p>
            <a:pPr marL="573088" lvl="1" indent="-342900">
              <a:buFont typeface="+mj-lt"/>
              <a:buAutoNum type="arabicPeriod"/>
              <a:defRPr/>
            </a:pPr>
            <a:r>
              <a:rPr lang="en-US" sz="2000" b="1" dirty="0">
                <a:solidFill>
                  <a:srgbClr val="0070C0"/>
                </a:solidFill>
              </a:rPr>
              <a:t>alternative theory</a:t>
            </a:r>
          </a:p>
          <a:p>
            <a:pPr marL="573088" lvl="1" indent="-342900">
              <a:buFont typeface="+mj-lt"/>
              <a:buAutoNum type="arabicPeriod"/>
              <a:defRPr/>
            </a:pPr>
            <a:r>
              <a:rPr lang="en-US" sz="2000" b="1" dirty="0"/>
              <a:t>superluminal </a:t>
            </a:r>
          </a:p>
          <a:p>
            <a:pPr marL="573088" lvl="1" indent="-342900">
              <a:buFont typeface="+mj-lt"/>
              <a:buAutoNum type="arabicPeriod"/>
              <a:defRPr/>
            </a:pPr>
            <a:r>
              <a:rPr lang="en-US" sz="2000" b="1" dirty="0"/>
              <a:t>new energy (10 sub-categories) </a:t>
            </a:r>
          </a:p>
          <a:p>
            <a:pPr marL="573088" lvl="1" indent="-342900">
              <a:buFont typeface="+mj-lt"/>
              <a:buAutoNum type="arabicPeriod"/>
              <a:defRPr/>
            </a:pPr>
            <a:r>
              <a:rPr lang="en-US" sz="2000" b="1" dirty="0"/>
              <a:t>expanding Earth </a:t>
            </a:r>
          </a:p>
          <a:p>
            <a:pPr marL="573088" lvl="1" indent="-342900">
              <a:buFont typeface="+mj-lt"/>
              <a:buAutoNum type="arabicPeriod"/>
              <a:defRPr/>
            </a:pPr>
            <a:r>
              <a:rPr lang="en-US" sz="2000" b="1" dirty="0"/>
              <a:t>experiment </a:t>
            </a:r>
          </a:p>
          <a:p>
            <a:pPr marL="573088" lvl="1" indent="-342900">
              <a:buFont typeface="+mj-lt"/>
              <a:buAutoNum type="arabicPeriod"/>
              <a:defRPr/>
            </a:pPr>
            <a:r>
              <a:rPr lang="en-US" sz="2000" b="1" dirty="0"/>
              <a:t>history of the ether </a:t>
            </a:r>
          </a:p>
          <a:p>
            <a:pPr marL="573088" lvl="1" indent="-342900">
              <a:buFont typeface="+mj-lt"/>
              <a:buAutoNum type="arabicPeriod"/>
              <a:defRPr/>
            </a:pPr>
            <a:r>
              <a:rPr lang="en-US" sz="2000" b="1" dirty="0"/>
              <a:t>philosophical </a:t>
            </a:r>
          </a:p>
          <a:p>
            <a:pPr marL="573088" lvl="1" indent="-342900">
              <a:buFont typeface="+mj-lt"/>
              <a:buAutoNum type="arabicPeriod"/>
              <a:defRPr/>
            </a:pPr>
            <a:r>
              <a:rPr lang="en-US" sz="2000" b="1" dirty="0"/>
              <a:t>religious </a:t>
            </a:r>
          </a:p>
          <a:p>
            <a:pPr marL="573088" lvl="1" indent="-342900">
              <a:buFont typeface="+mj-lt"/>
              <a:buAutoNum type="arabicPeriod"/>
              <a:defRPr/>
            </a:pPr>
            <a:r>
              <a:rPr lang="en-US" sz="2000" b="1" dirty="0"/>
              <a:t>relativist  </a:t>
            </a:r>
          </a:p>
          <a:p>
            <a:pPr marL="573088" lvl="1" indent="-454025">
              <a:buFont typeface="+mj-lt"/>
              <a:buAutoNum type="arabicPeriod"/>
              <a:defRPr/>
            </a:pPr>
            <a:r>
              <a:rPr lang="en-US" sz="2000" b="1" dirty="0"/>
              <a:t>Unknown, and </a:t>
            </a:r>
          </a:p>
          <a:p>
            <a:pPr marL="573088" lvl="1" indent="-454025">
              <a:buFont typeface="+mj-lt"/>
              <a:buAutoNum type="arabicPeriod"/>
              <a:defRPr/>
            </a:pPr>
            <a:r>
              <a:rPr lang="en-US" sz="2000" b="1" dirty="0"/>
              <a:t>Critics who do not accept:</a:t>
            </a:r>
          </a:p>
        </p:txBody>
      </p:sp>
      <p:grpSp>
        <p:nvGrpSpPr>
          <p:cNvPr id="2" name="Group 1">
            <a:extLst>
              <a:ext uri="{FF2B5EF4-FFF2-40B4-BE49-F238E27FC236}">
                <a16:creationId xmlns:a16="http://schemas.microsoft.com/office/drawing/2014/main" id="{0DD6AB8D-0B1D-8C01-7D7F-D00C0B5A6BB1}"/>
              </a:ext>
            </a:extLst>
          </p:cNvPr>
          <p:cNvGrpSpPr>
            <a:grpSpLocks/>
          </p:cNvGrpSpPr>
          <p:nvPr/>
        </p:nvGrpSpPr>
        <p:grpSpPr bwMode="auto">
          <a:xfrm>
            <a:off x="3694113" y="1163638"/>
            <a:ext cx="5449887" cy="4719637"/>
            <a:chOff x="3694113" y="1163562"/>
            <a:chExt cx="5449887" cy="4719637"/>
          </a:xfrm>
        </p:grpSpPr>
        <p:sp>
          <p:nvSpPr>
            <p:cNvPr id="5" name="TextBox 4">
              <a:extLst>
                <a:ext uri="{FF2B5EF4-FFF2-40B4-BE49-F238E27FC236}">
                  <a16:creationId xmlns:a16="http://schemas.microsoft.com/office/drawing/2014/main" id="{3E5C7AD2-336C-FF49-EEC2-547C5410F54C}"/>
                </a:ext>
              </a:extLst>
            </p:cNvPr>
            <p:cNvSpPr txBox="1"/>
            <p:nvPr/>
          </p:nvSpPr>
          <p:spPr>
            <a:xfrm>
              <a:off x="3916363" y="1163562"/>
              <a:ext cx="5227637" cy="4708525"/>
            </a:xfrm>
            <a:prstGeom prst="rect">
              <a:avLst/>
            </a:prstGeom>
            <a:noFill/>
          </p:spPr>
          <p:txBody>
            <a:bodyPr>
              <a:spAutoFit/>
            </a:bodyPr>
            <a:lstStyle/>
            <a:p>
              <a:pPr marL="804863" lvl="1" indent="-347663">
                <a:buFont typeface="+mj-lt"/>
                <a:buAutoNum type="arabicParenR"/>
                <a:defRPr/>
              </a:pPr>
              <a:r>
                <a:rPr lang="en-US" sz="2000" b="1" dirty="0">
                  <a:solidFill>
                    <a:srgbClr val="0070C0"/>
                  </a:solidFill>
                </a:rPr>
                <a:t>special relativity theory, </a:t>
              </a:r>
            </a:p>
            <a:p>
              <a:pPr marL="804863" lvl="1" indent="-347663">
                <a:buFont typeface="+mj-lt"/>
                <a:buAutoNum type="arabicParenR"/>
                <a:defRPr/>
              </a:pPr>
              <a:r>
                <a:rPr lang="en-US" sz="2000" b="1" dirty="0">
                  <a:solidFill>
                    <a:srgbClr val="0070C0"/>
                  </a:solidFill>
                </a:rPr>
                <a:t>general relativity theory, </a:t>
              </a:r>
            </a:p>
            <a:p>
              <a:pPr marL="804863" lvl="1" indent="-347663">
                <a:buFont typeface="+mj-lt"/>
                <a:buAutoNum type="arabicParenR"/>
                <a:defRPr/>
              </a:pPr>
              <a:r>
                <a:rPr lang="en-US" sz="2000" b="1" dirty="0">
                  <a:solidFill>
                    <a:srgbClr val="0070C0"/>
                  </a:solidFill>
                </a:rPr>
                <a:t>quantum mechanics, </a:t>
              </a:r>
            </a:p>
            <a:p>
              <a:pPr marL="804863" lvl="1" indent="-347663">
                <a:buFont typeface="+mj-lt"/>
                <a:buAutoNum type="arabicParenR"/>
                <a:defRPr/>
              </a:pPr>
              <a:r>
                <a:rPr lang="en-US" sz="2000" b="1" dirty="0">
                  <a:solidFill>
                    <a:srgbClr val="0070C0"/>
                  </a:solidFill>
                </a:rPr>
                <a:t>Maxwell’s equations, </a:t>
              </a:r>
            </a:p>
            <a:p>
              <a:pPr marL="804863" lvl="1" indent="-347663">
                <a:buFont typeface="+mj-lt"/>
                <a:buAutoNum type="arabicParenR"/>
                <a:defRPr/>
              </a:pPr>
              <a:r>
                <a:rPr lang="en-US" sz="2000" b="1" dirty="0">
                  <a:solidFill>
                    <a:srgbClr val="0070C0"/>
                  </a:solidFill>
                </a:rPr>
                <a:t>the speed of light as absolute, </a:t>
              </a:r>
            </a:p>
            <a:p>
              <a:pPr marL="804863" lvl="1" indent="-347663">
                <a:buFont typeface="+mj-lt"/>
                <a:buAutoNum type="arabicParenR"/>
                <a:defRPr/>
              </a:pPr>
              <a:r>
                <a:rPr lang="en-US" sz="2000" b="1" dirty="0">
                  <a:solidFill>
                    <a:srgbClr val="0070C0"/>
                  </a:solidFill>
                </a:rPr>
                <a:t>the relativist interpretation of Michelson-Morley, </a:t>
              </a:r>
            </a:p>
            <a:p>
              <a:pPr marL="804863" lvl="1" indent="-347663">
                <a:buFont typeface="+mj-lt"/>
                <a:buAutoNum type="arabicParenR"/>
                <a:defRPr/>
              </a:pPr>
              <a:r>
                <a:rPr lang="en-US" sz="2000" b="1" dirty="0">
                  <a:solidFill>
                    <a:srgbClr val="0070C0"/>
                  </a:solidFill>
                </a:rPr>
                <a:t>the relativist interpretation of the </a:t>
              </a:r>
              <a:r>
                <a:rPr lang="en-US" sz="2000" b="1" dirty="0" err="1">
                  <a:solidFill>
                    <a:srgbClr val="0070C0"/>
                  </a:solidFill>
                </a:rPr>
                <a:t>Sagnac</a:t>
              </a:r>
              <a:r>
                <a:rPr lang="en-US" sz="2000" b="1" dirty="0">
                  <a:solidFill>
                    <a:srgbClr val="0070C0"/>
                  </a:solidFill>
                </a:rPr>
                <a:t> effect, </a:t>
              </a:r>
            </a:p>
            <a:p>
              <a:pPr marL="804863" lvl="1" indent="-347663">
                <a:buFont typeface="+mj-lt"/>
                <a:buAutoNum type="arabicParenR"/>
                <a:defRPr/>
              </a:pPr>
              <a:r>
                <a:rPr lang="en-US" sz="2000" b="1" dirty="0">
                  <a:solidFill>
                    <a:srgbClr val="0070C0"/>
                  </a:solidFill>
                </a:rPr>
                <a:t>the relativist interpretation of the cosmological redshift, </a:t>
              </a:r>
            </a:p>
            <a:p>
              <a:pPr marL="804863" lvl="1" indent="-347663">
                <a:buFont typeface="+mj-lt"/>
                <a:buAutoNum type="arabicParenR"/>
                <a:defRPr/>
              </a:pPr>
              <a:r>
                <a:rPr lang="en-US" sz="2000" b="1" dirty="0">
                  <a:solidFill>
                    <a:srgbClr val="0070C0"/>
                  </a:solidFill>
                </a:rPr>
                <a:t>the big bang, </a:t>
              </a:r>
            </a:p>
            <a:p>
              <a:pPr marL="804863" lvl="1" indent="-457200">
                <a:buFont typeface="+mj-lt"/>
                <a:buAutoNum type="arabicParenR"/>
                <a:defRPr/>
              </a:pPr>
              <a:r>
                <a:rPr lang="en-US" sz="2000" b="1" dirty="0">
                  <a:solidFill>
                    <a:srgbClr val="0070C0"/>
                  </a:solidFill>
                </a:rPr>
                <a:t>time as a fourth dimension, or that the universe is four-dimensional. </a:t>
              </a:r>
            </a:p>
            <a:p>
              <a:pPr marL="804863" lvl="1" indent="-457200">
                <a:buFont typeface="+mj-lt"/>
                <a:buAutoNum type="arabicParenR"/>
                <a:defRPr/>
              </a:pPr>
              <a:r>
                <a:rPr lang="en-US" sz="2000" b="1" dirty="0">
                  <a:solidFill>
                    <a:srgbClr val="0070C0"/>
                  </a:solidFill>
                </a:rPr>
                <a:t>‘philosophical’. </a:t>
              </a:r>
            </a:p>
          </p:txBody>
        </p:sp>
        <p:sp>
          <p:nvSpPr>
            <p:cNvPr id="7" name="Left Brace 6">
              <a:extLst>
                <a:ext uri="{FF2B5EF4-FFF2-40B4-BE49-F238E27FC236}">
                  <a16:creationId xmlns:a16="http://schemas.microsoft.com/office/drawing/2014/main" id="{9E5FBA83-1D8D-4A48-6CA5-4AFD1B09CCCA}"/>
                </a:ext>
              </a:extLst>
            </p:cNvPr>
            <p:cNvSpPr/>
            <p:nvPr/>
          </p:nvSpPr>
          <p:spPr>
            <a:xfrm>
              <a:off x="4076700" y="1163562"/>
              <a:ext cx="319088" cy="4719637"/>
            </a:xfrm>
            <a:prstGeom prst="leftBrace">
              <a:avLst>
                <a:gd name="adj1" fmla="val 73850"/>
                <a:gd name="adj2"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Connector: Elbow 10">
              <a:extLst>
                <a:ext uri="{FF2B5EF4-FFF2-40B4-BE49-F238E27FC236}">
                  <a16:creationId xmlns:a16="http://schemas.microsoft.com/office/drawing/2014/main" id="{7E44382F-3DC2-550A-2C54-D774F923210D}"/>
                </a:ext>
              </a:extLst>
            </p:cNvPr>
            <p:cNvCxnSpPr>
              <a:cxnSpLocks/>
            </p:cNvCxnSpPr>
            <p:nvPr/>
          </p:nvCxnSpPr>
          <p:spPr>
            <a:xfrm rot="5400000" flipH="1" flipV="1">
              <a:off x="2919413" y="4292524"/>
              <a:ext cx="1851025" cy="301625"/>
            </a:xfrm>
            <a:prstGeom prst="bentConnector3">
              <a:avLst>
                <a:gd name="adj1" fmla="val 100595"/>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a:extLst>
              <a:ext uri="{FF2B5EF4-FFF2-40B4-BE49-F238E27FC236}">
                <a16:creationId xmlns:a16="http://schemas.microsoft.com/office/drawing/2014/main" id="{66A958A8-AF2A-6B42-F179-C1AD89858BA3}"/>
              </a:ext>
            </a:extLst>
          </p:cNvPr>
          <p:cNvSpPr>
            <a:spLocks noGrp="1" noChangeArrowheads="1"/>
          </p:cNvSpPr>
          <p:nvPr>
            <p:ph type="title"/>
          </p:nvPr>
        </p:nvSpPr>
        <p:spPr>
          <a:xfrm>
            <a:off x="457200" y="274638"/>
            <a:ext cx="8229600" cy="485775"/>
          </a:xfrm>
        </p:spPr>
        <p:txBody>
          <a:bodyPr/>
          <a:lstStyle/>
          <a:p>
            <a:r>
              <a:rPr lang="en-US" altLang="en-US" b="1"/>
              <a:t>Jean de Climont</a:t>
            </a:r>
          </a:p>
        </p:txBody>
      </p:sp>
      <p:sp>
        <p:nvSpPr>
          <p:cNvPr id="257027" name="Content Placeholder 2">
            <a:extLst>
              <a:ext uri="{FF2B5EF4-FFF2-40B4-BE49-F238E27FC236}">
                <a16:creationId xmlns:a16="http://schemas.microsoft.com/office/drawing/2014/main" id="{6BE96658-11CE-3D14-6F7D-B765E02133B0}"/>
              </a:ext>
            </a:extLst>
          </p:cNvPr>
          <p:cNvSpPr>
            <a:spLocks noGrp="1" noChangeArrowheads="1"/>
          </p:cNvSpPr>
          <p:nvPr>
            <p:ph idx="1"/>
          </p:nvPr>
        </p:nvSpPr>
        <p:spPr>
          <a:xfrm>
            <a:off x="457200" y="6423025"/>
            <a:ext cx="8229600" cy="434975"/>
          </a:xfrm>
        </p:spPr>
        <p:txBody>
          <a:bodyPr/>
          <a:lstStyle/>
          <a:p>
            <a:pPr marL="0" indent="0">
              <a:buFontTx/>
              <a:buNone/>
            </a:pPr>
            <a:r>
              <a:rPr lang="en-US" altLang="en-US" sz="1000"/>
              <a:t>http://www.physicsroguescience.com/Alternative-theorists.html</a:t>
            </a:r>
          </a:p>
        </p:txBody>
      </p:sp>
      <p:sp>
        <p:nvSpPr>
          <p:cNvPr id="257028" name="TextBox 3">
            <a:extLst>
              <a:ext uri="{FF2B5EF4-FFF2-40B4-BE49-F238E27FC236}">
                <a16:creationId xmlns:a16="http://schemas.microsoft.com/office/drawing/2014/main" id="{300EE074-DDB0-FA5B-6B3B-1E023FDA7FC8}"/>
              </a:ext>
            </a:extLst>
          </p:cNvPr>
          <p:cNvSpPr txBox="1">
            <a:spLocks noChangeArrowheads="1"/>
          </p:cNvSpPr>
          <p:nvPr/>
        </p:nvSpPr>
        <p:spPr bwMode="auto">
          <a:xfrm>
            <a:off x="457200" y="1241425"/>
            <a:ext cx="80470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38188" indent="-280988">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70C0"/>
                </a:solidFill>
              </a:rPr>
              <a:t>Alternative Theory </a:t>
            </a:r>
            <a:r>
              <a:rPr lang="en-US" altLang="en-US" sz="2400" b="1"/>
              <a:t>Sub-Categories: </a:t>
            </a:r>
          </a:p>
          <a:p>
            <a:pPr lvl="1">
              <a:spcBef>
                <a:spcPct val="0"/>
              </a:spcBef>
              <a:buFont typeface="Arial" panose="020B0604020202020204" pitchFamily="34" charset="0"/>
              <a:buAutoNum type="arabicPeriod"/>
            </a:pPr>
            <a:r>
              <a:rPr lang="en-US" altLang="en-US" sz="2400" b="1"/>
              <a:t> </a:t>
            </a:r>
            <a:r>
              <a:rPr lang="en-US" altLang="en-US" sz="2400" b="1">
                <a:solidFill>
                  <a:srgbClr val="C00000"/>
                </a:solidFill>
              </a:rPr>
              <a:t>Ether</a:t>
            </a:r>
            <a:r>
              <a:rPr lang="en-US" altLang="en-US" sz="2400" b="1"/>
              <a:t> (nine sub-categories)</a:t>
            </a:r>
          </a:p>
          <a:p>
            <a:pPr lvl="2">
              <a:spcBef>
                <a:spcPct val="0"/>
              </a:spcBef>
              <a:buFontTx/>
              <a:buNone/>
            </a:pPr>
            <a:r>
              <a:rPr lang="en-US" altLang="en-US" b="1"/>
              <a:t>Descartes, Lorentz, Le Sage, Newton, Yarkovsky, superfluid, other fluid, energy and metric </a:t>
            </a:r>
          </a:p>
          <a:p>
            <a:pPr lvl="1">
              <a:spcBef>
                <a:spcPct val="0"/>
              </a:spcBef>
              <a:buFont typeface="Arial" panose="020B0604020202020204" pitchFamily="34" charset="0"/>
              <a:buAutoNum type="arabicPeriod"/>
            </a:pPr>
            <a:r>
              <a:rPr lang="en-US" altLang="en-US" sz="2400" b="1"/>
              <a:t> </a:t>
            </a:r>
            <a:r>
              <a:rPr lang="en-US" altLang="en-US" sz="2400" b="1">
                <a:solidFill>
                  <a:srgbClr val="C00000"/>
                </a:solidFill>
              </a:rPr>
              <a:t>Particles</a:t>
            </a:r>
            <a:r>
              <a:rPr lang="en-US" altLang="en-US" sz="2400" b="1"/>
              <a:t> (eight sub-categories) </a:t>
            </a:r>
          </a:p>
          <a:p>
            <a:pPr lvl="2">
              <a:spcBef>
                <a:spcPct val="0"/>
              </a:spcBef>
              <a:buFontTx/>
              <a:buNone/>
            </a:pPr>
            <a:r>
              <a:rPr lang="en-US" altLang="en-US" b="1"/>
              <a:t>Wave, Well, Source, </a:t>
            </a:r>
            <a:r>
              <a:rPr lang="en-US" altLang="en-US" b="1">
                <a:solidFill>
                  <a:srgbClr val="0070C0"/>
                </a:solidFill>
              </a:rPr>
              <a:t>Vortices, Ring, Spiral</a:t>
            </a:r>
            <a:r>
              <a:rPr lang="en-US" altLang="en-US" b="1"/>
              <a:t>, pair linked, and multiple</a:t>
            </a:r>
          </a:p>
          <a:p>
            <a:pPr lvl="1">
              <a:spcBef>
                <a:spcPct val="0"/>
              </a:spcBef>
              <a:buFont typeface="Arial" panose="020B0604020202020204" pitchFamily="34" charset="0"/>
              <a:buAutoNum type="arabicPeriod"/>
            </a:pPr>
            <a:r>
              <a:rPr lang="en-US" altLang="en-US" sz="2400" b="1"/>
              <a:t> </a:t>
            </a:r>
            <a:r>
              <a:rPr lang="en-US" altLang="en-US" sz="2400" b="1">
                <a:solidFill>
                  <a:srgbClr val="C00000"/>
                </a:solidFill>
              </a:rPr>
              <a:t>Other</a:t>
            </a:r>
            <a:r>
              <a:rPr lang="en-US" altLang="en-US" sz="2400" b="1"/>
              <a:t> (ten sub-categories), </a:t>
            </a:r>
          </a:p>
          <a:p>
            <a:pPr lvl="2">
              <a:spcBef>
                <a:spcPct val="0"/>
              </a:spcBef>
              <a:buFontTx/>
              <a:buNone/>
            </a:pPr>
            <a:r>
              <a:rPr lang="en-US" altLang="en-US" b="1">
                <a:solidFill>
                  <a:srgbClr val="0070C0"/>
                </a:solidFill>
              </a:rPr>
              <a:t>electric universe</a:t>
            </a:r>
            <a:r>
              <a:rPr lang="en-US" altLang="en-US" b="1"/>
              <a:t>, fractal universe, antigravity, </a:t>
            </a:r>
            <a:r>
              <a:rPr lang="en-US" altLang="en-US" b="1">
                <a:solidFill>
                  <a:srgbClr val="0070C0"/>
                </a:solidFill>
              </a:rPr>
              <a:t>electromagnetic gravity</a:t>
            </a:r>
            <a:r>
              <a:rPr lang="en-US" altLang="en-US" b="1"/>
              <a:t>, Ritz ballistic, information, ‘innovative’, </a:t>
            </a:r>
            <a:r>
              <a:rPr lang="en-US" altLang="en-US" b="1">
                <a:solidFill>
                  <a:srgbClr val="0070C0"/>
                </a:solidFill>
              </a:rPr>
              <a:t>theory of everything</a:t>
            </a:r>
            <a:r>
              <a:rPr lang="en-US" altLang="en-US" b="1"/>
              <a:t>, unified field and beyond relativity</a:t>
            </a:r>
          </a:p>
          <a:p>
            <a:pPr>
              <a:spcBef>
                <a:spcPct val="0"/>
              </a:spcBef>
              <a:buFontTx/>
              <a:buNone/>
            </a:pPr>
            <a:endParaRPr lang="en-US" altLang="en-US" sz="2400" b="1"/>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AutoShape 4">
            <a:extLst>
              <a:ext uri="{FF2B5EF4-FFF2-40B4-BE49-F238E27FC236}">
                <a16:creationId xmlns:a16="http://schemas.microsoft.com/office/drawing/2014/main" id="{4AE0B8F0-77E6-E071-F5EF-E97646B310A7}"/>
              </a:ext>
            </a:extLst>
          </p:cNvPr>
          <p:cNvSpPr>
            <a:spLocks noChangeArrowheads="1"/>
          </p:cNvSpPr>
          <p:nvPr/>
        </p:nvSpPr>
        <p:spPr bwMode="auto">
          <a:xfrm>
            <a:off x="336550" y="5106988"/>
            <a:ext cx="8553450" cy="644525"/>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FF"/>
              </a:solidFill>
            </a:endParaRPr>
          </a:p>
        </p:txBody>
      </p:sp>
      <p:sp>
        <p:nvSpPr>
          <p:cNvPr id="259075" name="Title 1">
            <a:extLst>
              <a:ext uri="{FF2B5EF4-FFF2-40B4-BE49-F238E27FC236}">
                <a16:creationId xmlns:a16="http://schemas.microsoft.com/office/drawing/2014/main" id="{7EDC94AA-3B3B-58BA-F73F-B4C0E692841C}"/>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251907" name="Content Placeholder 2">
            <a:extLst>
              <a:ext uri="{FF2B5EF4-FFF2-40B4-BE49-F238E27FC236}">
                <a16:creationId xmlns:a16="http://schemas.microsoft.com/office/drawing/2014/main" id="{519D52A7-599E-C476-8F53-26EEEF77DC76}"/>
              </a:ext>
            </a:extLst>
          </p:cNvPr>
          <p:cNvSpPr>
            <a:spLocks noGrp="1" noChangeArrowheads="1"/>
          </p:cNvSpPr>
          <p:nvPr>
            <p:ph idx="1"/>
          </p:nvPr>
        </p:nvSpPr>
        <p:spPr>
          <a:xfrm>
            <a:off x="655638" y="1798638"/>
            <a:ext cx="8031162" cy="4525962"/>
          </a:xfrm>
        </p:spPr>
        <p:txBody>
          <a:bodyPr/>
          <a:lstStyle/>
          <a:p>
            <a:pPr>
              <a:defRPr/>
            </a:pPr>
            <a:r>
              <a:rPr lang="en-US" altLang="en-US" b="1" dirty="0">
                <a:solidFill>
                  <a:schemeClr val="bg2">
                    <a:lumMod val="75000"/>
                  </a:schemeClr>
                </a:solidFill>
              </a:rPr>
              <a:t>Sub-Atomic Particle Model Slides</a:t>
            </a:r>
          </a:p>
          <a:p>
            <a:pPr>
              <a:defRPr/>
            </a:pPr>
            <a:r>
              <a:rPr lang="en-US" altLang="en-US" b="1" dirty="0">
                <a:solidFill>
                  <a:schemeClr val="bg2">
                    <a:lumMod val="75000"/>
                  </a:schemeClr>
                </a:solidFill>
              </a:rPr>
              <a:t>Physics in the News: The Electron is Round !</a:t>
            </a:r>
          </a:p>
          <a:p>
            <a:pPr>
              <a:defRPr/>
            </a:pPr>
            <a:r>
              <a:rPr lang="en-US" altLang="en-US" b="1" dirty="0">
                <a:solidFill>
                  <a:schemeClr val="bg2">
                    <a:lumMod val="75000"/>
                  </a:schemeClr>
                </a:solidFill>
              </a:rPr>
              <a:t>Comments &amp; Differing Opinions</a:t>
            </a:r>
          </a:p>
          <a:p>
            <a:pPr>
              <a:defRPr/>
            </a:pPr>
            <a:r>
              <a:rPr lang="en-US" altLang="en-US" b="1" dirty="0">
                <a:solidFill>
                  <a:schemeClr val="bg2">
                    <a:lumMod val="75000"/>
                  </a:schemeClr>
                </a:solidFill>
              </a:rPr>
              <a:t>Alternative Physics Resources, Theories and Theorists</a:t>
            </a:r>
          </a:p>
          <a:p>
            <a:pPr>
              <a:defRPr/>
            </a:pPr>
            <a:r>
              <a:rPr lang="en-US" altLang="en-US" b="1" dirty="0">
                <a:solidFill>
                  <a:srgbClr val="0000CC"/>
                </a:solidFill>
              </a:rPr>
              <a:t>Supporting Slides re: Gravity</a:t>
            </a:r>
          </a:p>
          <a:p>
            <a:pPr>
              <a:defRPr/>
            </a:pPr>
            <a:endParaRPr lang="en-US" altLang="en-US" b="1"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165E657-8298-27BA-0E2E-B0770047C0F4}"/>
              </a:ext>
            </a:extLst>
          </p:cNvPr>
          <p:cNvSpPr>
            <a:spLocks noGrp="1" noChangeArrowheads="1"/>
          </p:cNvSpPr>
          <p:nvPr>
            <p:ph type="title"/>
          </p:nvPr>
        </p:nvSpPr>
        <p:spPr>
          <a:xfrm>
            <a:off x="685800" y="363538"/>
            <a:ext cx="7772400" cy="1143000"/>
          </a:xfrm>
        </p:spPr>
        <p:txBody>
          <a:bodyPr/>
          <a:lstStyle/>
          <a:p>
            <a:pPr eaLnBrk="1" hangingPunct="1"/>
            <a:r>
              <a:rPr lang="en-US" altLang="en-US" sz="3600" b="1">
                <a:solidFill>
                  <a:srgbClr val="000099"/>
                </a:solidFill>
              </a:rPr>
              <a:t>Hydrogen Red Shift</a:t>
            </a:r>
          </a:p>
        </p:txBody>
      </p:sp>
      <p:pic>
        <p:nvPicPr>
          <p:cNvPr id="261123" name="Picture 3" descr="figure02">
            <a:extLst>
              <a:ext uri="{FF2B5EF4-FFF2-40B4-BE49-F238E27FC236}">
                <a16:creationId xmlns:a16="http://schemas.microsoft.com/office/drawing/2014/main" id="{28BC06A1-2C20-E0FD-0AD3-8B93E2A67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2925"/>
            <a:ext cx="9144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8108E0CB-A9EA-3BBE-F9DF-4028052A37ED}"/>
              </a:ext>
            </a:extLst>
          </p:cNvPr>
          <p:cNvSpPr>
            <a:spLocks noGrp="1" noChangeArrowheads="1"/>
          </p:cNvSpPr>
          <p:nvPr>
            <p:ph type="title"/>
          </p:nvPr>
        </p:nvSpPr>
        <p:spPr>
          <a:xfrm>
            <a:off x="427038" y="255588"/>
            <a:ext cx="8235950" cy="1143000"/>
          </a:xfrm>
        </p:spPr>
        <p:txBody>
          <a:bodyPr/>
          <a:lstStyle/>
          <a:p>
            <a:pPr eaLnBrk="1" hangingPunct="1"/>
            <a:r>
              <a:rPr lang="en-US" altLang="en-US" sz="3200" b="1">
                <a:solidFill>
                  <a:srgbClr val="000099"/>
                </a:solidFill>
              </a:rPr>
              <a:t>Red Shift Due to Gravitational Force</a:t>
            </a:r>
          </a:p>
        </p:txBody>
      </p:sp>
      <p:graphicFrame>
        <p:nvGraphicFramePr>
          <p:cNvPr id="263171" name="Object 3">
            <a:extLst>
              <a:ext uri="{FF2B5EF4-FFF2-40B4-BE49-F238E27FC236}">
                <a16:creationId xmlns:a16="http://schemas.microsoft.com/office/drawing/2014/main" id="{71FB87A4-E64D-434C-C1A8-62F7A00ED4D7}"/>
              </a:ext>
            </a:extLst>
          </p:cNvPr>
          <p:cNvGraphicFramePr>
            <a:graphicFrameLocks noChangeAspect="1"/>
          </p:cNvGraphicFramePr>
          <p:nvPr/>
        </p:nvGraphicFramePr>
        <p:xfrm>
          <a:off x="1016000" y="1917700"/>
          <a:ext cx="7026275" cy="1709738"/>
        </p:xfrm>
        <a:graphic>
          <a:graphicData uri="http://schemas.openxmlformats.org/presentationml/2006/ole">
            <mc:AlternateContent xmlns:mc="http://schemas.openxmlformats.org/markup-compatibility/2006">
              <mc:Choice xmlns:v="urn:schemas-microsoft-com:vml" Requires="v">
                <p:oleObj name="Equation" r:id="rId3" imgW="2552700" imgH="622300" progId="Equation.COEE2">
                  <p:embed/>
                </p:oleObj>
              </mc:Choice>
              <mc:Fallback>
                <p:oleObj name="Equation" r:id="rId3" imgW="2552700" imgH="622300" progId="Equation.COEE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917700"/>
                        <a:ext cx="7026275"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3172" name="Text Box 4">
            <a:extLst>
              <a:ext uri="{FF2B5EF4-FFF2-40B4-BE49-F238E27FC236}">
                <a16:creationId xmlns:a16="http://schemas.microsoft.com/office/drawing/2014/main" id="{128D8E35-7395-081C-FFDC-1AED646DB550}"/>
              </a:ext>
            </a:extLst>
          </p:cNvPr>
          <p:cNvSpPr txBox="1">
            <a:spLocks noChangeArrowheads="1"/>
          </p:cNvSpPr>
          <p:nvPr/>
        </p:nvSpPr>
        <p:spPr bwMode="auto">
          <a:xfrm>
            <a:off x="663575" y="4348163"/>
            <a:ext cx="73152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0000"/>
                </a:solidFill>
                <a:latin typeface="Tahoma" panose="020B0604030504040204" pitchFamily="34" charset="0"/>
              </a:rPr>
              <a:t>Red Shift Was Much Greater in the Past </a:t>
            </a:r>
          </a:p>
          <a:p>
            <a:pPr algn="ctr">
              <a:spcBef>
                <a:spcPct val="50000"/>
              </a:spcBef>
              <a:buFontTx/>
              <a:buNone/>
            </a:pPr>
            <a:r>
              <a:rPr lang="en-US" altLang="en-US" sz="2800" b="1">
                <a:solidFill>
                  <a:srgbClr val="000000"/>
                </a:solidFill>
                <a:latin typeface="Tahoma" panose="020B0604030504040204" pitchFamily="34" charset="0"/>
              </a:rPr>
              <a:t>Due to Smaller R and Greater M</a:t>
            </a:r>
            <a:endParaRPr lang="en-US" altLang="en-US" sz="1600" b="1">
              <a:solidFill>
                <a:srgbClr val="000000"/>
              </a:solidFill>
              <a:latin typeface="Tahoma" panose="020B0604030504040204" pitchFamily="34" charset="0"/>
            </a:endParaRPr>
          </a:p>
        </p:txBody>
      </p:sp>
      <p:sp>
        <p:nvSpPr>
          <p:cNvPr id="263173" name="TextBox 1">
            <a:extLst>
              <a:ext uri="{FF2B5EF4-FFF2-40B4-BE49-F238E27FC236}">
                <a16:creationId xmlns:a16="http://schemas.microsoft.com/office/drawing/2014/main" id="{FBE6DDE6-D0DE-A967-518D-A53A417977F8}"/>
              </a:ext>
            </a:extLst>
          </p:cNvPr>
          <p:cNvSpPr txBox="1">
            <a:spLocks noChangeArrowheads="1"/>
          </p:cNvSpPr>
          <p:nvPr/>
        </p:nvSpPr>
        <p:spPr bwMode="auto">
          <a:xfrm>
            <a:off x="2178050" y="5857875"/>
            <a:ext cx="319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R  =  Distance from the Center of the Universe</a:t>
            </a:r>
          </a:p>
        </p:txBody>
      </p:sp>
      <p:sp>
        <p:nvSpPr>
          <p:cNvPr id="263174" name="TextBox 2">
            <a:extLst>
              <a:ext uri="{FF2B5EF4-FFF2-40B4-BE49-F238E27FC236}">
                <a16:creationId xmlns:a16="http://schemas.microsoft.com/office/drawing/2014/main" id="{E1EB4FAA-C3A9-BC5E-65D0-9433E056686A}"/>
              </a:ext>
            </a:extLst>
          </p:cNvPr>
          <p:cNvSpPr txBox="1">
            <a:spLocks noChangeArrowheads="1"/>
          </p:cNvSpPr>
          <p:nvPr/>
        </p:nvSpPr>
        <p:spPr bwMode="auto">
          <a:xfrm>
            <a:off x="5113338" y="5857875"/>
            <a:ext cx="319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M  =  Mass of Gravitational Object (Galaxy, Star, etc.)</a:t>
            </a:r>
          </a:p>
        </p:txBody>
      </p:sp>
      <p:cxnSp>
        <p:nvCxnSpPr>
          <p:cNvPr id="5" name="Straight Arrow Connector 4">
            <a:extLst>
              <a:ext uri="{FF2B5EF4-FFF2-40B4-BE49-F238E27FC236}">
                <a16:creationId xmlns:a16="http://schemas.microsoft.com/office/drawing/2014/main" id="{90142332-A58B-11C8-8410-D899E5C1655F}"/>
              </a:ext>
            </a:extLst>
          </p:cNvPr>
          <p:cNvCxnSpPr>
            <a:cxnSpLocks/>
          </p:cNvCxnSpPr>
          <p:nvPr/>
        </p:nvCxnSpPr>
        <p:spPr>
          <a:xfrm flipV="1">
            <a:off x="6202363" y="5486400"/>
            <a:ext cx="760412" cy="4238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F249019-27E4-E5B2-8062-FEEF4507BE25}"/>
              </a:ext>
            </a:extLst>
          </p:cNvPr>
          <p:cNvCxnSpPr>
            <a:cxnSpLocks/>
          </p:cNvCxnSpPr>
          <p:nvPr/>
        </p:nvCxnSpPr>
        <p:spPr>
          <a:xfrm flipV="1">
            <a:off x="3448050" y="5486400"/>
            <a:ext cx="873125" cy="4238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7A30A77F-8645-91F3-507C-520F245D33CE}"/>
              </a:ext>
            </a:extLst>
          </p:cNvPr>
          <p:cNvSpPr>
            <a:spLocks noGrp="1" noChangeArrowheads="1"/>
          </p:cNvSpPr>
          <p:nvPr>
            <p:ph type="title"/>
          </p:nvPr>
        </p:nvSpPr>
        <p:spPr>
          <a:xfrm>
            <a:off x="0" y="182563"/>
            <a:ext cx="8839200" cy="900112"/>
          </a:xfrm>
          <a:noFill/>
        </p:spPr>
        <p:txBody>
          <a:bodyPr/>
          <a:lstStyle/>
          <a:p>
            <a:pPr eaLnBrk="1" hangingPunct="1"/>
            <a:r>
              <a:rPr lang="en-US" altLang="en-US" sz="3200" b="1">
                <a:solidFill>
                  <a:srgbClr val="000099"/>
                </a:solidFill>
              </a:rPr>
              <a:t>Hubble’s Law</a:t>
            </a:r>
            <a:br>
              <a:rPr lang="en-US" altLang="en-US" sz="3200" b="1">
                <a:solidFill>
                  <a:srgbClr val="000099"/>
                </a:solidFill>
              </a:rPr>
            </a:br>
            <a:r>
              <a:rPr lang="en-US" altLang="en-US" sz="3200" b="1">
                <a:solidFill>
                  <a:srgbClr val="000099"/>
                </a:solidFill>
              </a:rPr>
              <a:t>Increasing Redshifts vs Distance</a:t>
            </a:r>
          </a:p>
        </p:txBody>
      </p:sp>
      <p:pic>
        <p:nvPicPr>
          <p:cNvPr id="265219" name="Picture 3" descr="redshift_vs_brightness2">
            <a:extLst>
              <a:ext uri="{FF2B5EF4-FFF2-40B4-BE49-F238E27FC236}">
                <a16:creationId xmlns:a16="http://schemas.microsoft.com/office/drawing/2014/main" id="{A3BE3427-576C-C353-E13D-16A5B758B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8" y="1222375"/>
            <a:ext cx="5510212"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EFA63C20-C40F-37BD-A303-B80C33ABB4D5}"/>
              </a:ext>
            </a:extLst>
          </p:cNvPr>
          <p:cNvSpPr>
            <a:spLocks noGrp="1" noChangeArrowheads="1"/>
          </p:cNvSpPr>
          <p:nvPr>
            <p:ph type="title"/>
          </p:nvPr>
        </p:nvSpPr>
        <p:spPr>
          <a:xfrm>
            <a:off x="698500" y="295275"/>
            <a:ext cx="7772400" cy="1143000"/>
          </a:xfrm>
        </p:spPr>
        <p:txBody>
          <a:bodyPr/>
          <a:lstStyle/>
          <a:p>
            <a:pPr eaLnBrk="1" hangingPunct="1"/>
            <a:r>
              <a:rPr lang="en-US" altLang="en-US" sz="3200" b="1">
                <a:solidFill>
                  <a:schemeClr val="accent2"/>
                </a:solidFill>
              </a:rPr>
              <a:t>Calculate the Radiation from Gravitational Oscillations in Hydrogen</a:t>
            </a:r>
          </a:p>
        </p:txBody>
      </p:sp>
      <p:graphicFrame>
        <p:nvGraphicFramePr>
          <p:cNvPr id="90116" name="Object 4">
            <a:extLst>
              <a:ext uri="{FF2B5EF4-FFF2-40B4-BE49-F238E27FC236}">
                <a16:creationId xmlns:a16="http://schemas.microsoft.com/office/drawing/2014/main" id="{405BFACB-5DAB-DFE0-4E1E-5CBCE54C1933}"/>
              </a:ext>
            </a:extLst>
          </p:cNvPr>
          <p:cNvGraphicFramePr>
            <a:graphicFrameLocks noChangeAspect="1"/>
          </p:cNvGraphicFramePr>
          <p:nvPr/>
        </p:nvGraphicFramePr>
        <p:xfrm>
          <a:off x="3067050" y="3357563"/>
          <a:ext cx="3852863" cy="1216025"/>
        </p:xfrm>
        <a:graphic>
          <a:graphicData uri="http://schemas.openxmlformats.org/presentationml/2006/ole">
            <mc:AlternateContent xmlns:mc="http://schemas.openxmlformats.org/markup-compatibility/2006">
              <mc:Choice xmlns:v="urn:schemas-microsoft-com:vml" Requires="v">
                <p:oleObj name="Equation" r:id="rId3" imgW="1447800" imgH="457200" progId="Equation.COEE2">
                  <p:embed/>
                </p:oleObj>
              </mc:Choice>
              <mc:Fallback>
                <p:oleObj name="Equation" r:id="rId3" imgW="1447800" imgH="457200" progId="Equation.COEE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3357563"/>
                        <a:ext cx="3852863"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17" name="Object 5">
            <a:extLst>
              <a:ext uri="{FF2B5EF4-FFF2-40B4-BE49-F238E27FC236}">
                <a16:creationId xmlns:a16="http://schemas.microsoft.com/office/drawing/2014/main" id="{D1455758-B42B-BE97-7CFE-32280E3B9595}"/>
              </a:ext>
            </a:extLst>
          </p:cNvPr>
          <p:cNvGraphicFramePr>
            <a:graphicFrameLocks noChangeAspect="1"/>
          </p:cNvGraphicFramePr>
          <p:nvPr/>
        </p:nvGraphicFramePr>
        <p:xfrm>
          <a:off x="1528763" y="4848225"/>
          <a:ext cx="2003425" cy="615950"/>
        </p:xfrm>
        <a:graphic>
          <a:graphicData uri="http://schemas.openxmlformats.org/presentationml/2006/ole">
            <mc:AlternateContent xmlns:mc="http://schemas.openxmlformats.org/markup-compatibility/2006">
              <mc:Choice xmlns:v="urn:schemas-microsoft-com:vml" Requires="v">
                <p:oleObj name="Equation" r:id="rId5" imgW="660113" imgH="203112" progId="Equation.COEE2">
                  <p:embed/>
                </p:oleObj>
              </mc:Choice>
              <mc:Fallback>
                <p:oleObj name="Equation" r:id="rId5" imgW="660113" imgH="203112" progId="Equation.COEE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763" y="4848225"/>
                        <a:ext cx="200342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8" name="TextBox 1">
            <a:extLst>
              <a:ext uri="{FF2B5EF4-FFF2-40B4-BE49-F238E27FC236}">
                <a16:creationId xmlns:a16="http://schemas.microsoft.com/office/drawing/2014/main" id="{97B9ECDB-FFE0-E6D0-93CE-7B5F82577E34}"/>
              </a:ext>
            </a:extLst>
          </p:cNvPr>
          <p:cNvSpPr txBox="1">
            <a:spLocks noChangeArrowheads="1"/>
          </p:cNvSpPr>
          <p:nvPr/>
        </p:nvSpPr>
        <p:spPr bwMode="auto">
          <a:xfrm>
            <a:off x="4438650" y="5419725"/>
            <a:ext cx="3041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rPr>
              <a:t>Microwave wavelengths range from 1mm – 1m</a:t>
            </a:r>
          </a:p>
        </p:txBody>
      </p:sp>
      <p:pic>
        <p:nvPicPr>
          <p:cNvPr id="267270" name="Picture 3" descr="A picture containing black, darkness&#10;&#10;Description automatically generated">
            <a:extLst>
              <a:ext uri="{FF2B5EF4-FFF2-40B4-BE49-F238E27FC236}">
                <a16:creationId xmlns:a16="http://schemas.microsoft.com/office/drawing/2014/main" id="{31E1D56A-7381-0799-8C32-D0E07831A6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9700"/>
          <a:stretch>
            <a:fillRect/>
          </a:stretch>
        </p:blipFill>
        <p:spPr bwMode="auto">
          <a:xfrm>
            <a:off x="973138" y="1809750"/>
            <a:ext cx="6059487"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1B71D452-F4BD-544C-95C6-E798356F1E66}"/>
              </a:ext>
            </a:extLst>
          </p:cNvPr>
          <p:cNvSpPr txBox="1">
            <a:spLocks noChangeArrowheads="1"/>
          </p:cNvSpPr>
          <p:nvPr/>
        </p:nvSpPr>
        <p:spPr bwMode="auto">
          <a:xfrm>
            <a:off x="698500" y="3735388"/>
            <a:ext cx="2097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00"/>
                </a:solidFill>
              </a:rPr>
              <a:t>Solve for </a:t>
            </a:r>
            <a:r>
              <a:rPr lang="el-GR" altLang="en-US" sz="2400" b="1" i="1">
                <a:solidFill>
                  <a:srgbClr val="000000"/>
                </a:solidFill>
              </a:rPr>
              <a:t>λ</a:t>
            </a:r>
            <a:endParaRPr lang="en-US" altLang="en-US" sz="2400" b="1" i="1">
              <a:solidFill>
                <a:srgbClr val="000000"/>
              </a:solidFill>
            </a:endParaRPr>
          </a:p>
        </p:txBody>
      </p:sp>
      <p:grpSp>
        <p:nvGrpSpPr>
          <p:cNvPr id="6" name="Group 5">
            <a:extLst>
              <a:ext uri="{FF2B5EF4-FFF2-40B4-BE49-F238E27FC236}">
                <a16:creationId xmlns:a16="http://schemas.microsoft.com/office/drawing/2014/main" id="{32B3AF6E-B5D4-07BB-D061-F674A6F2634C}"/>
              </a:ext>
            </a:extLst>
          </p:cNvPr>
          <p:cNvGrpSpPr>
            <a:grpSpLocks/>
          </p:cNvGrpSpPr>
          <p:nvPr/>
        </p:nvGrpSpPr>
        <p:grpSpPr bwMode="auto">
          <a:xfrm>
            <a:off x="6786563" y="2847975"/>
            <a:ext cx="2151062" cy="2308225"/>
            <a:chOff x="6786390" y="2847225"/>
            <a:chExt cx="2151024" cy="2308324"/>
          </a:xfrm>
        </p:grpSpPr>
        <p:sp>
          <p:nvSpPr>
            <p:cNvPr id="267273" name="TextBox 1">
              <a:extLst>
                <a:ext uri="{FF2B5EF4-FFF2-40B4-BE49-F238E27FC236}">
                  <a16:creationId xmlns:a16="http://schemas.microsoft.com/office/drawing/2014/main" id="{4EE10622-3EA0-34A6-C59C-7C859F010930}"/>
                </a:ext>
              </a:extLst>
            </p:cNvPr>
            <p:cNvSpPr txBox="1">
              <a:spLocks noChangeArrowheads="1"/>
            </p:cNvSpPr>
            <p:nvPr/>
          </p:nvSpPr>
          <p:spPr bwMode="auto">
            <a:xfrm>
              <a:off x="7615237" y="2847225"/>
              <a:ext cx="13221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70C0"/>
                  </a:solidFill>
                </a:rPr>
                <a:t>Assumes motion magnitude, A, of an electron is limited to the max size of H</a:t>
              </a:r>
              <a:r>
                <a:rPr lang="en-US" altLang="en-US" sz="1600" b="1" baseline="-25000">
                  <a:solidFill>
                    <a:srgbClr val="0070C0"/>
                  </a:solidFill>
                </a:rPr>
                <a:t>2 </a:t>
              </a:r>
              <a:r>
                <a:rPr lang="en-US" altLang="en-US" sz="1600" b="1">
                  <a:solidFill>
                    <a:srgbClr val="0070C0"/>
                  </a:solidFill>
                </a:rPr>
                <a:t>atom</a:t>
              </a:r>
            </a:p>
          </p:txBody>
        </p:sp>
        <p:cxnSp>
          <p:nvCxnSpPr>
            <p:cNvPr id="4" name="Straight Arrow Connector 3">
              <a:extLst>
                <a:ext uri="{FF2B5EF4-FFF2-40B4-BE49-F238E27FC236}">
                  <a16:creationId xmlns:a16="http://schemas.microsoft.com/office/drawing/2014/main" id="{D0B631A1-483B-EE36-25A7-5843C179D423}"/>
                </a:ext>
              </a:extLst>
            </p:cNvPr>
            <p:cNvCxnSpPr/>
            <p:nvPr/>
          </p:nvCxnSpPr>
          <p:spPr>
            <a:xfrm flipH="1">
              <a:off x="6786390" y="3734676"/>
              <a:ext cx="82866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0116"/>
                                        </p:tgtEl>
                                        <p:attrNameLst>
                                          <p:attrName>style.visibility</p:attrName>
                                        </p:attrNameLst>
                                      </p:cBhvr>
                                      <p:to>
                                        <p:strVal val="visible"/>
                                      </p:to>
                                    </p:set>
                                    <p:animEffect transition="in" filter="fade">
                                      <p:cBhvr>
                                        <p:cTn id="10" dur="500"/>
                                        <p:tgtEl>
                                          <p:spTgt spid="9011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0117"/>
                                        </p:tgtEl>
                                        <p:attrNameLst>
                                          <p:attrName>style.visibility</p:attrName>
                                        </p:attrNameLst>
                                      </p:cBhvr>
                                      <p:to>
                                        <p:strVal val="visible"/>
                                      </p:to>
                                    </p:set>
                                    <p:animEffect transition="in" filter="fade">
                                      <p:cBhvr>
                                        <p:cTn id="18" dur="500"/>
                                        <p:tgtEl>
                                          <p:spTgt spid="90117"/>
                                        </p:tgtEl>
                                      </p:cBhvr>
                                    </p:animEffect>
                                  </p:childTnLst>
                                </p:cTn>
                              </p:par>
                              <p:par>
                                <p:cTn id="19" presetID="10" presetClass="entr" presetSubtype="0" fill="hold" nodeType="with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fade">
                                      <p:cBhvr>
                                        <p:cTn id="21"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864D705-E665-FA1A-09A0-9ADABABCBD3D}"/>
              </a:ext>
            </a:extLst>
          </p:cNvPr>
          <p:cNvSpPr>
            <a:spLocks noGrp="1" noChangeArrowheads="1"/>
          </p:cNvSpPr>
          <p:nvPr>
            <p:ph type="title"/>
          </p:nvPr>
        </p:nvSpPr>
        <p:spPr/>
        <p:txBody>
          <a:bodyPr/>
          <a:lstStyle/>
          <a:p>
            <a:pPr eaLnBrk="1" hangingPunct="1"/>
            <a:r>
              <a:rPr lang="en-US" altLang="en-US" sz="3000" b="1">
                <a:solidFill>
                  <a:srgbClr val="0070C0"/>
                </a:solidFill>
              </a:rPr>
              <a:t>Size Matters: </a:t>
            </a:r>
            <a:r>
              <a:rPr lang="en-US" altLang="en-US" sz="3000" b="1"/>
              <a:t>When Distance Center-to-Center Is Greater Than ~10x Size of Object</a:t>
            </a:r>
          </a:p>
        </p:txBody>
      </p:sp>
      <p:sp>
        <p:nvSpPr>
          <p:cNvPr id="29699" name="Oval 3">
            <a:extLst>
              <a:ext uri="{FF2B5EF4-FFF2-40B4-BE49-F238E27FC236}">
                <a16:creationId xmlns:a16="http://schemas.microsoft.com/office/drawing/2014/main" id="{3206CD06-881D-AAE4-685B-C428A4DC198F}"/>
              </a:ext>
            </a:extLst>
          </p:cNvPr>
          <p:cNvSpPr>
            <a:spLocks noChangeArrowheads="1"/>
          </p:cNvSpPr>
          <p:nvPr/>
        </p:nvSpPr>
        <p:spPr bwMode="auto">
          <a:xfrm>
            <a:off x="1195388" y="3792538"/>
            <a:ext cx="401637" cy="169862"/>
          </a:xfrm>
          <a:prstGeom prst="ellipse">
            <a:avLst/>
          </a:prstGeom>
          <a:solidFill>
            <a:schemeClr val="bg1"/>
          </a:solidFill>
          <a:ln w="76200">
            <a:solidFill>
              <a:srgbClr val="00B0F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4" name="Group 3">
            <a:extLst>
              <a:ext uri="{FF2B5EF4-FFF2-40B4-BE49-F238E27FC236}">
                <a16:creationId xmlns:a16="http://schemas.microsoft.com/office/drawing/2014/main" id="{5512EDD8-48C9-E38F-33E6-29EAFFBDFF39}"/>
              </a:ext>
            </a:extLst>
          </p:cNvPr>
          <p:cNvGrpSpPr>
            <a:grpSpLocks/>
          </p:cNvGrpSpPr>
          <p:nvPr/>
        </p:nvGrpSpPr>
        <p:grpSpPr bwMode="auto">
          <a:xfrm>
            <a:off x="217488" y="3962400"/>
            <a:ext cx="1389062" cy="1425575"/>
            <a:chOff x="218162" y="3962400"/>
            <a:chExt cx="1388383" cy="1425575"/>
          </a:xfrm>
        </p:grpSpPr>
        <p:sp>
          <p:nvSpPr>
            <p:cNvPr id="29733" name="Line 4">
              <a:extLst>
                <a:ext uri="{FF2B5EF4-FFF2-40B4-BE49-F238E27FC236}">
                  <a16:creationId xmlns:a16="http://schemas.microsoft.com/office/drawing/2014/main" id="{E1660DBF-928E-B393-B55B-60B996A14A17}"/>
                </a:ext>
              </a:extLst>
            </p:cNvPr>
            <p:cNvSpPr>
              <a:spLocks noChangeShapeType="1"/>
            </p:cNvSpPr>
            <p:nvPr/>
          </p:nvSpPr>
          <p:spPr bwMode="auto">
            <a:xfrm>
              <a:off x="1135836" y="40259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4" name="Line 5">
              <a:extLst>
                <a:ext uri="{FF2B5EF4-FFF2-40B4-BE49-F238E27FC236}">
                  <a16:creationId xmlns:a16="http://schemas.microsoft.com/office/drawing/2014/main" id="{A746113B-125A-64AA-ACCC-DAC545B8080D}"/>
                </a:ext>
              </a:extLst>
            </p:cNvPr>
            <p:cNvSpPr>
              <a:spLocks noChangeShapeType="1"/>
            </p:cNvSpPr>
            <p:nvPr/>
          </p:nvSpPr>
          <p:spPr bwMode="auto">
            <a:xfrm>
              <a:off x="1606545" y="3962400"/>
              <a:ext cx="0" cy="142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8">
              <a:extLst>
                <a:ext uri="{FF2B5EF4-FFF2-40B4-BE49-F238E27FC236}">
                  <a16:creationId xmlns:a16="http://schemas.microsoft.com/office/drawing/2014/main" id="{6DAD525A-D7E3-05E5-ED49-017467F441E4}"/>
                </a:ext>
              </a:extLst>
            </p:cNvPr>
            <p:cNvSpPr>
              <a:spLocks noChangeShapeType="1"/>
            </p:cNvSpPr>
            <p:nvPr/>
          </p:nvSpPr>
          <p:spPr bwMode="auto">
            <a:xfrm flipH="1">
              <a:off x="1135836" y="4557713"/>
              <a:ext cx="46160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36" name="Text Box 10">
              <a:extLst>
                <a:ext uri="{FF2B5EF4-FFF2-40B4-BE49-F238E27FC236}">
                  <a16:creationId xmlns:a16="http://schemas.microsoft.com/office/drawing/2014/main" id="{328E8203-38FF-93F6-787D-62D3064D7813}"/>
                </a:ext>
              </a:extLst>
            </p:cNvPr>
            <p:cNvSpPr txBox="1">
              <a:spLocks noChangeArrowheads="1"/>
            </p:cNvSpPr>
            <p:nvPr/>
          </p:nvSpPr>
          <p:spPr bwMode="auto">
            <a:xfrm>
              <a:off x="218162" y="4312593"/>
              <a:ext cx="962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q1</a:t>
              </a:r>
              <a:r>
                <a:rPr lang="en-US" altLang="en-US" sz="2400" b="1"/>
                <a:t>&gt;0</a:t>
              </a:r>
            </a:p>
          </p:txBody>
        </p:sp>
      </p:grpSp>
      <p:grpSp>
        <p:nvGrpSpPr>
          <p:cNvPr id="6" name="Group 5">
            <a:extLst>
              <a:ext uri="{FF2B5EF4-FFF2-40B4-BE49-F238E27FC236}">
                <a16:creationId xmlns:a16="http://schemas.microsoft.com/office/drawing/2014/main" id="{66B41B1F-5DD2-B29F-569E-F218640868CE}"/>
              </a:ext>
            </a:extLst>
          </p:cNvPr>
          <p:cNvGrpSpPr>
            <a:grpSpLocks/>
          </p:cNvGrpSpPr>
          <p:nvPr/>
        </p:nvGrpSpPr>
        <p:grpSpPr bwMode="auto">
          <a:xfrm>
            <a:off x="1606550" y="5067300"/>
            <a:ext cx="5872163" cy="523875"/>
            <a:chOff x="1606552" y="5067300"/>
            <a:chExt cx="5754686" cy="523875"/>
          </a:xfrm>
        </p:grpSpPr>
        <p:sp>
          <p:nvSpPr>
            <p:cNvPr id="29730" name="Line 12">
              <a:extLst>
                <a:ext uri="{FF2B5EF4-FFF2-40B4-BE49-F238E27FC236}">
                  <a16:creationId xmlns:a16="http://schemas.microsoft.com/office/drawing/2014/main" id="{F7FD5CBC-4353-D2E1-9519-D4E0E05AC49D}"/>
                </a:ext>
              </a:extLst>
            </p:cNvPr>
            <p:cNvSpPr>
              <a:spLocks noChangeShapeType="1"/>
            </p:cNvSpPr>
            <p:nvPr/>
          </p:nvSpPr>
          <p:spPr bwMode="auto">
            <a:xfrm flipH="1">
              <a:off x="1606552" y="5322888"/>
              <a:ext cx="245744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31" name="Line 13">
              <a:extLst>
                <a:ext uri="{FF2B5EF4-FFF2-40B4-BE49-F238E27FC236}">
                  <a16:creationId xmlns:a16="http://schemas.microsoft.com/office/drawing/2014/main" id="{1CA18DF0-0894-ECA0-20E9-D68B9CDCD7CA}"/>
                </a:ext>
              </a:extLst>
            </p:cNvPr>
            <p:cNvSpPr>
              <a:spLocks noChangeShapeType="1"/>
            </p:cNvSpPr>
            <p:nvPr/>
          </p:nvSpPr>
          <p:spPr bwMode="auto">
            <a:xfrm>
              <a:off x="4768850" y="5322888"/>
              <a:ext cx="25923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32" name="Text Box 18">
              <a:extLst>
                <a:ext uri="{FF2B5EF4-FFF2-40B4-BE49-F238E27FC236}">
                  <a16:creationId xmlns:a16="http://schemas.microsoft.com/office/drawing/2014/main" id="{0FC53C1E-7195-49A0-13BD-FB80D4A80D1E}"/>
                </a:ext>
              </a:extLst>
            </p:cNvPr>
            <p:cNvSpPr txBox="1">
              <a:spLocks noChangeArrowheads="1"/>
            </p:cNvSpPr>
            <p:nvPr/>
          </p:nvSpPr>
          <p:spPr bwMode="auto">
            <a:xfrm>
              <a:off x="4079875" y="5067300"/>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grpSp>
        <p:nvGrpSpPr>
          <p:cNvPr id="29702" name="Group 19">
            <a:extLst>
              <a:ext uri="{FF2B5EF4-FFF2-40B4-BE49-F238E27FC236}">
                <a16:creationId xmlns:a16="http://schemas.microsoft.com/office/drawing/2014/main" id="{CDFE3D18-D4A8-F592-31FD-14C1F20932A7}"/>
              </a:ext>
            </a:extLst>
          </p:cNvPr>
          <p:cNvGrpSpPr>
            <a:grpSpLocks/>
          </p:cNvGrpSpPr>
          <p:nvPr/>
        </p:nvGrpSpPr>
        <p:grpSpPr bwMode="auto">
          <a:xfrm>
            <a:off x="539750" y="1724025"/>
            <a:ext cx="1822450" cy="760413"/>
            <a:chOff x="510" y="1058"/>
            <a:chExt cx="1148" cy="479"/>
          </a:xfrm>
        </p:grpSpPr>
        <p:sp>
          <p:nvSpPr>
            <p:cNvPr id="29726" name="Text Box 20">
              <a:extLst>
                <a:ext uri="{FF2B5EF4-FFF2-40B4-BE49-F238E27FC236}">
                  <a16:creationId xmlns:a16="http://schemas.microsoft.com/office/drawing/2014/main" id="{C6FF2257-6831-636E-9E54-F2D128DC52CA}"/>
                </a:ext>
              </a:extLst>
            </p:cNvPr>
            <p:cNvSpPr txBox="1">
              <a:spLocks noChangeArrowheads="1"/>
            </p:cNvSpPr>
            <p:nvPr/>
          </p:nvSpPr>
          <p:spPr bwMode="auto">
            <a:xfrm>
              <a:off x="943" y="1058"/>
              <a:ext cx="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a:t>
              </a:r>
              <a:r>
                <a:rPr lang="en-US" altLang="en-US" sz="1800" b="1" baseline="-25000"/>
                <a:t>1</a:t>
              </a:r>
              <a:r>
                <a:rPr lang="en-US" altLang="en-US" sz="1800" b="1"/>
                <a:t> x q</a:t>
              </a:r>
              <a:r>
                <a:rPr lang="en-US" altLang="en-US" sz="1800" b="1" baseline="-25000"/>
                <a:t>2</a:t>
              </a:r>
            </a:p>
          </p:txBody>
        </p:sp>
        <p:sp>
          <p:nvSpPr>
            <p:cNvPr id="29727" name="Text Box 21">
              <a:extLst>
                <a:ext uri="{FF2B5EF4-FFF2-40B4-BE49-F238E27FC236}">
                  <a16:creationId xmlns:a16="http://schemas.microsoft.com/office/drawing/2014/main" id="{3F1D728A-53C4-59C0-6C1C-E01AB37BECB8}"/>
                </a:ext>
              </a:extLst>
            </p:cNvPr>
            <p:cNvSpPr txBox="1">
              <a:spLocks noChangeArrowheads="1"/>
            </p:cNvSpPr>
            <p:nvPr/>
          </p:nvSpPr>
          <p:spPr bwMode="auto">
            <a:xfrm>
              <a:off x="510" y="1178"/>
              <a:ext cx="5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  = </a:t>
              </a:r>
              <a:r>
                <a:rPr lang="en-US" altLang="en-US" sz="2000" b="1" i="1">
                  <a:latin typeface="Monotype Corsiva" panose="03010101010201010101" pitchFamily="66" charset="0"/>
                </a:rPr>
                <a:t>k</a:t>
              </a:r>
              <a:r>
                <a:rPr lang="en-US" altLang="en-US" sz="2000"/>
                <a:t> </a:t>
              </a:r>
            </a:p>
          </p:txBody>
        </p:sp>
        <p:sp>
          <p:nvSpPr>
            <p:cNvPr id="29728" name="Line 22">
              <a:extLst>
                <a:ext uri="{FF2B5EF4-FFF2-40B4-BE49-F238E27FC236}">
                  <a16:creationId xmlns:a16="http://schemas.microsoft.com/office/drawing/2014/main" id="{B74A53AD-6FF7-CCF8-D892-8B90BB91617B}"/>
                </a:ext>
              </a:extLst>
            </p:cNvPr>
            <p:cNvSpPr>
              <a:spLocks noChangeShapeType="1"/>
            </p:cNvSpPr>
            <p:nvPr/>
          </p:nvSpPr>
          <p:spPr bwMode="auto">
            <a:xfrm>
              <a:off x="954" y="1294"/>
              <a:ext cx="6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Text Box 23">
              <a:extLst>
                <a:ext uri="{FF2B5EF4-FFF2-40B4-BE49-F238E27FC236}">
                  <a16:creationId xmlns:a16="http://schemas.microsoft.com/office/drawing/2014/main" id="{1A894766-AB65-BFFB-BF64-CC3E4A28E458}"/>
                </a:ext>
              </a:extLst>
            </p:cNvPr>
            <p:cNvSpPr txBox="1">
              <a:spLocks noChangeArrowheads="1"/>
            </p:cNvSpPr>
            <p:nvPr/>
          </p:nvSpPr>
          <p:spPr bwMode="auto">
            <a:xfrm>
              <a:off x="1056" y="1304"/>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r>
                <a:rPr lang="en-US" altLang="en-US" sz="1800" b="1" baseline="30000"/>
                <a:t>2</a:t>
              </a:r>
              <a:r>
                <a:rPr lang="en-US" altLang="en-US" sz="1800" b="1" baseline="-25000"/>
                <a:t>centers</a:t>
              </a:r>
            </a:p>
          </p:txBody>
        </p:sp>
      </p:grpSp>
      <p:sp>
        <p:nvSpPr>
          <p:cNvPr id="29703" name="Text Box 24">
            <a:extLst>
              <a:ext uri="{FF2B5EF4-FFF2-40B4-BE49-F238E27FC236}">
                <a16:creationId xmlns:a16="http://schemas.microsoft.com/office/drawing/2014/main" id="{8966A5C6-7D54-6290-AF93-D9DAD93A02AF}"/>
              </a:ext>
            </a:extLst>
          </p:cNvPr>
          <p:cNvSpPr txBox="1">
            <a:spLocks noChangeArrowheads="1"/>
          </p:cNvSpPr>
          <p:nvPr/>
        </p:nvSpPr>
        <p:spPr bwMode="auto">
          <a:xfrm>
            <a:off x="538163" y="3276600"/>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1</a:t>
            </a:r>
          </a:p>
        </p:txBody>
      </p:sp>
      <p:sp>
        <p:nvSpPr>
          <p:cNvPr id="29704" name="Text Box 25">
            <a:extLst>
              <a:ext uri="{FF2B5EF4-FFF2-40B4-BE49-F238E27FC236}">
                <a16:creationId xmlns:a16="http://schemas.microsoft.com/office/drawing/2014/main" id="{A5DAABE8-0B7A-370A-820E-B5451374518B}"/>
              </a:ext>
            </a:extLst>
          </p:cNvPr>
          <p:cNvSpPr txBox="1">
            <a:spLocks noChangeArrowheads="1"/>
          </p:cNvSpPr>
          <p:nvPr/>
        </p:nvSpPr>
        <p:spPr bwMode="auto">
          <a:xfrm>
            <a:off x="8037513" y="3279775"/>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2</a:t>
            </a:r>
          </a:p>
        </p:txBody>
      </p:sp>
      <p:grpSp>
        <p:nvGrpSpPr>
          <p:cNvPr id="10" name="Group 9">
            <a:extLst>
              <a:ext uri="{FF2B5EF4-FFF2-40B4-BE49-F238E27FC236}">
                <a16:creationId xmlns:a16="http://schemas.microsoft.com/office/drawing/2014/main" id="{A98E9677-F52D-07A9-13A7-9A1776CE3101}"/>
              </a:ext>
            </a:extLst>
          </p:cNvPr>
          <p:cNvGrpSpPr>
            <a:grpSpLocks/>
          </p:cNvGrpSpPr>
          <p:nvPr/>
        </p:nvGrpSpPr>
        <p:grpSpPr bwMode="auto">
          <a:xfrm>
            <a:off x="2443163" y="1703388"/>
            <a:ext cx="6181725" cy="831850"/>
            <a:chOff x="2443163" y="1703814"/>
            <a:chExt cx="6181725" cy="830997"/>
          </a:xfrm>
        </p:grpSpPr>
        <p:sp>
          <p:nvSpPr>
            <p:cNvPr id="29724" name="Text Box 26">
              <a:extLst>
                <a:ext uri="{FF2B5EF4-FFF2-40B4-BE49-F238E27FC236}">
                  <a16:creationId xmlns:a16="http://schemas.microsoft.com/office/drawing/2014/main" id="{A3F4C53F-50DD-51D7-ABE0-74477F1079F0}"/>
                </a:ext>
              </a:extLst>
            </p:cNvPr>
            <p:cNvSpPr txBox="1">
              <a:spLocks noChangeArrowheads="1"/>
            </p:cNvSpPr>
            <p:nvPr/>
          </p:nvSpPr>
          <p:spPr bwMode="auto">
            <a:xfrm>
              <a:off x="2968625" y="1703814"/>
              <a:ext cx="5656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Traditional approach yields a Force value that is </a:t>
              </a:r>
              <a:r>
                <a:rPr lang="en-US" altLang="en-US" sz="2400" b="1">
                  <a:solidFill>
                    <a:srgbClr val="FF0000"/>
                  </a:solidFill>
                </a:rPr>
                <a:t>reasonably correct</a:t>
              </a:r>
            </a:p>
          </p:txBody>
        </p:sp>
        <p:sp>
          <p:nvSpPr>
            <p:cNvPr id="29725" name="AutoShape 27">
              <a:extLst>
                <a:ext uri="{FF2B5EF4-FFF2-40B4-BE49-F238E27FC236}">
                  <a16:creationId xmlns:a16="http://schemas.microsoft.com/office/drawing/2014/main" id="{00ACE753-C441-845F-A472-F36A97B03289}"/>
                </a:ext>
              </a:extLst>
            </p:cNvPr>
            <p:cNvSpPr>
              <a:spLocks noChangeArrowheads="1"/>
            </p:cNvSpPr>
            <p:nvPr/>
          </p:nvSpPr>
          <p:spPr bwMode="auto">
            <a:xfrm>
              <a:off x="2443163" y="1995488"/>
              <a:ext cx="450850" cy="179387"/>
            </a:xfrm>
            <a:prstGeom prst="leftArrow">
              <a:avLst>
                <a:gd name="adj1" fmla="val 50000"/>
                <a:gd name="adj2" fmla="val 628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2" name="Group 1">
            <a:extLst>
              <a:ext uri="{FF2B5EF4-FFF2-40B4-BE49-F238E27FC236}">
                <a16:creationId xmlns:a16="http://schemas.microsoft.com/office/drawing/2014/main" id="{500EF19B-DA00-4D7A-BBD1-5D50C996088B}"/>
              </a:ext>
            </a:extLst>
          </p:cNvPr>
          <p:cNvGrpSpPr>
            <a:grpSpLocks/>
          </p:cNvGrpSpPr>
          <p:nvPr/>
        </p:nvGrpSpPr>
        <p:grpSpPr bwMode="auto">
          <a:xfrm>
            <a:off x="1398588" y="2773363"/>
            <a:ext cx="6307137" cy="1120775"/>
            <a:chOff x="1398588" y="2773363"/>
            <a:chExt cx="6307137" cy="1120775"/>
          </a:xfrm>
        </p:grpSpPr>
        <p:sp>
          <p:nvSpPr>
            <p:cNvPr id="29719" name="Line 14">
              <a:extLst>
                <a:ext uri="{FF2B5EF4-FFF2-40B4-BE49-F238E27FC236}">
                  <a16:creationId xmlns:a16="http://schemas.microsoft.com/office/drawing/2014/main" id="{05951EE4-6B3A-1D16-CB01-9BA9D26157BA}"/>
                </a:ext>
              </a:extLst>
            </p:cNvPr>
            <p:cNvSpPr>
              <a:spLocks noChangeShapeType="1"/>
            </p:cNvSpPr>
            <p:nvPr/>
          </p:nvSpPr>
          <p:spPr bwMode="auto">
            <a:xfrm>
              <a:off x="1398588" y="305435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0" name="Line 15">
              <a:extLst>
                <a:ext uri="{FF2B5EF4-FFF2-40B4-BE49-F238E27FC236}">
                  <a16:creationId xmlns:a16="http://schemas.microsoft.com/office/drawing/2014/main" id="{32656378-BE89-EF03-0CD2-A4A749171633}"/>
                </a:ext>
              </a:extLst>
            </p:cNvPr>
            <p:cNvSpPr>
              <a:spLocks noChangeShapeType="1"/>
            </p:cNvSpPr>
            <p:nvPr/>
          </p:nvSpPr>
          <p:spPr bwMode="auto">
            <a:xfrm flipH="1">
              <a:off x="1409700" y="3117850"/>
              <a:ext cx="24907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21" name="Line 16">
              <a:extLst>
                <a:ext uri="{FF2B5EF4-FFF2-40B4-BE49-F238E27FC236}">
                  <a16:creationId xmlns:a16="http://schemas.microsoft.com/office/drawing/2014/main" id="{5E3BA49F-B037-00FF-FAAD-2E3A8E2ED38E}"/>
                </a:ext>
              </a:extLst>
            </p:cNvPr>
            <p:cNvSpPr>
              <a:spLocks noChangeShapeType="1"/>
            </p:cNvSpPr>
            <p:nvPr/>
          </p:nvSpPr>
          <p:spPr bwMode="auto">
            <a:xfrm>
              <a:off x="5157788" y="3105150"/>
              <a:ext cx="25479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22" name="Text Box 17">
              <a:extLst>
                <a:ext uri="{FF2B5EF4-FFF2-40B4-BE49-F238E27FC236}">
                  <a16:creationId xmlns:a16="http://schemas.microsoft.com/office/drawing/2014/main" id="{A7CEAA74-B8C3-1AB2-ED72-A5E1C05433C0}"/>
                </a:ext>
              </a:extLst>
            </p:cNvPr>
            <p:cNvSpPr txBox="1">
              <a:spLocks noChangeArrowheads="1"/>
            </p:cNvSpPr>
            <p:nvPr/>
          </p:nvSpPr>
          <p:spPr bwMode="auto">
            <a:xfrm>
              <a:off x="3898900" y="2773363"/>
              <a:ext cx="1255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29723" name="Line 29">
              <a:extLst>
                <a:ext uri="{FF2B5EF4-FFF2-40B4-BE49-F238E27FC236}">
                  <a16:creationId xmlns:a16="http://schemas.microsoft.com/office/drawing/2014/main" id="{2F11B4DB-E893-1F65-BCFB-47D45CA456A3}"/>
                </a:ext>
              </a:extLst>
            </p:cNvPr>
            <p:cNvSpPr>
              <a:spLocks noChangeShapeType="1"/>
            </p:cNvSpPr>
            <p:nvPr/>
          </p:nvSpPr>
          <p:spPr bwMode="auto">
            <a:xfrm>
              <a:off x="7697788" y="3011488"/>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4">
            <a:extLst>
              <a:ext uri="{FF2B5EF4-FFF2-40B4-BE49-F238E27FC236}">
                <a16:creationId xmlns:a16="http://schemas.microsoft.com/office/drawing/2014/main" id="{45A2EEAF-A247-6FA7-50A0-AC9806714465}"/>
              </a:ext>
            </a:extLst>
          </p:cNvPr>
          <p:cNvGrpSpPr>
            <a:grpSpLocks/>
          </p:cNvGrpSpPr>
          <p:nvPr/>
        </p:nvGrpSpPr>
        <p:grpSpPr bwMode="auto">
          <a:xfrm>
            <a:off x="7478713" y="4025900"/>
            <a:ext cx="1512887" cy="1423988"/>
            <a:chOff x="7478054" y="4025900"/>
            <a:chExt cx="1513300" cy="1423988"/>
          </a:xfrm>
        </p:grpSpPr>
        <p:sp>
          <p:nvSpPr>
            <p:cNvPr id="29715" name="Line 6">
              <a:extLst>
                <a:ext uri="{FF2B5EF4-FFF2-40B4-BE49-F238E27FC236}">
                  <a16:creationId xmlns:a16="http://schemas.microsoft.com/office/drawing/2014/main" id="{337DC90A-9FD2-FD71-7A35-B66212B09D04}"/>
                </a:ext>
              </a:extLst>
            </p:cNvPr>
            <p:cNvSpPr>
              <a:spLocks noChangeShapeType="1"/>
            </p:cNvSpPr>
            <p:nvPr/>
          </p:nvSpPr>
          <p:spPr bwMode="auto">
            <a:xfrm>
              <a:off x="7906879" y="4041775"/>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6" name="Line 7">
              <a:extLst>
                <a:ext uri="{FF2B5EF4-FFF2-40B4-BE49-F238E27FC236}">
                  <a16:creationId xmlns:a16="http://schemas.microsoft.com/office/drawing/2014/main" id="{70B74963-0FC4-6A1D-6563-9A3A3F08F438}"/>
                </a:ext>
              </a:extLst>
            </p:cNvPr>
            <p:cNvSpPr>
              <a:spLocks noChangeShapeType="1"/>
            </p:cNvSpPr>
            <p:nvPr/>
          </p:nvSpPr>
          <p:spPr bwMode="auto">
            <a:xfrm>
              <a:off x="7478054" y="4025900"/>
              <a:ext cx="0" cy="142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7" name="Line 9">
              <a:extLst>
                <a:ext uri="{FF2B5EF4-FFF2-40B4-BE49-F238E27FC236}">
                  <a16:creationId xmlns:a16="http://schemas.microsoft.com/office/drawing/2014/main" id="{C9EB4F88-A241-AAC0-65AD-C07D2B818EA1}"/>
                </a:ext>
              </a:extLst>
            </p:cNvPr>
            <p:cNvSpPr>
              <a:spLocks noChangeShapeType="1"/>
            </p:cNvSpPr>
            <p:nvPr/>
          </p:nvSpPr>
          <p:spPr bwMode="auto">
            <a:xfrm>
              <a:off x="7504461" y="4633913"/>
              <a:ext cx="402419"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8" name="Text Box 10">
              <a:extLst>
                <a:ext uri="{FF2B5EF4-FFF2-40B4-BE49-F238E27FC236}">
                  <a16:creationId xmlns:a16="http://schemas.microsoft.com/office/drawing/2014/main" id="{E8A7EC37-709B-EFF2-B43B-0E06F6571FED}"/>
                </a:ext>
              </a:extLst>
            </p:cNvPr>
            <p:cNvSpPr txBox="1">
              <a:spLocks noChangeArrowheads="1"/>
            </p:cNvSpPr>
            <p:nvPr/>
          </p:nvSpPr>
          <p:spPr bwMode="auto">
            <a:xfrm>
              <a:off x="8029231" y="4301480"/>
              <a:ext cx="962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q2</a:t>
              </a:r>
              <a:r>
                <a:rPr lang="en-US" altLang="en-US" sz="2400" b="1"/>
                <a:t>&gt;0</a:t>
              </a:r>
            </a:p>
          </p:txBody>
        </p:sp>
      </p:grpSp>
      <p:grpSp>
        <p:nvGrpSpPr>
          <p:cNvPr id="9" name="Group 8">
            <a:extLst>
              <a:ext uri="{FF2B5EF4-FFF2-40B4-BE49-F238E27FC236}">
                <a16:creationId xmlns:a16="http://schemas.microsoft.com/office/drawing/2014/main" id="{0538A92B-6863-4C4B-9F43-79B1B9A13A03}"/>
              </a:ext>
            </a:extLst>
          </p:cNvPr>
          <p:cNvGrpSpPr>
            <a:grpSpLocks/>
          </p:cNvGrpSpPr>
          <p:nvPr/>
        </p:nvGrpSpPr>
        <p:grpSpPr bwMode="auto">
          <a:xfrm>
            <a:off x="1406525" y="5849938"/>
            <a:ext cx="2584450" cy="609600"/>
            <a:chOff x="1406525" y="5849938"/>
            <a:chExt cx="2584583" cy="609600"/>
          </a:xfrm>
        </p:grpSpPr>
        <p:sp>
          <p:nvSpPr>
            <p:cNvPr id="29711" name="Text Box 31">
              <a:extLst>
                <a:ext uri="{FF2B5EF4-FFF2-40B4-BE49-F238E27FC236}">
                  <a16:creationId xmlns:a16="http://schemas.microsoft.com/office/drawing/2014/main" id="{7FA4411F-1E74-8986-5978-D66CC3E68864}"/>
                </a:ext>
              </a:extLst>
            </p:cNvPr>
            <p:cNvSpPr txBox="1">
              <a:spLocks noChangeArrowheads="1"/>
            </p:cNvSpPr>
            <p:nvPr/>
          </p:nvSpPr>
          <p:spPr bwMode="auto">
            <a:xfrm>
              <a:off x="2735396" y="5889640"/>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29712" name="Text Box 33">
              <a:extLst>
                <a:ext uri="{FF2B5EF4-FFF2-40B4-BE49-F238E27FC236}">
                  <a16:creationId xmlns:a16="http://schemas.microsoft.com/office/drawing/2014/main" id="{C579E0DB-7B6D-9C49-32A6-4F47625BE960}"/>
                </a:ext>
              </a:extLst>
            </p:cNvPr>
            <p:cNvSpPr txBox="1">
              <a:spLocks noChangeArrowheads="1"/>
            </p:cNvSpPr>
            <p:nvPr/>
          </p:nvSpPr>
          <p:spPr bwMode="auto">
            <a:xfrm>
              <a:off x="2297113" y="5849938"/>
              <a:ext cx="39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t>
              </a:r>
              <a:endParaRPr lang="en-US" altLang="en-US" sz="2800" b="1" baseline="-25000"/>
            </a:p>
          </p:txBody>
        </p:sp>
        <p:sp>
          <p:nvSpPr>
            <p:cNvPr id="29713" name="Text Box 34">
              <a:extLst>
                <a:ext uri="{FF2B5EF4-FFF2-40B4-BE49-F238E27FC236}">
                  <a16:creationId xmlns:a16="http://schemas.microsoft.com/office/drawing/2014/main" id="{36626FA1-E5DF-9E22-6508-4E9CD947563F}"/>
                </a:ext>
              </a:extLst>
            </p:cNvPr>
            <p:cNvSpPr txBox="1">
              <a:spLocks noChangeArrowheads="1"/>
            </p:cNvSpPr>
            <p:nvPr/>
          </p:nvSpPr>
          <p:spPr bwMode="auto">
            <a:xfrm>
              <a:off x="2290763" y="5935663"/>
              <a:ext cx="395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t>
              </a:r>
            </a:p>
          </p:txBody>
        </p:sp>
        <p:sp>
          <p:nvSpPr>
            <p:cNvPr id="29714" name="Text Box 33">
              <a:extLst>
                <a:ext uri="{FF2B5EF4-FFF2-40B4-BE49-F238E27FC236}">
                  <a16:creationId xmlns:a16="http://schemas.microsoft.com/office/drawing/2014/main" id="{E200E1D6-BAD8-1A3F-FBF9-AB1FEAA60444}"/>
                </a:ext>
              </a:extLst>
            </p:cNvPr>
            <p:cNvSpPr txBox="1">
              <a:spLocks noChangeArrowheads="1"/>
            </p:cNvSpPr>
            <p:nvPr/>
          </p:nvSpPr>
          <p:spPr bwMode="auto">
            <a:xfrm>
              <a:off x="1406525" y="5890295"/>
              <a:ext cx="894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sp>
        <p:nvSpPr>
          <p:cNvPr id="29709" name="Oval 3">
            <a:extLst>
              <a:ext uri="{FF2B5EF4-FFF2-40B4-BE49-F238E27FC236}">
                <a16:creationId xmlns:a16="http://schemas.microsoft.com/office/drawing/2014/main" id="{91FECBBD-6AD6-823C-DF20-BC7E78378BC2}"/>
              </a:ext>
            </a:extLst>
          </p:cNvPr>
          <p:cNvSpPr>
            <a:spLocks noChangeArrowheads="1"/>
          </p:cNvSpPr>
          <p:nvPr/>
        </p:nvSpPr>
        <p:spPr bwMode="auto">
          <a:xfrm>
            <a:off x="7504113" y="3768725"/>
            <a:ext cx="403225" cy="169863"/>
          </a:xfrm>
          <a:prstGeom prst="ellipse">
            <a:avLst/>
          </a:prstGeom>
          <a:solidFill>
            <a:schemeClr val="bg1"/>
          </a:solidFill>
          <a:ln w="762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 name="TextBox 6">
            <a:extLst>
              <a:ext uri="{FF2B5EF4-FFF2-40B4-BE49-F238E27FC236}">
                <a16:creationId xmlns:a16="http://schemas.microsoft.com/office/drawing/2014/main" id="{00366512-E921-D234-14C7-32FB14B6FAE6}"/>
              </a:ext>
            </a:extLst>
          </p:cNvPr>
          <p:cNvSpPr txBox="1">
            <a:spLocks noChangeArrowheads="1"/>
          </p:cNvSpPr>
          <p:nvPr/>
        </p:nvSpPr>
        <p:spPr bwMode="auto">
          <a:xfrm>
            <a:off x="2968625" y="3851275"/>
            <a:ext cx="320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C00000"/>
                </a:solidFill>
              </a:rPr>
              <a:t>Far Field Circumstance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cobe3k">
            <a:extLst>
              <a:ext uri="{FF2B5EF4-FFF2-40B4-BE49-F238E27FC236}">
                <a16:creationId xmlns:a16="http://schemas.microsoft.com/office/drawing/2014/main" id="{127953A1-FFB4-F036-17A6-C24E41A86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D5BC3072-E33A-C632-C5B6-B1367679EDFB}"/>
              </a:ext>
            </a:extLst>
          </p:cNvPr>
          <p:cNvSpPr>
            <a:spLocks noGrp="1" noChangeArrowheads="1"/>
          </p:cNvSpPr>
          <p:nvPr>
            <p:ph type="title"/>
          </p:nvPr>
        </p:nvSpPr>
        <p:spPr>
          <a:xfrm>
            <a:off x="766763" y="241300"/>
            <a:ext cx="7772400" cy="1143000"/>
          </a:xfrm>
        </p:spPr>
        <p:txBody>
          <a:bodyPr/>
          <a:lstStyle/>
          <a:p>
            <a:pPr eaLnBrk="1" hangingPunct="1"/>
            <a:r>
              <a:rPr lang="en-US" altLang="en-US" sz="3200" b="1">
                <a:solidFill>
                  <a:srgbClr val="000099"/>
                </a:solidFill>
              </a:rPr>
              <a:t>Revised Electrodynamics Leads to New Model of Solar System</a:t>
            </a:r>
          </a:p>
        </p:txBody>
      </p:sp>
      <p:sp>
        <p:nvSpPr>
          <p:cNvPr id="102403" name="Rectangle 3">
            <a:extLst>
              <a:ext uri="{FF2B5EF4-FFF2-40B4-BE49-F238E27FC236}">
                <a16:creationId xmlns:a16="http://schemas.microsoft.com/office/drawing/2014/main" id="{3430C8B0-7A00-D811-A55D-90A1994CC8CF}"/>
              </a:ext>
            </a:extLst>
          </p:cNvPr>
          <p:cNvSpPr>
            <a:spLocks noGrp="1" noChangeArrowheads="1"/>
          </p:cNvSpPr>
          <p:nvPr>
            <p:ph type="body" idx="1"/>
          </p:nvPr>
        </p:nvSpPr>
        <p:spPr>
          <a:xfrm>
            <a:off x="685800" y="1701800"/>
            <a:ext cx="7772400" cy="4114800"/>
          </a:xfrm>
        </p:spPr>
        <p:txBody>
          <a:bodyPr/>
          <a:lstStyle/>
          <a:p>
            <a:pPr eaLnBrk="1" hangingPunct="1"/>
            <a:r>
              <a:rPr lang="en-US" altLang="en-US" sz="2800" b="1"/>
              <a:t>Quantized Orbit Radii – Bode’s Law - N</a:t>
            </a:r>
          </a:p>
          <a:p>
            <a:pPr eaLnBrk="1" hangingPunct="1"/>
            <a:r>
              <a:rPr lang="en-US" altLang="en-US" sz="2800" b="1"/>
              <a:t>Quantized Angular Tilts of Orbits – L</a:t>
            </a:r>
          </a:p>
          <a:p>
            <a:pPr eaLnBrk="1" hangingPunct="1"/>
            <a:r>
              <a:rPr lang="en-US" altLang="en-US" sz="2800" b="1"/>
              <a:t>Quantized Spin of Planets – S</a:t>
            </a:r>
          </a:p>
          <a:p>
            <a:pPr eaLnBrk="1" hangingPunct="1"/>
            <a:endParaRPr lang="en-US" altLang="en-US" sz="1200" b="1"/>
          </a:p>
          <a:p>
            <a:pPr eaLnBrk="1" hangingPunct="1"/>
            <a:r>
              <a:rPr lang="en-US" altLang="en-US" sz="2800" b="1">
                <a:solidFill>
                  <a:srgbClr val="002060"/>
                </a:solidFill>
              </a:rPr>
              <a:t>Newton’s Law of Gravity and Einstein’s General Relativity Theory Can Not Explain N, L, S  Quantization of the Solar System</a:t>
            </a:r>
          </a:p>
          <a:p>
            <a:pPr eaLnBrk="1" hangingPunct="1"/>
            <a:r>
              <a:rPr lang="en-US" altLang="en-US" sz="2800" b="1">
                <a:solidFill>
                  <a:srgbClr val="C00000"/>
                </a:solidFill>
              </a:rPr>
              <a:t>Dr. Lucas’ Force of Gravity Derived from Electrodynamics Can Calculate These Quantized Values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4" end="4"/>
                                            </p:txEl>
                                          </p:spTgt>
                                        </p:tgtEl>
                                        <p:attrNameLst>
                                          <p:attrName>style.visibility</p:attrName>
                                        </p:attrNameLst>
                                      </p:cBhvr>
                                      <p:to>
                                        <p:strVal val="visible"/>
                                      </p:to>
                                    </p:set>
                                    <p:animEffect transition="in" filter="fade">
                                      <p:cBhvr>
                                        <p:cTn id="7" dur="500"/>
                                        <p:tgtEl>
                                          <p:spTgt spid="10240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3">
                                            <p:txEl>
                                              <p:pRg st="5" end="5"/>
                                            </p:txEl>
                                          </p:spTgt>
                                        </p:tgtEl>
                                        <p:attrNameLst>
                                          <p:attrName>style.visibility</p:attrName>
                                        </p:attrNameLst>
                                      </p:cBhvr>
                                      <p:to>
                                        <p:strVal val="visible"/>
                                      </p:to>
                                    </p:set>
                                    <p:animEffect transition="in" filter="fade">
                                      <p:cBhvr>
                                        <p:cTn id="12" dur="500"/>
                                        <p:tgtEl>
                                          <p:spTgt spid="102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1993DB33-75EA-C870-0980-96F1462EB967}"/>
              </a:ext>
            </a:extLst>
          </p:cNvPr>
          <p:cNvSpPr>
            <a:spLocks noGrp="1" noChangeArrowheads="1"/>
          </p:cNvSpPr>
          <p:nvPr>
            <p:ph type="title"/>
          </p:nvPr>
        </p:nvSpPr>
        <p:spPr>
          <a:xfrm>
            <a:off x="685800" y="152400"/>
            <a:ext cx="7772400" cy="841375"/>
          </a:xfrm>
        </p:spPr>
        <p:txBody>
          <a:bodyPr/>
          <a:lstStyle/>
          <a:p>
            <a:pPr eaLnBrk="1" hangingPunct="1"/>
            <a:r>
              <a:rPr lang="en-US" altLang="en-US" sz="3200" b="1">
                <a:solidFill>
                  <a:srgbClr val="000099"/>
                </a:solidFill>
              </a:rPr>
              <a:t>Planetary Orbitals</a:t>
            </a:r>
          </a:p>
        </p:txBody>
      </p:sp>
      <p:pic>
        <p:nvPicPr>
          <p:cNvPr id="273411" name="Picture 3" descr="planetorbits">
            <a:extLst>
              <a:ext uri="{FF2B5EF4-FFF2-40B4-BE49-F238E27FC236}">
                <a16:creationId xmlns:a16="http://schemas.microsoft.com/office/drawing/2014/main" id="{2A8A0DF6-71CB-CF23-7A7C-6DD4248A7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3301" b="12500"/>
          <a:stretch>
            <a:fillRect/>
          </a:stretch>
        </p:blipFill>
        <p:spPr bwMode="auto">
          <a:xfrm>
            <a:off x="1130300" y="1250950"/>
            <a:ext cx="77390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2" name="TextBox 1">
            <a:extLst>
              <a:ext uri="{FF2B5EF4-FFF2-40B4-BE49-F238E27FC236}">
                <a16:creationId xmlns:a16="http://schemas.microsoft.com/office/drawing/2014/main" id="{88C8493B-8C88-BFD1-A05E-4AB837903683}"/>
              </a:ext>
            </a:extLst>
          </p:cNvPr>
          <p:cNvSpPr txBox="1">
            <a:spLocks noChangeArrowheads="1"/>
          </p:cNvSpPr>
          <p:nvPr/>
        </p:nvSpPr>
        <p:spPr bwMode="auto">
          <a:xfrm>
            <a:off x="274638" y="993775"/>
            <a:ext cx="2678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C00000"/>
                </a:solidFill>
              </a:rPr>
              <a:t>Planetary Orbits Are Quantized.  </a:t>
            </a:r>
          </a:p>
          <a:p>
            <a:pPr>
              <a:spcBef>
                <a:spcPct val="0"/>
              </a:spcBef>
              <a:buFontTx/>
              <a:buNone/>
            </a:pPr>
            <a:r>
              <a:rPr lang="en-US" altLang="en-US" sz="2000" b="1">
                <a:solidFill>
                  <a:srgbClr val="C00000"/>
                </a:solidFill>
              </a:rPr>
              <a:t>First Codified as Bode’s Law.</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5C89E844-D4DC-44D0-4CC5-74A6158EBBF8}"/>
              </a:ext>
            </a:extLst>
          </p:cNvPr>
          <p:cNvSpPr>
            <a:spLocks noGrp="1" noChangeArrowheads="1"/>
          </p:cNvSpPr>
          <p:nvPr>
            <p:ph type="title"/>
          </p:nvPr>
        </p:nvSpPr>
        <p:spPr/>
        <p:txBody>
          <a:bodyPr/>
          <a:lstStyle/>
          <a:p>
            <a:pPr eaLnBrk="1" hangingPunct="1"/>
            <a:r>
              <a:rPr lang="en-US" altLang="en-US" sz="3200" b="1">
                <a:solidFill>
                  <a:schemeClr val="accent2"/>
                </a:solidFill>
              </a:rPr>
              <a:t>Angular Tilts of Planetary Orbits</a:t>
            </a:r>
          </a:p>
        </p:txBody>
      </p:sp>
      <p:pic>
        <p:nvPicPr>
          <p:cNvPr id="275459" name="Picture 3" descr="planet_orbits_equatorial_bw">
            <a:extLst>
              <a:ext uri="{FF2B5EF4-FFF2-40B4-BE49-F238E27FC236}">
                <a16:creationId xmlns:a16="http://schemas.microsoft.com/office/drawing/2014/main" id="{B8368A29-492D-566B-CC55-162BFF626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0" name="TextBox 1">
            <a:extLst>
              <a:ext uri="{FF2B5EF4-FFF2-40B4-BE49-F238E27FC236}">
                <a16:creationId xmlns:a16="http://schemas.microsoft.com/office/drawing/2014/main" id="{A1AE4E17-674E-4C4E-7B9C-41A6381230BB}"/>
              </a:ext>
            </a:extLst>
          </p:cNvPr>
          <p:cNvSpPr txBox="1">
            <a:spLocks noChangeArrowheads="1"/>
          </p:cNvSpPr>
          <p:nvPr/>
        </p:nvSpPr>
        <p:spPr bwMode="auto">
          <a:xfrm>
            <a:off x="1398588" y="2492375"/>
            <a:ext cx="3173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C00000"/>
                </a:solidFill>
              </a:rPr>
              <a:t>Planetary Orbit Tilts Are Also Quantized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BABE1A29-78C6-1BA9-4C15-420501EA46AD}"/>
              </a:ext>
            </a:extLst>
          </p:cNvPr>
          <p:cNvSpPr>
            <a:spLocks noGrp="1" noChangeArrowheads="1"/>
          </p:cNvSpPr>
          <p:nvPr>
            <p:ph type="title"/>
          </p:nvPr>
        </p:nvSpPr>
        <p:spPr>
          <a:xfrm>
            <a:off x="457200" y="0"/>
            <a:ext cx="8229600" cy="1417638"/>
          </a:xfrm>
        </p:spPr>
        <p:txBody>
          <a:bodyPr/>
          <a:lstStyle/>
          <a:p>
            <a:pPr eaLnBrk="1" hangingPunct="1"/>
            <a:r>
              <a:rPr lang="en-US" altLang="en-US" sz="4000" b="1"/>
              <a:t>Orbits of Jupiter’s Moons </a:t>
            </a:r>
            <a:br>
              <a:rPr lang="en-US" altLang="en-US" sz="4000" b="1"/>
            </a:br>
            <a:r>
              <a:rPr lang="en-US" altLang="en-US" sz="4000" b="1"/>
              <a:t>About the Orbit of Jupiter</a:t>
            </a:r>
          </a:p>
        </p:txBody>
      </p:sp>
      <p:pic>
        <p:nvPicPr>
          <p:cNvPr id="277507" name="Picture 3" descr="JUPITER2">
            <a:extLst>
              <a:ext uri="{FF2B5EF4-FFF2-40B4-BE49-F238E27FC236}">
                <a16:creationId xmlns:a16="http://schemas.microsoft.com/office/drawing/2014/main" id="{418278EC-0FFF-32FD-8B54-3A6E11338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9554" name="Title 1">
            <a:extLst>
              <a:ext uri="{FF2B5EF4-FFF2-40B4-BE49-F238E27FC236}">
                <a16:creationId xmlns:a16="http://schemas.microsoft.com/office/drawing/2014/main" id="{FE267E7F-CCE8-8333-CEBB-3A21D0CB987C}"/>
              </a:ext>
            </a:extLst>
          </p:cNvPr>
          <p:cNvSpPr>
            <a:spLocks noGrp="1" noChangeArrowheads="1"/>
          </p:cNvSpPr>
          <p:nvPr>
            <p:ph type="title"/>
          </p:nvPr>
        </p:nvSpPr>
        <p:spPr/>
        <p:txBody>
          <a:bodyPr/>
          <a:lstStyle/>
          <a:p>
            <a:r>
              <a:rPr lang="en-US" altLang="en-US" b="1">
                <a:solidFill>
                  <a:schemeClr val="bg1"/>
                </a:solidFill>
              </a:rPr>
              <a:t>End of Presentation Slides</a:t>
            </a:r>
          </a:p>
        </p:txBody>
      </p:sp>
      <p:sp>
        <p:nvSpPr>
          <p:cNvPr id="279555" name="Content Placeholder 2">
            <a:extLst>
              <a:ext uri="{FF2B5EF4-FFF2-40B4-BE49-F238E27FC236}">
                <a16:creationId xmlns:a16="http://schemas.microsoft.com/office/drawing/2014/main" id="{804A5E8C-0946-D98D-0A5C-B1E32140CABD}"/>
              </a:ext>
            </a:extLst>
          </p:cNvPr>
          <p:cNvSpPr>
            <a:spLocks noGrp="1" noChangeArrowheads="1"/>
          </p:cNvSpPr>
          <p:nvPr>
            <p:ph idx="1"/>
          </p:nvPr>
        </p:nvSpPr>
        <p:spPr>
          <a:xfrm>
            <a:off x="457200" y="3976688"/>
            <a:ext cx="8229600" cy="2149475"/>
          </a:xfrm>
        </p:spPr>
        <p:txBody>
          <a:bodyPr/>
          <a:lstStyle/>
          <a:p>
            <a:pPr marL="0" indent="0" algn="ctr">
              <a:buFontTx/>
              <a:buNone/>
            </a:pPr>
            <a:r>
              <a:rPr lang="en-US" altLang="en-US" sz="1800" b="1">
                <a:solidFill>
                  <a:schemeClr val="bg1"/>
                </a:solidFill>
              </a:rPr>
              <a:t>Presented June 20, 2023 by</a:t>
            </a:r>
          </a:p>
          <a:p>
            <a:pPr marL="0" indent="0" algn="ctr">
              <a:buFontTx/>
              <a:buNone/>
            </a:pPr>
            <a:endParaRPr lang="en-US" altLang="en-US" sz="1800" b="1">
              <a:solidFill>
                <a:schemeClr val="bg1"/>
              </a:solidFill>
            </a:endParaRPr>
          </a:p>
          <a:p>
            <a:pPr marL="0" indent="0" algn="ctr">
              <a:buFontTx/>
              <a:buNone/>
            </a:pPr>
            <a:r>
              <a:rPr lang="en-US" altLang="en-US" sz="1800" b="1">
                <a:solidFill>
                  <a:schemeClr val="bg1"/>
                </a:solidFill>
              </a:rPr>
              <a:t>Dr. Glen C. Collins, P.E., C.Eng.</a:t>
            </a:r>
          </a:p>
          <a:p>
            <a:pPr marL="0" indent="0" algn="ctr">
              <a:buFontTx/>
              <a:buNone/>
            </a:pPr>
            <a:r>
              <a:rPr lang="en-US" altLang="en-US" sz="1200" b="1">
                <a:solidFill>
                  <a:schemeClr val="bg1"/>
                </a:solidFill>
              </a:rPr>
              <a:t>Director and Associate Editor for Common Sense Science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95FE31C-6FE2-D3B7-B92F-22111A34BBDB}"/>
              </a:ext>
            </a:extLst>
          </p:cNvPr>
          <p:cNvSpPr>
            <a:spLocks noGrp="1" noChangeArrowheads="1"/>
          </p:cNvSpPr>
          <p:nvPr>
            <p:ph type="title"/>
          </p:nvPr>
        </p:nvSpPr>
        <p:spPr/>
        <p:txBody>
          <a:bodyPr/>
          <a:lstStyle/>
          <a:p>
            <a:pPr eaLnBrk="1" hangingPunct="1"/>
            <a:r>
              <a:rPr lang="en-US" altLang="en-US" sz="3000" b="1">
                <a:solidFill>
                  <a:srgbClr val="0070C0"/>
                </a:solidFill>
              </a:rPr>
              <a:t>Size Matters: </a:t>
            </a:r>
            <a:r>
              <a:rPr lang="en-US" altLang="en-US" sz="3000" b="1"/>
              <a:t>When Distance Center-to-Center Is Less Than ~10x Size of Object</a:t>
            </a:r>
          </a:p>
        </p:txBody>
      </p:sp>
      <p:sp>
        <p:nvSpPr>
          <p:cNvPr id="31747" name="Oval 4">
            <a:extLst>
              <a:ext uri="{FF2B5EF4-FFF2-40B4-BE49-F238E27FC236}">
                <a16:creationId xmlns:a16="http://schemas.microsoft.com/office/drawing/2014/main" id="{894503BA-124D-30E0-884E-CEA01C4D5676}"/>
              </a:ext>
            </a:extLst>
          </p:cNvPr>
          <p:cNvSpPr>
            <a:spLocks noChangeArrowheads="1"/>
          </p:cNvSpPr>
          <p:nvPr/>
        </p:nvSpPr>
        <p:spPr bwMode="auto">
          <a:xfrm>
            <a:off x="1244600" y="3270250"/>
            <a:ext cx="2039938" cy="688975"/>
          </a:xfrm>
          <a:prstGeom prst="ellipse">
            <a:avLst/>
          </a:prstGeom>
          <a:solidFill>
            <a:schemeClr val="bg1"/>
          </a:solidFill>
          <a:ln w="76200">
            <a:solidFill>
              <a:srgbClr val="00B0F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1748" name="Oval 5">
            <a:extLst>
              <a:ext uri="{FF2B5EF4-FFF2-40B4-BE49-F238E27FC236}">
                <a16:creationId xmlns:a16="http://schemas.microsoft.com/office/drawing/2014/main" id="{97189AF4-97AF-832D-87D9-439A22522809}"/>
              </a:ext>
            </a:extLst>
          </p:cNvPr>
          <p:cNvSpPr>
            <a:spLocks noChangeArrowheads="1"/>
          </p:cNvSpPr>
          <p:nvPr/>
        </p:nvSpPr>
        <p:spPr bwMode="auto">
          <a:xfrm>
            <a:off x="5580063" y="3286125"/>
            <a:ext cx="2039937" cy="688975"/>
          </a:xfrm>
          <a:prstGeom prst="ellipse">
            <a:avLst/>
          </a:prstGeom>
          <a:solidFill>
            <a:schemeClr val="bg1"/>
          </a:solidFill>
          <a:ln w="762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6" name="Group 5">
            <a:extLst>
              <a:ext uri="{FF2B5EF4-FFF2-40B4-BE49-F238E27FC236}">
                <a16:creationId xmlns:a16="http://schemas.microsoft.com/office/drawing/2014/main" id="{7B4B4249-6540-70FC-A515-8B74CFAF1BC7}"/>
              </a:ext>
            </a:extLst>
          </p:cNvPr>
          <p:cNvGrpSpPr>
            <a:grpSpLocks/>
          </p:cNvGrpSpPr>
          <p:nvPr/>
        </p:nvGrpSpPr>
        <p:grpSpPr bwMode="auto">
          <a:xfrm>
            <a:off x="1185863" y="4025900"/>
            <a:ext cx="2098675" cy="1425575"/>
            <a:chOff x="1185862" y="4025900"/>
            <a:chExt cx="2098676" cy="1425575"/>
          </a:xfrm>
        </p:grpSpPr>
        <p:sp>
          <p:nvSpPr>
            <p:cNvPr id="31781" name="Line 6">
              <a:extLst>
                <a:ext uri="{FF2B5EF4-FFF2-40B4-BE49-F238E27FC236}">
                  <a16:creationId xmlns:a16="http://schemas.microsoft.com/office/drawing/2014/main" id="{698E7BED-87AD-E7B9-A83F-0750F8029042}"/>
                </a:ext>
              </a:extLst>
            </p:cNvPr>
            <p:cNvSpPr>
              <a:spLocks noChangeShapeType="1"/>
            </p:cNvSpPr>
            <p:nvPr/>
          </p:nvSpPr>
          <p:spPr bwMode="auto">
            <a:xfrm>
              <a:off x="1185863" y="40259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2" name="Line 7">
              <a:extLst>
                <a:ext uri="{FF2B5EF4-FFF2-40B4-BE49-F238E27FC236}">
                  <a16:creationId xmlns:a16="http://schemas.microsoft.com/office/drawing/2014/main" id="{7E94527C-5C53-A98D-1629-2053C4FBDA44}"/>
                </a:ext>
              </a:extLst>
            </p:cNvPr>
            <p:cNvSpPr>
              <a:spLocks noChangeShapeType="1"/>
            </p:cNvSpPr>
            <p:nvPr/>
          </p:nvSpPr>
          <p:spPr bwMode="auto">
            <a:xfrm>
              <a:off x="3271838" y="4025900"/>
              <a:ext cx="0" cy="142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3" name="Line 10">
              <a:extLst>
                <a:ext uri="{FF2B5EF4-FFF2-40B4-BE49-F238E27FC236}">
                  <a16:creationId xmlns:a16="http://schemas.microsoft.com/office/drawing/2014/main" id="{79D2F37E-45E0-E26D-31E6-71AB68D8C74C}"/>
                </a:ext>
              </a:extLst>
            </p:cNvPr>
            <p:cNvSpPr>
              <a:spLocks noChangeShapeType="1"/>
            </p:cNvSpPr>
            <p:nvPr/>
          </p:nvSpPr>
          <p:spPr bwMode="auto">
            <a:xfrm>
              <a:off x="2668588" y="4452938"/>
              <a:ext cx="6159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4" name="Line 11">
              <a:extLst>
                <a:ext uri="{FF2B5EF4-FFF2-40B4-BE49-F238E27FC236}">
                  <a16:creationId xmlns:a16="http://schemas.microsoft.com/office/drawing/2014/main" id="{36917531-627C-37EA-008C-26817DCEA9EE}"/>
                </a:ext>
              </a:extLst>
            </p:cNvPr>
            <p:cNvSpPr>
              <a:spLocks noChangeShapeType="1"/>
            </p:cNvSpPr>
            <p:nvPr/>
          </p:nvSpPr>
          <p:spPr bwMode="auto">
            <a:xfrm flipH="1">
              <a:off x="1185862" y="4452938"/>
              <a:ext cx="53192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5" name="Text Box 14">
              <a:extLst>
                <a:ext uri="{FF2B5EF4-FFF2-40B4-BE49-F238E27FC236}">
                  <a16:creationId xmlns:a16="http://schemas.microsoft.com/office/drawing/2014/main" id="{4091C911-B208-B00D-2367-CD41EB255019}"/>
                </a:ext>
              </a:extLst>
            </p:cNvPr>
            <p:cNvSpPr txBox="1">
              <a:spLocks noChangeArrowheads="1"/>
            </p:cNvSpPr>
            <p:nvPr/>
          </p:nvSpPr>
          <p:spPr bwMode="auto">
            <a:xfrm>
              <a:off x="1717784" y="4184184"/>
              <a:ext cx="962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q1</a:t>
              </a:r>
              <a:r>
                <a:rPr lang="en-US" altLang="en-US" sz="2400" b="1"/>
                <a:t>&gt;0</a:t>
              </a:r>
            </a:p>
          </p:txBody>
        </p:sp>
      </p:grpSp>
      <p:grpSp>
        <p:nvGrpSpPr>
          <p:cNvPr id="4" name="Group 3">
            <a:extLst>
              <a:ext uri="{FF2B5EF4-FFF2-40B4-BE49-F238E27FC236}">
                <a16:creationId xmlns:a16="http://schemas.microsoft.com/office/drawing/2014/main" id="{D8CFD895-F83D-0F4A-4DC0-49ABF8370AEE}"/>
              </a:ext>
            </a:extLst>
          </p:cNvPr>
          <p:cNvGrpSpPr>
            <a:grpSpLocks/>
          </p:cNvGrpSpPr>
          <p:nvPr/>
        </p:nvGrpSpPr>
        <p:grpSpPr bwMode="auto">
          <a:xfrm>
            <a:off x="2279650" y="2517775"/>
            <a:ext cx="4322763" cy="1109663"/>
            <a:chOff x="2279650" y="2517775"/>
            <a:chExt cx="4322763" cy="1109663"/>
          </a:xfrm>
        </p:grpSpPr>
        <p:sp>
          <p:nvSpPr>
            <p:cNvPr id="31776" name="Line 18">
              <a:extLst>
                <a:ext uri="{FF2B5EF4-FFF2-40B4-BE49-F238E27FC236}">
                  <a16:creationId xmlns:a16="http://schemas.microsoft.com/office/drawing/2014/main" id="{813D3A7A-6E29-4EA9-945C-42D2AF369CB9}"/>
                </a:ext>
              </a:extLst>
            </p:cNvPr>
            <p:cNvSpPr>
              <a:spLocks noChangeShapeType="1"/>
            </p:cNvSpPr>
            <p:nvPr/>
          </p:nvSpPr>
          <p:spPr bwMode="auto">
            <a:xfrm>
              <a:off x="2282825" y="27686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7" name="Line 19">
              <a:extLst>
                <a:ext uri="{FF2B5EF4-FFF2-40B4-BE49-F238E27FC236}">
                  <a16:creationId xmlns:a16="http://schemas.microsoft.com/office/drawing/2014/main" id="{ADA6C125-2384-EC9A-6515-E2D92D91F5F4}"/>
                </a:ext>
              </a:extLst>
            </p:cNvPr>
            <p:cNvSpPr>
              <a:spLocks noChangeShapeType="1"/>
            </p:cNvSpPr>
            <p:nvPr/>
          </p:nvSpPr>
          <p:spPr bwMode="auto">
            <a:xfrm>
              <a:off x="6602413" y="278765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8" name="Line 20">
              <a:extLst>
                <a:ext uri="{FF2B5EF4-FFF2-40B4-BE49-F238E27FC236}">
                  <a16:creationId xmlns:a16="http://schemas.microsoft.com/office/drawing/2014/main" id="{77C3C34E-FB47-F666-4F0B-24607174A366}"/>
                </a:ext>
              </a:extLst>
            </p:cNvPr>
            <p:cNvSpPr>
              <a:spLocks noChangeShapeType="1"/>
            </p:cNvSpPr>
            <p:nvPr/>
          </p:nvSpPr>
          <p:spPr bwMode="auto">
            <a:xfrm flipH="1">
              <a:off x="2279650" y="2833688"/>
              <a:ext cx="1635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9" name="Line 21">
              <a:extLst>
                <a:ext uri="{FF2B5EF4-FFF2-40B4-BE49-F238E27FC236}">
                  <a16:creationId xmlns:a16="http://schemas.microsoft.com/office/drawing/2014/main" id="{F40C7BCF-6C83-57B2-5F26-5614CD02CCF7}"/>
                </a:ext>
              </a:extLst>
            </p:cNvPr>
            <p:cNvSpPr>
              <a:spLocks noChangeShapeType="1"/>
            </p:cNvSpPr>
            <p:nvPr/>
          </p:nvSpPr>
          <p:spPr bwMode="auto">
            <a:xfrm>
              <a:off x="5159375" y="2819400"/>
              <a:ext cx="143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0" name="Text Box 22">
              <a:extLst>
                <a:ext uri="{FF2B5EF4-FFF2-40B4-BE49-F238E27FC236}">
                  <a16:creationId xmlns:a16="http://schemas.microsoft.com/office/drawing/2014/main" id="{620D759F-BDF5-69C4-A541-B16F0D4B385D}"/>
                </a:ext>
              </a:extLst>
            </p:cNvPr>
            <p:cNvSpPr txBox="1">
              <a:spLocks noChangeArrowheads="1"/>
            </p:cNvSpPr>
            <p:nvPr/>
          </p:nvSpPr>
          <p:spPr bwMode="auto">
            <a:xfrm>
              <a:off x="3897313" y="2517775"/>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grpSp>
      <p:grpSp>
        <p:nvGrpSpPr>
          <p:cNvPr id="5" name="Group 4">
            <a:extLst>
              <a:ext uri="{FF2B5EF4-FFF2-40B4-BE49-F238E27FC236}">
                <a16:creationId xmlns:a16="http://schemas.microsoft.com/office/drawing/2014/main" id="{53FBD3C8-38AB-38D5-36F3-5B28DA590DB1}"/>
              </a:ext>
            </a:extLst>
          </p:cNvPr>
          <p:cNvGrpSpPr>
            <a:grpSpLocks/>
          </p:cNvGrpSpPr>
          <p:nvPr/>
        </p:nvGrpSpPr>
        <p:grpSpPr bwMode="auto">
          <a:xfrm>
            <a:off x="3268663" y="5067300"/>
            <a:ext cx="2279650" cy="523875"/>
            <a:chOff x="3268663" y="5067300"/>
            <a:chExt cx="2279650" cy="523875"/>
          </a:xfrm>
        </p:grpSpPr>
        <p:sp>
          <p:nvSpPr>
            <p:cNvPr id="31773" name="Line 16">
              <a:extLst>
                <a:ext uri="{FF2B5EF4-FFF2-40B4-BE49-F238E27FC236}">
                  <a16:creationId xmlns:a16="http://schemas.microsoft.com/office/drawing/2014/main" id="{FD565DA4-F14A-C6D1-ED20-376815D357E0}"/>
                </a:ext>
              </a:extLst>
            </p:cNvPr>
            <p:cNvSpPr>
              <a:spLocks noChangeShapeType="1"/>
            </p:cNvSpPr>
            <p:nvPr/>
          </p:nvSpPr>
          <p:spPr bwMode="auto">
            <a:xfrm flipH="1">
              <a:off x="3268663" y="5322888"/>
              <a:ext cx="7953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4" name="Line 17">
              <a:extLst>
                <a:ext uri="{FF2B5EF4-FFF2-40B4-BE49-F238E27FC236}">
                  <a16:creationId xmlns:a16="http://schemas.microsoft.com/office/drawing/2014/main" id="{22D23928-A1AE-1801-FCBA-6C48E094F81A}"/>
                </a:ext>
              </a:extLst>
            </p:cNvPr>
            <p:cNvSpPr>
              <a:spLocks noChangeShapeType="1"/>
            </p:cNvSpPr>
            <p:nvPr/>
          </p:nvSpPr>
          <p:spPr bwMode="auto">
            <a:xfrm>
              <a:off x="4768850" y="5322888"/>
              <a:ext cx="7794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5" name="Text Box 23">
              <a:extLst>
                <a:ext uri="{FF2B5EF4-FFF2-40B4-BE49-F238E27FC236}">
                  <a16:creationId xmlns:a16="http://schemas.microsoft.com/office/drawing/2014/main" id="{0C23E099-DD1A-2043-8638-0296D84D0F6B}"/>
                </a:ext>
              </a:extLst>
            </p:cNvPr>
            <p:cNvSpPr txBox="1">
              <a:spLocks noChangeArrowheads="1"/>
            </p:cNvSpPr>
            <p:nvPr/>
          </p:nvSpPr>
          <p:spPr bwMode="auto">
            <a:xfrm>
              <a:off x="4079875" y="5067300"/>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grpSp>
        <p:nvGrpSpPr>
          <p:cNvPr id="31752" name="Group 24">
            <a:extLst>
              <a:ext uri="{FF2B5EF4-FFF2-40B4-BE49-F238E27FC236}">
                <a16:creationId xmlns:a16="http://schemas.microsoft.com/office/drawing/2014/main" id="{A6672392-DFCF-B941-32A6-90EE609B793F}"/>
              </a:ext>
            </a:extLst>
          </p:cNvPr>
          <p:cNvGrpSpPr>
            <a:grpSpLocks/>
          </p:cNvGrpSpPr>
          <p:nvPr/>
        </p:nvGrpSpPr>
        <p:grpSpPr bwMode="auto">
          <a:xfrm>
            <a:off x="539750" y="1724025"/>
            <a:ext cx="1822450" cy="760413"/>
            <a:chOff x="510" y="1058"/>
            <a:chExt cx="1148" cy="479"/>
          </a:xfrm>
        </p:grpSpPr>
        <p:sp>
          <p:nvSpPr>
            <p:cNvPr id="31769" name="Text Box 25">
              <a:extLst>
                <a:ext uri="{FF2B5EF4-FFF2-40B4-BE49-F238E27FC236}">
                  <a16:creationId xmlns:a16="http://schemas.microsoft.com/office/drawing/2014/main" id="{34EFFFF8-787A-8570-E06A-AC2AA5ABECFD}"/>
                </a:ext>
              </a:extLst>
            </p:cNvPr>
            <p:cNvSpPr txBox="1">
              <a:spLocks noChangeArrowheads="1"/>
            </p:cNvSpPr>
            <p:nvPr/>
          </p:nvSpPr>
          <p:spPr bwMode="auto">
            <a:xfrm>
              <a:off x="943" y="1058"/>
              <a:ext cx="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a:t>
              </a:r>
              <a:r>
                <a:rPr lang="en-US" altLang="en-US" sz="1800" b="1" baseline="-25000"/>
                <a:t>1</a:t>
              </a:r>
              <a:r>
                <a:rPr lang="en-US" altLang="en-US" sz="1800" b="1"/>
                <a:t> x q</a:t>
              </a:r>
              <a:r>
                <a:rPr lang="en-US" altLang="en-US" sz="1800" b="1" baseline="-25000"/>
                <a:t>2</a:t>
              </a:r>
            </a:p>
          </p:txBody>
        </p:sp>
        <p:sp>
          <p:nvSpPr>
            <p:cNvPr id="31770" name="Text Box 26">
              <a:extLst>
                <a:ext uri="{FF2B5EF4-FFF2-40B4-BE49-F238E27FC236}">
                  <a16:creationId xmlns:a16="http://schemas.microsoft.com/office/drawing/2014/main" id="{86B9E1DB-7509-3E78-303D-9A0BD7669E16}"/>
                </a:ext>
              </a:extLst>
            </p:cNvPr>
            <p:cNvSpPr txBox="1">
              <a:spLocks noChangeArrowheads="1"/>
            </p:cNvSpPr>
            <p:nvPr/>
          </p:nvSpPr>
          <p:spPr bwMode="auto">
            <a:xfrm>
              <a:off x="510" y="1178"/>
              <a:ext cx="5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  = </a:t>
              </a:r>
              <a:r>
                <a:rPr lang="en-US" altLang="en-US" sz="2000" b="1" i="1">
                  <a:latin typeface="Monotype Corsiva" panose="03010101010201010101" pitchFamily="66" charset="0"/>
                </a:rPr>
                <a:t>k</a:t>
              </a:r>
              <a:r>
                <a:rPr lang="en-US" altLang="en-US" sz="2000"/>
                <a:t> </a:t>
              </a:r>
            </a:p>
          </p:txBody>
        </p:sp>
        <p:sp>
          <p:nvSpPr>
            <p:cNvPr id="31771" name="Line 27">
              <a:extLst>
                <a:ext uri="{FF2B5EF4-FFF2-40B4-BE49-F238E27FC236}">
                  <a16:creationId xmlns:a16="http://schemas.microsoft.com/office/drawing/2014/main" id="{59355BA2-436B-C217-2D24-E372CC128114}"/>
                </a:ext>
              </a:extLst>
            </p:cNvPr>
            <p:cNvSpPr>
              <a:spLocks noChangeShapeType="1"/>
            </p:cNvSpPr>
            <p:nvPr/>
          </p:nvSpPr>
          <p:spPr bwMode="auto">
            <a:xfrm>
              <a:off x="954" y="1294"/>
              <a:ext cx="6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2" name="Text Box 28">
              <a:extLst>
                <a:ext uri="{FF2B5EF4-FFF2-40B4-BE49-F238E27FC236}">
                  <a16:creationId xmlns:a16="http://schemas.microsoft.com/office/drawing/2014/main" id="{2D0769D7-13FD-3812-C93C-FF256DF5CA19}"/>
                </a:ext>
              </a:extLst>
            </p:cNvPr>
            <p:cNvSpPr txBox="1">
              <a:spLocks noChangeArrowheads="1"/>
            </p:cNvSpPr>
            <p:nvPr/>
          </p:nvSpPr>
          <p:spPr bwMode="auto">
            <a:xfrm>
              <a:off x="1056" y="1304"/>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r>
                <a:rPr lang="en-US" altLang="en-US" sz="1800" b="1" baseline="30000"/>
                <a:t>2</a:t>
              </a:r>
              <a:r>
                <a:rPr lang="en-US" altLang="en-US" sz="1800" b="1" baseline="-25000"/>
                <a:t>centers</a:t>
              </a:r>
            </a:p>
          </p:txBody>
        </p:sp>
      </p:grpSp>
      <p:sp>
        <p:nvSpPr>
          <p:cNvPr id="31753" name="Text Box 29">
            <a:extLst>
              <a:ext uri="{FF2B5EF4-FFF2-40B4-BE49-F238E27FC236}">
                <a16:creationId xmlns:a16="http://schemas.microsoft.com/office/drawing/2014/main" id="{EDD47102-40BF-D0BF-823C-8A3FC1992491}"/>
              </a:ext>
            </a:extLst>
          </p:cNvPr>
          <p:cNvSpPr txBox="1">
            <a:spLocks noChangeArrowheads="1"/>
          </p:cNvSpPr>
          <p:nvPr/>
        </p:nvSpPr>
        <p:spPr bwMode="auto">
          <a:xfrm>
            <a:off x="1587500" y="3201988"/>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1</a:t>
            </a:r>
          </a:p>
        </p:txBody>
      </p:sp>
      <p:sp>
        <p:nvSpPr>
          <p:cNvPr id="31754" name="Text Box 30">
            <a:extLst>
              <a:ext uri="{FF2B5EF4-FFF2-40B4-BE49-F238E27FC236}">
                <a16:creationId xmlns:a16="http://schemas.microsoft.com/office/drawing/2014/main" id="{A86DE6F5-7423-2C52-7EED-A4509A4F0566}"/>
              </a:ext>
            </a:extLst>
          </p:cNvPr>
          <p:cNvSpPr txBox="1">
            <a:spLocks noChangeArrowheads="1"/>
          </p:cNvSpPr>
          <p:nvPr/>
        </p:nvSpPr>
        <p:spPr bwMode="auto">
          <a:xfrm>
            <a:off x="6732588" y="3219450"/>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2</a:t>
            </a:r>
          </a:p>
        </p:txBody>
      </p:sp>
      <p:grpSp>
        <p:nvGrpSpPr>
          <p:cNvPr id="8" name="Group 7">
            <a:extLst>
              <a:ext uri="{FF2B5EF4-FFF2-40B4-BE49-F238E27FC236}">
                <a16:creationId xmlns:a16="http://schemas.microsoft.com/office/drawing/2014/main" id="{59C45CE7-1099-8E5E-E8FF-CEECD04AF53D}"/>
              </a:ext>
            </a:extLst>
          </p:cNvPr>
          <p:cNvGrpSpPr>
            <a:grpSpLocks/>
          </p:cNvGrpSpPr>
          <p:nvPr/>
        </p:nvGrpSpPr>
        <p:grpSpPr bwMode="auto">
          <a:xfrm>
            <a:off x="2443163" y="1625600"/>
            <a:ext cx="6581775" cy="831850"/>
            <a:chOff x="2443163" y="1626027"/>
            <a:chExt cx="6581315" cy="830997"/>
          </a:xfrm>
        </p:grpSpPr>
        <p:sp>
          <p:nvSpPr>
            <p:cNvPr id="31767" name="Text Box 31">
              <a:extLst>
                <a:ext uri="{FF2B5EF4-FFF2-40B4-BE49-F238E27FC236}">
                  <a16:creationId xmlns:a16="http://schemas.microsoft.com/office/drawing/2014/main" id="{16773046-7006-97FB-521A-88BBBD28CD93}"/>
                </a:ext>
              </a:extLst>
            </p:cNvPr>
            <p:cNvSpPr txBox="1">
              <a:spLocks noChangeArrowheads="1"/>
            </p:cNvSpPr>
            <p:nvPr/>
          </p:nvSpPr>
          <p:spPr bwMode="auto">
            <a:xfrm>
              <a:off x="2926221" y="1626027"/>
              <a:ext cx="6098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t>Traditional approach yields a Force value that is </a:t>
              </a:r>
              <a:r>
                <a:rPr lang="en-US" altLang="en-US" sz="2800" b="1">
                  <a:solidFill>
                    <a:srgbClr val="FF0000"/>
                  </a:solidFill>
                </a:rPr>
                <a:t>too small </a:t>
              </a:r>
              <a:r>
                <a:rPr lang="en-US" altLang="en-US" sz="2000" b="1"/>
                <a:t>(due to the ‘point’ assumption)</a:t>
              </a:r>
              <a:endParaRPr lang="en-US" altLang="en-US" sz="2800" b="1"/>
            </a:p>
          </p:txBody>
        </p:sp>
        <p:sp>
          <p:nvSpPr>
            <p:cNvPr id="31768" name="AutoShape 32">
              <a:extLst>
                <a:ext uri="{FF2B5EF4-FFF2-40B4-BE49-F238E27FC236}">
                  <a16:creationId xmlns:a16="http://schemas.microsoft.com/office/drawing/2014/main" id="{18599540-EFCE-2347-77BC-503EB159342F}"/>
                </a:ext>
              </a:extLst>
            </p:cNvPr>
            <p:cNvSpPr>
              <a:spLocks noChangeArrowheads="1"/>
            </p:cNvSpPr>
            <p:nvPr/>
          </p:nvSpPr>
          <p:spPr bwMode="auto">
            <a:xfrm>
              <a:off x="2443163" y="1995488"/>
              <a:ext cx="450850" cy="179387"/>
            </a:xfrm>
            <a:prstGeom prst="leftArrow">
              <a:avLst>
                <a:gd name="adj1" fmla="val 50000"/>
                <a:gd name="adj2" fmla="val 628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3" name="Group 2">
            <a:extLst>
              <a:ext uri="{FF2B5EF4-FFF2-40B4-BE49-F238E27FC236}">
                <a16:creationId xmlns:a16="http://schemas.microsoft.com/office/drawing/2014/main" id="{85F1CF72-F6AD-2F9B-D4F8-A746F6292714}"/>
              </a:ext>
            </a:extLst>
          </p:cNvPr>
          <p:cNvGrpSpPr>
            <a:grpSpLocks/>
          </p:cNvGrpSpPr>
          <p:nvPr/>
        </p:nvGrpSpPr>
        <p:grpSpPr bwMode="auto">
          <a:xfrm>
            <a:off x="1995488" y="5773738"/>
            <a:ext cx="2690812" cy="523875"/>
            <a:chOff x="1995488" y="5773143"/>
            <a:chExt cx="2690096" cy="523875"/>
          </a:xfrm>
        </p:grpSpPr>
        <p:sp>
          <p:nvSpPr>
            <p:cNvPr id="31765" name="Text Box 34">
              <a:extLst>
                <a:ext uri="{FF2B5EF4-FFF2-40B4-BE49-F238E27FC236}">
                  <a16:creationId xmlns:a16="http://schemas.microsoft.com/office/drawing/2014/main" id="{239E35D7-3799-7A13-2D2B-E158A022CB8E}"/>
                </a:ext>
              </a:extLst>
            </p:cNvPr>
            <p:cNvSpPr txBox="1">
              <a:spLocks noChangeArrowheads="1"/>
            </p:cNvSpPr>
            <p:nvPr/>
          </p:nvSpPr>
          <p:spPr bwMode="auto">
            <a:xfrm>
              <a:off x="2811353" y="5773143"/>
              <a:ext cx="18742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&lt;&lt;  d</a:t>
              </a:r>
              <a:r>
                <a:rPr lang="en-US" altLang="en-US" sz="2800" b="1" baseline="-25000"/>
                <a:t>centers</a:t>
              </a:r>
            </a:p>
          </p:txBody>
        </p:sp>
        <p:sp>
          <p:nvSpPr>
            <p:cNvPr id="31766" name="Text Box 36">
              <a:extLst>
                <a:ext uri="{FF2B5EF4-FFF2-40B4-BE49-F238E27FC236}">
                  <a16:creationId xmlns:a16="http://schemas.microsoft.com/office/drawing/2014/main" id="{B32FFF74-A008-2B60-54FB-0CE154A8DDA8}"/>
                </a:ext>
              </a:extLst>
            </p:cNvPr>
            <p:cNvSpPr txBox="1">
              <a:spLocks noChangeArrowheads="1"/>
            </p:cNvSpPr>
            <p:nvPr/>
          </p:nvSpPr>
          <p:spPr bwMode="auto">
            <a:xfrm>
              <a:off x="1995488" y="5773143"/>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sp>
        <p:nvSpPr>
          <p:cNvPr id="21533" name="Text Box 39">
            <a:extLst>
              <a:ext uri="{FF2B5EF4-FFF2-40B4-BE49-F238E27FC236}">
                <a16:creationId xmlns:a16="http://schemas.microsoft.com/office/drawing/2014/main" id="{DBCE7ABB-32D9-C000-B4A0-565538D309A9}"/>
              </a:ext>
            </a:extLst>
          </p:cNvPr>
          <p:cNvSpPr txBox="1">
            <a:spLocks noChangeArrowheads="1"/>
          </p:cNvSpPr>
          <p:nvPr/>
        </p:nvSpPr>
        <p:spPr bwMode="auto">
          <a:xfrm>
            <a:off x="5975350" y="4965700"/>
            <a:ext cx="30114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Correct Force Solution Requires </a:t>
            </a:r>
            <a:r>
              <a:rPr lang="en-US" altLang="en-US" sz="1800" b="1">
                <a:solidFill>
                  <a:srgbClr val="FF0000"/>
                </a:solidFill>
              </a:rPr>
              <a:t>Integration of Shape</a:t>
            </a:r>
            <a:r>
              <a:rPr lang="en-US" altLang="en-US" sz="1800" b="1"/>
              <a:t> (Geometry) Using Coulombs Law, and Then </a:t>
            </a:r>
            <a:r>
              <a:rPr lang="en-US" altLang="en-US" sz="1800" b="1">
                <a:solidFill>
                  <a:srgbClr val="FF0000"/>
                </a:solidFill>
              </a:rPr>
              <a:t>Gives The Correct Force</a:t>
            </a:r>
          </a:p>
        </p:txBody>
      </p:sp>
      <p:grpSp>
        <p:nvGrpSpPr>
          <p:cNvPr id="7" name="Group 6">
            <a:extLst>
              <a:ext uri="{FF2B5EF4-FFF2-40B4-BE49-F238E27FC236}">
                <a16:creationId xmlns:a16="http://schemas.microsoft.com/office/drawing/2014/main" id="{4A0264C0-B869-BABC-5334-1E065D104398}"/>
              </a:ext>
            </a:extLst>
          </p:cNvPr>
          <p:cNvGrpSpPr>
            <a:grpSpLocks/>
          </p:cNvGrpSpPr>
          <p:nvPr/>
        </p:nvGrpSpPr>
        <p:grpSpPr bwMode="auto">
          <a:xfrm>
            <a:off x="5548313" y="4025900"/>
            <a:ext cx="2117725" cy="1423988"/>
            <a:chOff x="5548313" y="4025900"/>
            <a:chExt cx="2117725" cy="1423988"/>
          </a:xfrm>
        </p:grpSpPr>
        <p:sp>
          <p:nvSpPr>
            <p:cNvPr id="31760" name="Line 8">
              <a:extLst>
                <a:ext uri="{FF2B5EF4-FFF2-40B4-BE49-F238E27FC236}">
                  <a16:creationId xmlns:a16="http://schemas.microsoft.com/office/drawing/2014/main" id="{B6B075E5-0DB5-915C-3766-DB19AA2FEF64}"/>
                </a:ext>
              </a:extLst>
            </p:cNvPr>
            <p:cNvSpPr>
              <a:spLocks noChangeShapeType="1"/>
            </p:cNvSpPr>
            <p:nvPr/>
          </p:nvSpPr>
          <p:spPr bwMode="auto">
            <a:xfrm>
              <a:off x="7666038" y="40259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Line 9">
              <a:extLst>
                <a:ext uri="{FF2B5EF4-FFF2-40B4-BE49-F238E27FC236}">
                  <a16:creationId xmlns:a16="http://schemas.microsoft.com/office/drawing/2014/main" id="{31F07BCE-E6DB-BFB6-FD4F-365964E61E90}"/>
                </a:ext>
              </a:extLst>
            </p:cNvPr>
            <p:cNvSpPr>
              <a:spLocks noChangeShapeType="1"/>
            </p:cNvSpPr>
            <p:nvPr/>
          </p:nvSpPr>
          <p:spPr bwMode="auto">
            <a:xfrm>
              <a:off x="5556250" y="4025900"/>
              <a:ext cx="0" cy="142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2" name="Line 12">
              <a:extLst>
                <a:ext uri="{FF2B5EF4-FFF2-40B4-BE49-F238E27FC236}">
                  <a16:creationId xmlns:a16="http://schemas.microsoft.com/office/drawing/2014/main" id="{F32CDA3F-1A10-2B0A-B218-8F103B89D34A}"/>
                </a:ext>
              </a:extLst>
            </p:cNvPr>
            <p:cNvSpPr>
              <a:spLocks noChangeShapeType="1"/>
            </p:cNvSpPr>
            <p:nvPr/>
          </p:nvSpPr>
          <p:spPr bwMode="auto">
            <a:xfrm flipH="1">
              <a:off x="5548313" y="4452938"/>
              <a:ext cx="53055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3" name="Line 13">
              <a:extLst>
                <a:ext uri="{FF2B5EF4-FFF2-40B4-BE49-F238E27FC236}">
                  <a16:creationId xmlns:a16="http://schemas.microsoft.com/office/drawing/2014/main" id="{094FB4A9-70AE-80EB-B57A-0BDFBDA433FF}"/>
                </a:ext>
              </a:extLst>
            </p:cNvPr>
            <p:cNvSpPr>
              <a:spLocks noChangeShapeType="1"/>
            </p:cNvSpPr>
            <p:nvPr/>
          </p:nvSpPr>
          <p:spPr bwMode="auto">
            <a:xfrm>
              <a:off x="7172435" y="4452938"/>
              <a:ext cx="48883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4" name="Text Box 14">
              <a:extLst>
                <a:ext uri="{FF2B5EF4-FFF2-40B4-BE49-F238E27FC236}">
                  <a16:creationId xmlns:a16="http://schemas.microsoft.com/office/drawing/2014/main" id="{AF34898D-728A-4185-BE4C-B0FDB4F6D09E}"/>
                </a:ext>
              </a:extLst>
            </p:cNvPr>
            <p:cNvSpPr txBox="1">
              <a:spLocks noChangeArrowheads="1"/>
            </p:cNvSpPr>
            <p:nvPr/>
          </p:nvSpPr>
          <p:spPr bwMode="auto">
            <a:xfrm>
              <a:off x="6078867" y="4191433"/>
              <a:ext cx="962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q2</a:t>
              </a:r>
              <a:r>
                <a:rPr lang="en-US" altLang="en-US" sz="2400" b="1"/>
                <a:t>&gt;0</a:t>
              </a:r>
            </a:p>
          </p:txBody>
        </p:sp>
      </p:grpSp>
      <p:sp>
        <p:nvSpPr>
          <p:cNvPr id="2" name="TextBox 1">
            <a:extLst>
              <a:ext uri="{FF2B5EF4-FFF2-40B4-BE49-F238E27FC236}">
                <a16:creationId xmlns:a16="http://schemas.microsoft.com/office/drawing/2014/main" id="{B75ED087-F65F-751E-D25C-A6264718FB23}"/>
              </a:ext>
            </a:extLst>
          </p:cNvPr>
          <p:cNvSpPr txBox="1">
            <a:spLocks noChangeArrowheads="1"/>
          </p:cNvSpPr>
          <p:nvPr/>
        </p:nvSpPr>
        <p:spPr bwMode="auto">
          <a:xfrm>
            <a:off x="3495675" y="3297238"/>
            <a:ext cx="187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C00000"/>
                </a:solidFill>
              </a:rPr>
              <a:t>Near Field Circumstance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1533"/>
                                        </p:tgtEl>
                                        <p:attrNameLst>
                                          <p:attrName>style.visibility</p:attrName>
                                        </p:attrNameLst>
                                      </p:cBhvr>
                                      <p:to>
                                        <p:strVal val="visible"/>
                                      </p:to>
                                    </p:set>
                                    <p:animEffect transition="in" filter="fade">
                                      <p:cBhvr>
                                        <p:cTn id="33" dur="500"/>
                                        <p:tgtEl>
                                          <p:spTgt spid="2153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4">
            <a:extLst>
              <a:ext uri="{FF2B5EF4-FFF2-40B4-BE49-F238E27FC236}">
                <a16:creationId xmlns:a16="http://schemas.microsoft.com/office/drawing/2014/main" id="{E2F435C0-BBB3-53BB-C2D7-32B51A0995FF}"/>
              </a:ext>
            </a:extLst>
          </p:cNvPr>
          <p:cNvSpPr>
            <a:spLocks noChangeArrowheads="1"/>
          </p:cNvSpPr>
          <p:nvPr/>
        </p:nvSpPr>
        <p:spPr bwMode="auto">
          <a:xfrm rot="5400000">
            <a:off x="5229225" y="3775076"/>
            <a:ext cx="2039937" cy="265112"/>
          </a:xfrm>
          <a:prstGeom prst="ellipse">
            <a:avLst/>
          </a:prstGeom>
          <a:solidFill>
            <a:schemeClr val="bg1"/>
          </a:solidFill>
          <a:ln w="76200">
            <a:solidFill>
              <a:srgbClr val="C0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5" name="Rectangle 2">
            <a:extLst>
              <a:ext uri="{FF2B5EF4-FFF2-40B4-BE49-F238E27FC236}">
                <a16:creationId xmlns:a16="http://schemas.microsoft.com/office/drawing/2014/main" id="{4AD74181-6E90-F39D-0E2B-9D1B223F67A0}"/>
              </a:ext>
            </a:extLst>
          </p:cNvPr>
          <p:cNvSpPr>
            <a:spLocks noGrp="1" noChangeArrowheads="1"/>
          </p:cNvSpPr>
          <p:nvPr>
            <p:ph type="title"/>
          </p:nvPr>
        </p:nvSpPr>
        <p:spPr>
          <a:xfrm>
            <a:off x="495300" y="244475"/>
            <a:ext cx="8229600" cy="1143000"/>
          </a:xfrm>
        </p:spPr>
        <p:txBody>
          <a:bodyPr/>
          <a:lstStyle/>
          <a:p>
            <a:pPr eaLnBrk="1" hangingPunct="1"/>
            <a:r>
              <a:rPr lang="en-US" altLang="en-US" sz="2800" b="1" u="sng">
                <a:solidFill>
                  <a:srgbClr val="0070C0"/>
                </a:solidFill>
              </a:rPr>
              <a:t>Shape</a:t>
            </a:r>
            <a:r>
              <a:rPr lang="en-US" altLang="en-US" sz="2800" b="1">
                <a:solidFill>
                  <a:srgbClr val="0070C0"/>
                </a:solidFill>
              </a:rPr>
              <a:t> Matters:  </a:t>
            </a:r>
            <a:r>
              <a:rPr lang="en-US" altLang="en-US" sz="2800" b="1"/>
              <a:t>When Distance Center-to-Center Is Less Than ~10x Size of Object and The </a:t>
            </a:r>
            <a:r>
              <a:rPr lang="en-US" altLang="en-US" sz="2800" b="1">
                <a:solidFill>
                  <a:srgbClr val="C00000"/>
                </a:solidFill>
              </a:rPr>
              <a:t>Objects’ Orientations </a:t>
            </a:r>
            <a:r>
              <a:rPr lang="en-US" altLang="en-US" sz="2800" b="1"/>
              <a:t>Vary</a:t>
            </a:r>
          </a:p>
        </p:txBody>
      </p:sp>
      <p:sp>
        <p:nvSpPr>
          <p:cNvPr id="33796" name="Oval 4">
            <a:extLst>
              <a:ext uri="{FF2B5EF4-FFF2-40B4-BE49-F238E27FC236}">
                <a16:creationId xmlns:a16="http://schemas.microsoft.com/office/drawing/2014/main" id="{97B06577-7B90-9590-E634-3884DCEA92B7}"/>
              </a:ext>
            </a:extLst>
          </p:cNvPr>
          <p:cNvSpPr>
            <a:spLocks noChangeArrowheads="1"/>
          </p:cNvSpPr>
          <p:nvPr/>
        </p:nvSpPr>
        <p:spPr bwMode="auto">
          <a:xfrm rot="5400000">
            <a:off x="885825" y="3781426"/>
            <a:ext cx="2039937" cy="265112"/>
          </a:xfrm>
          <a:prstGeom prst="ellipse">
            <a:avLst/>
          </a:prstGeom>
          <a:solidFill>
            <a:schemeClr val="bg1"/>
          </a:solidFill>
          <a:ln w="76200">
            <a:solidFill>
              <a:srgbClr val="0070C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7" name="Line 18">
            <a:extLst>
              <a:ext uri="{FF2B5EF4-FFF2-40B4-BE49-F238E27FC236}">
                <a16:creationId xmlns:a16="http://schemas.microsoft.com/office/drawing/2014/main" id="{45066383-77B9-A01C-6ED9-119545AF799B}"/>
              </a:ext>
            </a:extLst>
          </p:cNvPr>
          <p:cNvSpPr>
            <a:spLocks noChangeShapeType="1"/>
          </p:cNvSpPr>
          <p:nvPr/>
        </p:nvSpPr>
        <p:spPr bwMode="auto">
          <a:xfrm>
            <a:off x="1924050" y="3068638"/>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8" name="Line 19">
            <a:extLst>
              <a:ext uri="{FF2B5EF4-FFF2-40B4-BE49-F238E27FC236}">
                <a16:creationId xmlns:a16="http://schemas.microsoft.com/office/drawing/2014/main" id="{3BA6FEE6-F01B-3DA5-A075-D422044841E9}"/>
              </a:ext>
            </a:extLst>
          </p:cNvPr>
          <p:cNvSpPr>
            <a:spLocks noChangeShapeType="1"/>
          </p:cNvSpPr>
          <p:nvPr/>
        </p:nvSpPr>
        <p:spPr bwMode="auto">
          <a:xfrm>
            <a:off x="6243638" y="3087688"/>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 name="Group 6">
            <a:extLst>
              <a:ext uri="{FF2B5EF4-FFF2-40B4-BE49-F238E27FC236}">
                <a16:creationId xmlns:a16="http://schemas.microsoft.com/office/drawing/2014/main" id="{7A8C2523-F1C0-170C-B82C-EBE9E7C7DE8F}"/>
              </a:ext>
            </a:extLst>
          </p:cNvPr>
          <p:cNvGrpSpPr>
            <a:grpSpLocks/>
          </p:cNvGrpSpPr>
          <p:nvPr/>
        </p:nvGrpSpPr>
        <p:grpSpPr bwMode="auto">
          <a:xfrm>
            <a:off x="1920875" y="2817813"/>
            <a:ext cx="4318000" cy="523875"/>
            <a:chOff x="1920875" y="2817813"/>
            <a:chExt cx="4318000" cy="523875"/>
          </a:xfrm>
        </p:grpSpPr>
        <p:sp>
          <p:nvSpPr>
            <p:cNvPr id="33830" name="Line 20">
              <a:extLst>
                <a:ext uri="{FF2B5EF4-FFF2-40B4-BE49-F238E27FC236}">
                  <a16:creationId xmlns:a16="http://schemas.microsoft.com/office/drawing/2014/main" id="{B57B7E79-DAFC-A628-EAD4-8B650ADF21D0}"/>
                </a:ext>
              </a:extLst>
            </p:cNvPr>
            <p:cNvSpPr>
              <a:spLocks noChangeShapeType="1"/>
            </p:cNvSpPr>
            <p:nvPr/>
          </p:nvSpPr>
          <p:spPr bwMode="auto">
            <a:xfrm flipH="1">
              <a:off x="1920875" y="3133725"/>
              <a:ext cx="1635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31" name="Line 21">
              <a:extLst>
                <a:ext uri="{FF2B5EF4-FFF2-40B4-BE49-F238E27FC236}">
                  <a16:creationId xmlns:a16="http://schemas.microsoft.com/office/drawing/2014/main" id="{57FE36EF-333F-6CC3-CF02-B4247618CE15}"/>
                </a:ext>
              </a:extLst>
            </p:cNvPr>
            <p:cNvSpPr>
              <a:spLocks noChangeShapeType="1"/>
            </p:cNvSpPr>
            <p:nvPr/>
          </p:nvSpPr>
          <p:spPr bwMode="auto">
            <a:xfrm>
              <a:off x="4800600" y="3119438"/>
              <a:ext cx="143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32" name="Text Box 22">
              <a:extLst>
                <a:ext uri="{FF2B5EF4-FFF2-40B4-BE49-F238E27FC236}">
                  <a16:creationId xmlns:a16="http://schemas.microsoft.com/office/drawing/2014/main" id="{4E8214B8-2F2A-2085-B4C7-69CE5BAAC96A}"/>
                </a:ext>
              </a:extLst>
            </p:cNvPr>
            <p:cNvSpPr txBox="1">
              <a:spLocks noChangeArrowheads="1"/>
            </p:cNvSpPr>
            <p:nvPr/>
          </p:nvSpPr>
          <p:spPr bwMode="auto">
            <a:xfrm>
              <a:off x="3538538" y="2817813"/>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grpSp>
      <p:grpSp>
        <p:nvGrpSpPr>
          <p:cNvPr id="9" name="Group 8">
            <a:extLst>
              <a:ext uri="{FF2B5EF4-FFF2-40B4-BE49-F238E27FC236}">
                <a16:creationId xmlns:a16="http://schemas.microsoft.com/office/drawing/2014/main" id="{F8FB4CBB-F8B0-A81C-B85F-F6A505B0911C}"/>
              </a:ext>
            </a:extLst>
          </p:cNvPr>
          <p:cNvGrpSpPr>
            <a:grpSpLocks/>
          </p:cNvGrpSpPr>
          <p:nvPr/>
        </p:nvGrpSpPr>
        <p:grpSpPr bwMode="auto">
          <a:xfrm>
            <a:off x="2101850" y="4787900"/>
            <a:ext cx="3922713" cy="523875"/>
            <a:chOff x="2101850" y="4787900"/>
            <a:chExt cx="3922713" cy="523875"/>
          </a:xfrm>
        </p:grpSpPr>
        <p:sp>
          <p:nvSpPr>
            <p:cNvPr id="33827" name="Line 16">
              <a:extLst>
                <a:ext uri="{FF2B5EF4-FFF2-40B4-BE49-F238E27FC236}">
                  <a16:creationId xmlns:a16="http://schemas.microsoft.com/office/drawing/2014/main" id="{FBE7C1D9-5871-96A8-9CCA-B4302642C6B4}"/>
                </a:ext>
              </a:extLst>
            </p:cNvPr>
            <p:cNvSpPr>
              <a:spLocks noChangeShapeType="1"/>
            </p:cNvSpPr>
            <p:nvPr/>
          </p:nvSpPr>
          <p:spPr bwMode="auto">
            <a:xfrm flipH="1">
              <a:off x="2101850" y="5043488"/>
              <a:ext cx="15970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8" name="Line 17">
              <a:extLst>
                <a:ext uri="{FF2B5EF4-FFF2-40B4-BE49-F238E27FC236}">
                  <a16:creationId xmlns:a16="http://schemas.microsoft.com/office/drawing/2014/main" id="{511B6E05-CC4A-F10E-F8C4-F67EB79D5F4E}"/>
                </a:ext>
              </a:extLst>
            </p:cNvPr>
            <p:cNvSpPr>
              <a:spLocks noChangeShapeType="1"/>
            </p:cNvSpPr>
            <p:nvPr/>
          </p:nvSpPr>
          <p:spPr bwMode="auto">
            <a:xfrm>
              <a:off x="4403725" y="5043488"/>
              <a:ext cx="16208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9" name="Text Box 23">
              <a:extLst>
                <a:ext uri="{FF2B5EF4-FFF2-40B4-BE49-F238E27FC236}">
                  <a16:creationId xmlns:a16="http://schemas.microsoft.com/office/drawing/2014/main" id="{1D0AA6D4-C2B0-8163-6809-CBE303297DC4}"/>
                </a:ext>
              </a:extLst>
            </p:cNvPr>
            <p:cNvSpPr txBox="1">
              <a:spLocks noChangeArrowheads="1"/>
            </p:cNvSpPr>
            <p:nvPr/>
          </p:nvSpPr>
          <p:spPr bwMode="auto">
            <a:xfrm>
              <a:off x="3714750" y="4787900"/>
              <a:ext cx="89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min.</a:t>
              </a:r>
            </a:p>
          </p:txBody>
        </p:sp>
      </p:grpSp>
      <p:grpSp>
        <p:nvGrpSpPr>
          <p:cNvPr id="33801" name="Group 24">
            <a:extLst>
              <a:ext uri="{FF2B5EF4-FFF2-40B4-BE49-F238E27FC236}">
                <a16:creationId xmlns:a16="http://schemas.microsoft.com/office/drawing/2014/main" id="{9DC6E8E1-1039-0E3C-E7CD-504EC8169379}"/>
              </a:ext>
            </a:extLst>
          </p:cNvPr>
          <p:cNvGrpSpPr>
            <a:grpSpLocks/>
          </p:cNvGrpSpPr>
          <p:nvPr/>
        </p:nvGrpSpPr>
        <p:grpSpPr bwMode="auto">
          <a:xfrm>
            <a:off x="539750" y="1724025"/>
            <a:ext cx="1822450" cy="760413"/>
            <a:chOff x="510" y="1058"/>
            <a:chExt cx="1148" cy="479"/>
          </a:xfrm>
        </p:grpSpPr>
        <p:sp>
          <p:nvSpPr>
            <p:cNvPr id="33823" name="Text Box 25">
              <a:extLst>
                <a:ext uri="{FF2B5EF4-FFF2-40B4-BE49-F238E27FC236}">
                  <a16:creationId xmlns:a16="http://schemas.microsoft.com/office/drawing/2014/main" id="{3CEFC8E8-A18B-69FA-5067-3E2C53A59E68}"/>
                </a:ext>
              </a:extLst>
            </p:cNvPr>
            <p:cNvSpPr txBox="1">
              <a:spLocks noChangeArrowheads="1"/>
            </p:cNvSpPr>
            <p:nvPr/>
          </p:nvSpPr>
          <p:spPr bwMode="auto">
            <a:xfrm>
              <a:off x="943" y="1058"/>
              <a:ext cx="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a:t>
              </a:r>
              <a:r>
                <a:rPr lang="en-US" altLang="en-US" sz="1800" b="1" baseline="-25000"/>
                <a:t>1</a:t>
              </a:r>
              <a:r>
                <a:rPr lang="en-US" altLang="en-US" sz="1800" b="1"/>
                <a:t> x q</a:t>
              </a:r>
              <a:r>
                <a:rPr lang="en-US" altLang="en-US" sz="1800" b="1" baseline="-25000"/>
                <a:t>2</a:t>
              </a:r>
            </a:p>
          </p:txBody>
        </p:sp>
        <p:sp>
          <p:nvSpPr>
            <p:cNvPr id="33824" name="Text Box 26">
              <a:extLst>
                <a:ext uri="{FF2B5EF4-FFF2-40B4-BE49-F238E27FC236}">
                  <a16:creationId xmlns:a16="http://schemas.microsoft.com/office/drawing/2014/main" id="{5901103C-1C61-2335-4D98-A2DD516ED8BD}"/>
                </a:ext>
              </a:extLst>
            </p:cNvPr>
            <p:cNvSpPr txBox="1">
              <a:spLocks noChangeArrowheads="1"/>
            </p:cNvSpPr>
            <p:nvPr/>
          </p:nvSpPr>
          <p:spPr bwMode="auto">
            <a:xfrm>
              <a:off x="510" y="1178"/>
              <a:ext cx="52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F  = </a:t>
              </a:r>
              <a:r>
                <a:rPr lang="en-US" altLang="en-US" sz="2000" b="1" i="1">
                  <a:latin typeface="Monotype Corsiva" panose="03010101010201010101" pitchFamily="66" charset="0"/>
                </a:rPr>
                <a:t>k</a:t>
              </a:r>
              <a:r>
                <a:rPr lang="en-US" altLang="en-US" sz="2000"/>
                <a:t> </a:t>
              </a:r>
            </a:p>
          </p:txBody>
        </p:sp>
        <p:sp>
          <p:nvSpPr>
            <p:cNvPr id="33825" name="Line 27">
              <a:extLst>
                <a:ext uri="{FF2B5EF4-FFF2-40B4-BE49-F238E27FC236}">
                  <a16:creationId xmlns:a16="http://schemas.microsoft.com/office/drawing/2014/main" id="{787863EA-6825-0892-F4AE-BBFEA261B7E2}"/>
                </a:ext>
              </a:extLst>
            </p:cNvPr>
            <p:cNvSpPr>
              <a:spLocks noChangeShapeType="1"/>
            </p:cNvSpPr>
            <p:nvPr/>
          </p:nvSpPr>
          <p:spPr bwMode="auto">
            <a:xfrm>
              <a:off x="954" y="1294"/>
              <a:ext cx="6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6" name="Text Box 28">
              <a:extLst>
                <a:ext uri="{FF2B5EF4-FFF2-40B4-BE49-F238E27FC236}">
                  <a16:creationId xmlns:a16="http://schemas.microsoft.com/office/drawing/2014/main" id="{44306319-B197-BE37-AC89-C717831ACEF8}"/>
                </a:ext>
              </a:extLst>
            </p:cNvPr>
            <p:cNvSpPr txBox="1">
              <a:spLocks noChangeArrowheads="1"/>
            </p:cNvSpPr>
            <p:nvPr/>
          </p:nvSpPr>
          <p:spPr bwMode="auto">
            <a:xfrm>
              <a:off x="1056" y="1304"/>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r>
                <a:rPr lang="en-US" altLang="en-US" sz="1800" b="1" baseline="30000"/>
                <a:t>2</a:t>
              </a:r>
              <a:r>
                <a:rPr lang="en-US" altLang="en-US" sz="1800" b="1" baseline="-25000"/>
                <a:t>centers</a:t>
              </a:r>
            </a:p>
          </p:txBody>
        </p:sp>
      </p:grpSp>
      <p:sp>
        <p:nvSpPr>
          <p:cNvPr id="33802" name="Text Box 29">
            <a:extLst>
              <a:ext uri="{FF2B5EF4-FFF2-40B4-BE49-F238E27FC236}">
                <a16:creationId xmlns:a16="http://schemas.microsoft.com/office/drawing/2014/main" id="{ED4EC78A-859D-15C0-C428-2ABB36521F89}"/>
              </a:ext>
            </a:extLst>
          </p:cNvPr>
          <p:cNvSpPr txBox="1">
            <a:spLocks noChangeArrowheads="1"/>
          </p:cNvSpPr>
          <p:nvPr/>
        </p:nvSpPr>
        <p:spPr bwMode="auto">
          <a:xfrm>
            <a:off x="1228725" y="3502025"/>
            <a:ext cx="58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t>1</a:t>
            </a:r>
          </a:p>
        </p:txBody>
      </p:sp>
      <p:grpSp>
        <p:nvGrpSpPr>
          <p:cNvPr id="8" name="Group 7">
            <a:extLst>
              <a:ext uri="{FF2B5EF4-FFF2-40B4-BE49-F238E27FC236}">
                <a16:creationId xmlns:a16="http://schemas.microsoft.com/office/drawing/2014/main" id="{42C51786-34AC-EF59-02E0-C00C4B0DC3D6}"/>
              </a:ext>
            </a:extLst>
          </p:cNvPr>
          <p:cNvGrpSpPr>
            <a:grpSpLocks/>
          </p:cNvGrpSpPr>
          <p:nvPr/>
        </p:nvGrpSpPr>
        <p:grpSpPr bwMode="auto">
          <a:xfrm>
            <a:off x="2443163" y="1627188"/>
            <a:ext cx="6434137" cy="1016000"/>
            <a:chOff x="2443163" y="1627188"/>
            <a:chExt cx="6434137" cy="1015663"/>
          </a:xfrm>
        </p:grpSpPr>
        <p:sp>
          <p:nvSpPr>
            <p:cNvPr id="33821" name="Text Box 31">
              <a:extLst>
                <a:ext uri="{FF2B5EF4-FFF2-40B4-BE49-F238E27FC236}">
                  <a16:creationId xmlns:a16="http://schemas.microsoft.com/office/drawing/2014/main" id="{A1DA4D5B-DCBC-417B-D797-67A003163828}"/>
                </a:ext>
              </a:extLst>
            </p:cNvPr>
            <p:cNvSpPr txBox="1">
              <a:spLocks noChangeArrowheads="1"/>
            </p:cNvSpPr>
            <p:nvPr/>
          </p:nvSpPr>
          <p:spPr bwMode="auto">
            <a:xfrm>
              <a:off x="2974975" y="1627188"/>
              <a:ext cx="59023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Traditional approach may yield a Force value that is </a:t>
              </a:r>
              <a:r>
                <a:rPr lang="en-US" altLang="en-US" sz="2400" b="1">
                  <a:solidFill>
                    <a:srgbClr val="FF0000"/>
                  </a:solidFill>
                </a:rPr>
                <a:t>reasonably correct </a:t>
              </a:r>
              <a:r>
                <a:rPr lang="en-US" altLang="en-US" sz="1800" b="1"/>
                <a:t>(due to the shape </a:t>
              </a:r>
              <a:r>
                <a:rPr lang="en-US" altLang="en-US" sz="1800" b="1" u="sng"/>
                <a:t>and</a:t>
              </a:r>
              <a:r>
                <a:rPr lang="en-US" altLang="en-US" sz="1800" b="1"/>
                <a:t> orientation of the real particles)</a:t>
              </a:r>
              <a:endParaRPr lang="en-US" altLang="en-US" sz="2400" b="1"/>
            </a:p>
          </p:txBody>
        </p:sp>
        <p:sp>
          <p:nvSpPr>
            <p:cNvPr id="33822" name="AutoShape 32">
              <a:extLst>
                <a:ext uri="{FF2B5EF4-FFF2-40B4-BE49-F238E27FC236}">
                  <a16:creationId xmlns:a16="http://schemas.microsoft.com/office/drawing/2014/main" id="{D8CC8ADE-CAD5-9451-871F-C0CB88645CD6}"/>
                </a:ext>
              </a:extLst>
            </p:cNvPr>
            <p:cNvSpPr>
              <a:spLocks noChangeArrowheads="1"/>
            </p:cNvSpPr>
            <p:nvPr/>
          </p:nvSpPr>
          <p:spPr bwMode="auto">
            <a:xfrm>
              <a:off x="2443163" y="1995488"/>
              <a:ext cx="450850" cy="179387"/>
            </a:xfrm>
            <a:prstGeom prst="leftArrow">
              <a:avLst>
                <a:gd name="adj1" fmla="val 50000"/>
                <a:gd name="adj2" fmla="val 628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1533" name="Text Box 39">
            <a:extLst>
              <a:ext uri="{FF2B5EF4-FFF2-40B4-BE49-F238E27FC236}">
                <a16:creationId xmlns:a16="http://schemas.microsoft.com/office/drawing/2014/main" id="{8EBC19C3-9FCA-459C-7216-B8A26205785E}"/>
              </a:ext>
            </a:extLst>
          </p:cNvPr>
          <p:cNvSpPr txBox="1">
            <a:spLocks noChangeArrowheads="1"/>
          </p:cNvSpPr>
          <p:nvPr/>
        </p:nvSpPr>
        <p:spPr bwMode="auto">
          <a:xfrm>
            <a:off x="7178675" y="2733675"/>
            <a:ext cx="1954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A Precise Force Solution Still Requires </a:t>
            </a:r>
            <a:r>
              <a:rPr lang="en-US" altLang="en-US" sz="1800" b="1">
                <a:solidFill>
                  <a:srgbClr val="FF0000"/>
                </a:solidFill>
              </a:rPr>
              <a:t>Integration of Shape</a:t>
            </a:r>
            <a:r>
              <a:rPr lang="en-US" altLang="en-US" sz="1800" b="1"/>
              <a:t> (Geometry) Using Coulombs Law</a:t>
            </a:r>
            <a:endParaRPr lang="en-US" altLang="en-US" sz="1800" b="1">
              <a:solidFill>
                <a:srgbClr val="FF0000"/>
              </a:solidFill>
            </a:endParaRPr>
          </a:p>
        </p:txBody>
      </p:sp>
      <p:sp>
        <p:nvSpPr>
          <p:cNvPr id="33805" name="Text Box 29">
            <a:extLst>
              <a:ext uri="{FF2B5EF4-FFF2-40B4-BE49-F238E27FC236}">
                <a16:creationId xmlns:a16="http://schemas.microsoft.com/office/drawing/2014/main" id="{6DA1AE55-9359-6278-34E6-8D03D086330F}"/>
              </a:ext>
            </a:extLst>
          </p:cNvPr>
          <p:cNvSpPr txBox="1">
            <a:spLocks noChangeArrowheads="1"/>
          </p:cNvSpPr>
          <p:nvPr/>
        </p:nvSpPr>
        <p:spPr bwMode="auto">
          <a:xfrm>
            <a:off x="6434138" y="3498850"/>
            <a:ext cx="5699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Palatino Linotype" panose="02040502050505030304" pitchFamily="18" charset="0"/>
              </a:rPr>
              <a:t>q</a:t>
            </a:r>
            <a:r>
              <a:rPr lang="en-US" altLang="en-US" b="1" baseline="-25000">
                <a:latin typeface="Palatino Linotype" panose="02040502050505030304" pitchFamily="18" charset="0"/>
              </a:rPr>
              <a:t>2</a:t>
            </a:r>
            <a:endParaRPr lang="en-US" altLang="en-US" b="1" baseline="-25000"/>
          </a:p>
        </p:txBody>
      </p:sp>
      <p:grpSp>
        <p:nvGrpSpPr>
          <p:cNvPr id="2" name="Group 1">
            <a:extLst>
              <a:ext uri="{FF2B5EF4-FFF2-40B4-BE49-F238E27FC236}">
                <a16:creationId xmlns:a16="http://schemas.microsoft.com/office/drawing/2014/main" id="{86B18004-C9EC-2919-5BD4-E9069F6333F6}"/>
              </a:ext>
            </a:extLst>
          </p:cNvPr>
          <p:cNvGrpSpPr>
            <a:grpSpLocks/>
          </p:cNvGrpSpPr>
          <p:nvPr/>
        </p:nvGrpSpPr>
        <p:grpSpPr bwMode="auto">
          <a:xfrm>
            <a:off x="2484438" y="5657850"/>
            <a:ext cx="2878137" cy="620713"/>
            <a:chOff x="1354463" y="5713545"/>
            <a:chExt cx="2879127" cy="620712"/>
          </a:xfrm>
        </p:grpSpPr>
        <p:sp>
          <p:nvSpPr>
            <p:cNvPr id="33816" name="Text Box 34">
              <a:extLst>
                <a:ext uri="{FF2B5EF4-FFF2-40B4-BE49-F238E27FC236}">
                  <a16:creationId xmlns:a16="http://schemas.microsoft.com/office/drawing/2014/main" id="{E2CC9EB9-73CC-BD6C-EEC8-4FD2781956EF}"/>
                </a:ext>
              </a:extLst>
            </p:cNvPr>
            <p:cNvSpPr txBox="1">
              <a:spLocks noChangeArrowheads="1"/>
            </p:cNvSpPr>
            <p:nvPr/>
          </p:nvSpPr>
          <p:spPr bwMode="auto">
            <a:xfrm>
              <a:off x="2977878" y="5734048"/>
              <a:ext cx="1255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d</a:t>
              </a:r>
              <a:r>
                <a:rPr lang="en-US" altLang="en-US" sz="2800" b="1" baseline="-25000"/>
                <a:t>centers</a:t>
              </a:r>
            </a:p>
          </p:txBody>
        </p:sp>
        <p:sp>
          <p:nvSpPr>
            <p:cNvPr id="33817" name="Text Box 36">
              <a:extLst>
                <a:ext uri="{FF2B5EF4-FFF2-40B4-BE49-F238E27FC236}">
                  <a16:creationId xmlns:a16="http://schemas.microsoft.com/office/drawing/2014/main" id="{C012C811-9CF6-7AD6-E52C-52416371369A}"/>
                </a:ext>
              </a:extLst>
            </p:cNvPr>
            <p:cNvSpPr txBox="1">
              <a:spLocks noChangeArrowheads="1"/>
            </p:cNvSpPr>
            <p:nvPr/>
          </p:nvSpPr>
          <p:spPr bwMode="auto">
            <a:xfrm>
              <a:off x="1354463" y="5734049"/>
              <a:ext cx="1292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    d</a:t>
              </a:r>
              <a:r>
                <a:rPr lang="en-US" altLang="en-US" sz="2800" b="1" baseline="-25000"/>
                <a:t>min.</a:t>
              </a:r>
            </a:p>
          </p:txBody>
        </p:sp>
        <p:grpSp>
          <p:nvGrpSpPr>
            <p:cNvPr id="33818" name="Group 5">
              <a:extLst>
                <a:ext uri="{FF2B5EF4-FFF2-40B4-BE49-F238E27FC236}">
                  <a16:creationId xmlns:a16="http://schemas.microsoft.com/office/drawing/2014/main" id="{1698B69D-A01C-2936-C060-E6819C0B3074}"/>
                </a:ext>
              </a:extLst>
            </p:cNvPr>
            <p:cNvGrpSpPr>
              <a:grpSpLocks/>
            </p:cNvGrpSpPr>
            <p:nvPr/>
          </p:nvGrpSpPr>
          <p:grpSpPr bwMode="auto">
            <a:xfrm>
              <a:off x="2572201" y="5713545"/>
              <a:ext cx="395287" cy="620712"/>
              <a:chOff x="822202" y="5350908"/>
              <a:chExt cx="395288" cy="621267"/>
            </a:xfrm>
          </p:grpSpPr>
          <p:sp>
            <p:nvSpPr>
              <p:cNvPr id="33819" name="Text Box 34">
                <a:extLst>
                  <a:ext uri="{FF2B5EF4-FFF2-40B4-BE49-F238E27FC236}">
                    <a16:creationId xmlns:a16="http://schemas.microsoft.com/office/drawing/2014/main" id="{0F7F6A6B-9AFF-4DE4-049B-8FEB299A8953}"/>
                  </a:ext>
                </a:extLst>
              </p:cNvPr>
              <p:cNvSpPr txBox="1">
                <a:spLocks noChangeArrowheads="1"/>
              </p:cNvSpPr>
              <p:nvPr/>
            </p:nvSpPr>
            <p:spPr bwMode="auto">
              <a:xfrm>
                <a:off x="822203" y="5350908"/>
                <a:ext cx="395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t>
                </a:r>
              </a:p>
            </p:txBody>
          </p:sp>
          <p:sp>
            <p:nvSpPr>
              <p:cNvPr id="33820" name="Text Box 34">
                <a:extLst>
                  <a:ext uri="{FF2B5EF4-FFF2-40B4-BE49-F238E27FC236}">
                    <a16:creationId xmlns:a16="http://schemas.microsoft.com/office/drawing/2014/main" id="{09CCD4CD-F2A2-590F-F43A-D39D126DA7D0}"/>
                  </a:ext>
                </a:extLst>
              </p:cNvPr>
              <p:cNvSpPr txBox="1">
                <a:spLocks noChangeArrowheads="1"/>
              </p:cNvSpPr>
              <p:nvPr/>
            </p:nvSpPr>
            <p:spPr bwMode="auto">
              <a:xfrm>
                <a:off x="822202" y="5448300"/>
                <a:ext cx="395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t>
                </a:r>
              </a:p>
            </p:txBody>
          </p:sp>
        </p:grpSp>
      </p:grpSp>
      <p:grpSp>
        <p:nvGrpSpPr>
          <p:cNvPr id="5" name="Group 4">
            <a:extLst>
              <a:ext uri="{FF2B5EF4-FFF2-40B4-BE49-F238E27FC236}">
                <a16:creationId xmlns:a16="http://schemas.microsoft.com/office/drawing/2014/main" id="{059FA391-E70F-8808-E11D-E775A2A12CFF}"/>
              </a:ext>
            </a:extLst>
          </p:cNvPr>
          <p:cNvGrpSpPr>
            <a:grpSpLocks/>
          </p:cNvGrpSpPr>
          <p:nvPr/>
        </p:nvGrpSpPr>
        <p:grpSpPr bwMode="auto">
          <a:xfrm>
            <a:off x="328613" y="4508500"/>
            <a:ext cx="1971675" cy="1149350"/>
            <a:chOff x="328272" y="4508500"/>
            <a:chExt cx="1972015" cy="1149502"/>
          </a:xfrm>
        </p:grpSpPr>
        <p:sp>
          <p:nvSpPr>
            <p:cNvPr id="33813" name="Line 6">
              <a:extLst>
                <a:ext uri="{FF2B5EF4-FFF2-40B4-BE49-F238E27FC236}">
                  <a16:creationId xmlns:a16="http://schemas.microsoft.com/office/drawing/2014/main" id="{365FB438-BAB2-896E-1F9A-15AB87D69FAD}"/>
                </a:ext>
              </a:extLst>
            </p:cNvPr>
            <p:cNvSpPr>
              <a:spLocks noChangeShapeType="1"/>
            </p:cNvSpPr>
            <p:nvPr/>
          </p:nvSpPr>
          <p:spPr bwMode="auto">
            <a:xfrm>
              <a:off x="1692275" y="45085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4" name="Line 7">
              <a:extLst>
                <a:ext uri="{FF2B5EF4-FFF2-40B4-BE49-F238E27FC236}">
                  <a16:creationId xmlns:a16="http://schemas.microsoft.com/office/drawing/2014/main" id="{816E3348-9C6F-DA62-5730-3DE62F874945}"/>
                </a:ext>
              </a:extLst>
            </p:cNvPr>
            <p:cNvSpPr>
              <a:spLocks noChangeShapeType="1"/>
            </p:cNvSpPr>
            <p:nvPr/>
          </p:nvSpPr>
          <p:spPr bwMode="auto">
            <a:xfrm flipH="1">
              <a:off x="2101850" y="4508500"/>
              <a:ext cx="0" cy="839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5" name="Text Box 14">
              <a:extLst>
                <a:ext uri="{FF2B5EF4-FFF2-40B4-BE49-F238E27FC236}">
                  <a16:creationId xmlns:a16="http://schemas.microsoft.com/office/drawing/2014/main" id="{8C09D1F4-2817-ED81-1CB5-FE2F05C01FFA}"/>
                </a:ext>
              </a:extLst>
            </p:cNvPr>
            <p:cNvSpPr txBox="1">
              <a:spLocks noChangeArrowheads="1"/>
            </p:cNvSpPr>
            <p:nvPr/>
          </p:nvSpPr>
          <p:spPr bwMode="auto">
            <a:xfrm>
              <a:off x="328272" y="5196337"/>
              <a:ext cx="1972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q1</a:t>
              </a:r>
              <a:r>
                <a:rPr lang="en-US" altLang="en-US" sz="2400" b="1"/>
                <a:t>&lt;&lt; d</a:t>
              </a:r>
              <a:r>
                <a:rPr lang="en-US" altLang="en-US" sz="2400" b="1" baseline="-25000"/>
                <a:t>centers</a:t>
              </a:r>
            </a:p>
          </p:txBody>
        </p:sp>
      </p:grpSp>
      <p:grpSp>
        <p:nvGrpSpPr>
          <p:cNvPr id="6" name="Group 5">
            <a:extLst>
              <a:ext uri="{FF2B5EF4-FFF2-40B4-BE49-F238E27FC236}">
                <a16:creationId xmlns:a16="http://schemas.microsoft.com/office/drawing/2014/main" id="{3EEE247E-7D1B-80D2-7CEE-40BD2FDF5ACD}"/>
              </a:ext>
            </a:extLst>
          </p:cNvPr>
          <p:cNvGrpSpPr>
            <a:grpSpLocks/>
          </p:cNvGrpSpPr>
          <p:nvPr/>
        </p:nvGrpSpPr>
        <p:grpSpPr bwMode="auto">
          <a:xfrm>
            <a:off x="6024563" y="4471988"/>
            <a:ext cx="2063750" cy="1262062"/>
            <a:chOff x="6024563" y="4471988"/>
            <a:chExt cx="2064089" cy="1262060"/>
          </a:xfrm>
        </p:grpSpPr>
        <p:sp>
          <p:nvSpPr>
            <p:cNvPr id="33810" name="Line 8">
              <a:extLst>
                <a:ext uri="{FF2B5EF4-FFF2-40B4-BE49-F238E27FC236}">
                  <a16:creationId xmlns:a16="http://schemas.microsoft.com/office/drawing/2014/main" id="{3C501CD1-9834-1A63-F83E-6AA6C55F2B78}"/>
                </a:ext>
              </a:extLst>
            </p:cNvPr>
            <p:cNvSpPr>
              <a:spLocks noChangeShapeType="1"/>
            </p:cNvSpPr>
            <p:nvPr/>
          </p:nvSpPr>
          <p:spPr bwMode="auto">
            <a:xfrm>
              <a:off x="6448425" y="4471988"/>
              <a:ext cx="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1" name="Line 9">
              <a:extLst>
                <a:ext uri="{FF2B5EF4-FFF2-40B4-BE49-F238E27FC236}">
                  <a16:creationId xmlns:a16="http://schemas.microsoft.com/office/drawing/2014/main" id="{F56289D7-BDB1-AD63-1EB6-14B688677DB5}"/>
                </a:ext>
              </a:extLst>
            </p:cNvPr>
            <p:cNvSpPr>
              <a:spLocks noChangeShapeType="1"/>
            </p:cNvSpPr>
            <p:nvPr/>
          </p:nvSpPr>
          <p:spPr bwMode="auto">
            <a:xfrm>
              <a:off x="6024563" y="4471988"/>
              <a:ext cx="25400" cy="839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2" name="Text Box 14">
              <a:extLst>
                <a:ext uri="{FF2B5EF4-FFF2-40B4-BE49-F238E27FC236}">
                  <a16:creationId xmlns:a16="http://schemas.microsoft.com/office/drawing/2014/main" id="{377E1383-490B-09C1-366D-69743CCCF6D0}"/>
                </a:ext>
              </a:extLst>
            </p:cNvPr>
            <p:cNvSpPr txBox="1">
              <a:spLocks noChangeArrowheads="1"/>
            </p:cNvSpPr>
            <p:nvPr/>
          </p:nvSpPr>
          <p:spPr bwMode="auto">
            <a:xfrm>
              <a:off x="6116637" y="5272383"/>
              <a:ext cx="1972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d</a:t>
              </a:r>
              <a:r>
                <a:rPr lang="en-US" altLang="en-US" sz="2400" b="1" baseline="-25000"/>
                <a:t>q2</a:t>
              </a:r>
              <a:r>
                <a:rPr lang="en-US" altLang="en-US" sz="2400" b="1"/>
                <a:t>&lt;&lt; d</a:t>
              </a:r>
              <a:r>
                <a:rPr lang="en-US" altLang="en-US" sz="2400" b="1" baseline="-25000"/>
                <a:t>centers</a:t>
              </a:r>
            </a:p>
          </p:txBody>
        </p:sp>
      </p:grpSp>
      <p:sp>
        <p:nvSpPr>
          <p:cNvPr id="3" name="TextBox 2">
            <a:extLst>
              <a:ext uri="{FF2B5EF4-FFF2-40B4-BE49-F238E27FC236}">
                <a16:creationId xmlns:a16="http://schemas.microsoft.com/office/drawing/2014/main" id="{D226A4CE-E3DB-CED4-EFD7-8B70516E4A43}"/>
              </a:ext>
            </a:extLst>
          </p:cNvPr>
          <p:cNvSpPr txBox="1">
            <a:spLocks noChangeArrowheads="1"/>
          </p:cNvSpPr>
          <p:nvPr/>
        </p:nvSpPr>
        <p:spPr bwMode="auto">
          <a:xfrm>
            <a:off x="2484438" y="3732213"/>
            <a:ext cx="320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C00000"/>
                </a:solidFill>
              </a:rPr>
              <a:t>Far Field Circumstance?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1533"/>
                                        </p:tgtEl>
                                        <p:attrNameLst>
                                          <p:attrName>style.visibility</p:attrName>
                                        </p:attrNameLst>
                                      </p:cBhvr>
                                      <p:to>
                                        <p:strVal val="visible"/>
                                      </p:to>
                                    </p:set>
                                    <p:animEffect transition="in" filter="fade">
                                      <p:cBhvr>
                                        <p:cTn id="33" dur="500"/>
                                        <p:tgtEl>
                                          <p:spTgt spid="2153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B77FB46-5AEB-F9D9-7231-E3F952E1FB9C}"/>
              </a:ext>
            </a:extLst>
          </p:cNvPr>
          <p:cNvSpPr>
            <a:spLocks noGrp="1" noChangeArrowheads="1"/>
          </p:cNvSpPr>
          <p:nvPr>
            <p:ph type="title"/>
          </p:nvPr>
        </p:nvSpPr>
        <p:spPr/>
        <p:txBody>
          <a:bodyPr/>
          <a:lstStyle/>
          <a:p>
            <a:pPr eaLnBrk="1" hangingPunct="1"/>
            <a:r>
              <a:rPr lang="en-US" altLang="en-US" sz="3600" b="1">
                <a:solidFill>
                  <a:schemeClr val="accent2"/>
                </a:solidFill>
              </a:rPr>
              <a:t>Common Sense Science</a:t>
            </a:r>
            <a:br>
              <a:rPr lang="en-US" altLang="en-US" sz="3600" b="1">
                <a:solidFill>
                  <a:schemeClr val="accent2"/>
                </a:solidFill>
              </a:rPr>
            </a:br>
            <a:r>
              <a:rPr lang="en-US" altLang="en-US" sz="3600" b="1">
                <a:solidFill>
                  <a:schemeClr val="accent2"/>
                </a:solidFill>
              </a:rPr>
              <a:t>Basic Postulates</a:t>
            </a:r>
          </a:p>
        </p:txBody>
      </p:sp>
      <p:sp>
        <p:nvSpPr>
          <p:cNvPr id="22531" name="Rectangle 3">
            <a:extLst>
              <a:ext uri="{FF2B5EF4-FFF2-40B4-BE49-F238E27FC236}">
                <a16:creationId xmlns:a16="http://schemas.microsoft.com/office/drawing/2014/main" id="{67A76226-67CE-0AE9-665C-2A0AABB48B5F}"/>
              </a:ext>
            </a:extLst>
          </p:cNvPr>
          <p:cNvSpPr>
            <a:spLocks noGrp="1" noChangeArrowheads="1"/>
          </p:cNvSpPr>
          <p:nvPr>
            <p:ph type="body" idx="1"/>
          </p:nvPr>
        </p:nvSpPr>
        <p:spPr>
          <a:xfrm>
            <a:off x="441325" y="1782763"/>
            <a:ext cx="8474075" cy="4008437"/>
          </a:xfrm>
        </p:spPr>
        <p:txBody>
          <a:bodyPr/>
          <a:lstStyle/>
          <a:p>
            <a:pPr eaLnBrk="1" hangingPunct="1">
              <a:tabLst>
                <a:tab pos="8113713" algn="r"/>
              </a:tabLst>
            </a:pPr>
            <a:r>
              <a:rPr lang="en-US" altLang="en-US" b="1">
                <a:solidFill>
                  <a:srgbClr val="FF0000"/>
                </a:solidFill>
              </a:rPr>
              <a:t>Size Matters</a:t>
            </a:r>
            <a:r>
              <a:rPr lang="en-US" altLang="en-US" b="1"/>
              <a:t>        </a:t>
            </a:r>
            <a:r>
              <a:rPr lang="en-US" altLang="en-US" b="1">
                <a:solidFill>
                  <a:schemeClr val="accent2"/>
                </a:solidFill>
              </a:rPr>
              <a:t>Finite Sized Particles</a:t>
            </a:r>
          </a:p>
          <a:p>
            <a:pPr eaLnBrk="1" hangingPunct="1">
              <a:tabLst>
                <a:tab pos="8113713" algn="r"/>
              </a:tabLst>
            </a:pPr>
            <a:r>
              <a:rPr lang="en-US" altLang="en-US" b="1">
                <a:solidFill>
                  <a:srgbClr val="FF0000"/>
                </a:solidFill>
              </a:rPr>
              <a:t>Shape Matters</a:t>
            </a:r>
            <a:r>
              <a:rPr lang="en-US" altLang="en-US" b="1"/>
              <a:t>	</a:t>
            </a:r>
            <a:r>
              <a:rPr lang="en-US" altLang="en-US" b="1">
                <a:solidFill>
                  <a:schemeClr val="accent2"/>
                </a:solidFill>
              </a:rPr>
              <a:t>Helicon Ring Geometry</a:t>
            </a:r>
          </a:p>
          <a:p>
            <a:pPr eaLnBrk="1" hangingPunct="1">
              <a:tabLst>
                <a:tab pos="8113713" algn="r"/>
              </a:tabLst>
            </a:pPr>
            <a:r>
              <a:rPr lang="en-US" altLang="en-US" b="1">
                <a:solidFill>
                  <a:srgbClr val="FF0000"/>
                </a:solidFill>
              </a:rPr>
              <a:t>Time Matters</a:t>
            </a:r>
            <a:r>
              <a:rPr lang="en-US" altLang="en-US" b="1">
                <a:solidFill>
                  <a:schemeClr val="accent2"/>
                </a:solidFill>
              </a:rPr>
              <a:t>             t  =  t</a:t>
            </a:r>
            <a:r>
              <a:rPr lang="en-US" altLang="en-US" sz="4000" b="1">
                <a:solidFill>
                  <a:schemeClr val="accent2"/>
                </a:solidFill>
              </a:rPr>
              <a:t>’</a:t>
            </a:r>
          </a:p>
          <a:p>
            <a:pPr eaLnBrk="1" hangingPunct="1">
              <a:tabLst>
                <a:tab pos="8113713" algn="r"/>
              </a:tabLst>
            </a:pPr>
            <a:r>
              <a:rPr lang="en-US" altLang="en-US" b="1">
                <a:solidFill>
                  <a:srgbClr val="FF0000"/>
                </a:solidFill>
              </a:rPr>
              <a:t>Space Matters</a:t>
            </a:r>
            <a:r>
              <a:rPr lang="en-US" altLang="en-US" b="1">
                <a:solidFill>
                  <a:schemeClr val="accent2"/>
                </a:solidFill>
              </a:rPr>
              <a:t>	    Galilean Transformation</a:t>
            </a:r>
          </a:p>
          <a:p>
            <a:pPr eaLnBrk="1" hangingPunct="1">
              <a:buFontTx/>
              <a:buNone/>
              <a:tabLst>
                <a:tab pos="8113713" algn="r"/>
              </a:tabLst>
            </a:pPr>
            <a:r>
              <a:rPr lang="en-US" altLang="en-US" b="1">
                <a:solidFill>
                  <a:schemeClr val="accent2"/>
                </a:solidFill>
              </a:rPr>
              <a:t>                                 r’ = r – </a:t>
            </a:r>
            <a:r>
              <a:rPr lang="en-US" altLang="en-US" b="1" i="1">
                <a:solidFill>
                  <a:schemeClr val="accent2"/>
                </a:solidFill>
              </a:rPr>
              <a:t>v</a:t>
            </a:r>
            <a:r>
              <a:rPr lang="en-US" altLang="en-US" b="1">
                <a:solidFill>
                  <a:schemeClr val="accent2"/>
                </a:solidFill>
              </a:rPr>
              <a:t>t – ½ </a:t>
            </a:r>
            <a:r>
              <a:rPr lang="en-US" altLang="en-US" b="1" i="1">
                <a:solidFill>
                  <a:schemeClr val="accent2"/>
                </a:solidFill>
              </a:rPr>
              <a:t>a</a:t>
            </a:r>
            <a:r>
              <a:rPr lang="en-US" altLang="en-US" b="1">
                <a:solidFill>
                  <a:schemeClr val="accent2"/>
                </a:solidFill>
              </a:rPr>
              <a:t>t</a:t>
            </a:r>
            <a:r>
              <a:rPr lang="en-US" altLang="en-US" b="1" baseline="30000">
                <a:solidFill>
                  <a:schemeClr val="accent2"/>
                </a:solidFill>
              </a:rPr>
              <a:t>2</a:t>
            </a:r>
            <a:r>
              <a:rPr lang="en-US" altLang="en-US" b="1">
                <a:solidFill>
                  <a:schemeClr val="accent2"/>
                </a:solidFill>
              </a:rPr>
              <a:t> – …</a:t>
            </a:r>
          </a:p>
          <a:p>
            <a:pPr eaLnBrk="1" hangingPunct="1">
              <a:tabLst>
                <a:tab pos="8113713" algn="r"/>
              </a:tabLst>
            </a:pPr>
            <a:r>
              <a:rPr lang="en-US" altLang="en-US" b="1">
                <a:solidFill>
                  <a:srgbClr val="FF0000"/>
                </a:solidFill>
              </a:rPr>
              <a:t>What the Forces Are Matters     </a:t>
            </a:r>
            <a:r>
              <a:rPr lang="en-US" altLang="en-US" b="1">
                <a:solidFill>
                  <a:srgbClr val="002060"/>
                </a:solidFill>
              </a:rPr>
              <a:t>F = ??</a:t>
            </a:r>
          </a:p>
          <a:p>
            <a:pPr eaLnBrk="1" hangingPunct="1">
              <a:tabLst>
                <a:tab pos="8113713" algn="r"/>
              </a:tabLst>
            </a:pPr>
            <a:r>
              <a:rPr lang="en-US" altLang="en-US" b="1">
                <a:solidFill>
                  <a:srgbClr val="FF0000"/>
                </a:solidFill>
              </a:rPr>
              <a:t>What an Electron Really </a:t>
            </a:r>
            <a:r>
              <a:rPr lang="en-US" altLang="en-US" b="1" u="sng">
                <a:solidFill>
                  <a:srgbClr val="FF0000"/>
                </a:solidFill>
              </a:rPr>
              <a:t>IS</a:t>
            </a:r>
            <a:r>
              <a:rPr lang="en-US" altLang="en-US" b="1">
                <a:solidFill>
                  <a:srgbClr val="FF0000"/>
                </a:solidFill>
              </a:rPr>
              <a:t> Matters…</a:t>
            </a:r>
          </a:p>
        </p:txBody>
      </p:sp>
      <p:grpSp>
        <p:nvGrpSpPr>
          <p:cNvPr id="6" name="Group 5">
            <a:extLst>
              <a:ext uri="{FF2B5EF4-FFF2-40B4-BE49-F238E27FC236}">
                <a16:creationId xmlns:a16="http://schemas.microsoft.com/office/drawing/2014/main" id="{2294A7EA-968B-0EF1-67D3-AAA2FE811AF6}"/>
              </a:ext>
            </a:extLst>
          </p:cNvPr>
          <p:cNvGrpSpPr>
            <a:grpSpLocks/>
          </p:cNvGrpSpPr>
          <p:nvPr/>
        </p:nvGrpSpPr>
        <p:grpSpPr bwMode="auto">
          <a:xfrm>
            <a:off x="5992813" y="2952750"/>
            <a:ext cx="2922587" cy="584200"/>
            <a:chOff x="5993176" y="2952520"/>
            <a:chExt cx="2922224" cy="584775"/>
          </a:xfrm>
        </p:grpSpPr>
        <p:sp>
          <p:nvSpPr>
            <p:cNvPr id="35845" name="TextBox 1">
              <a:extLst>
                <a:ext uri="{FF2B5EF4-FFF2-40B4-BE49-F238E27FC236}">
                  <a16:creationId xmlns:a16="http://schemas.microsoft.com/office/drawing/2014/main" id="{63B903C5-C3BC-5810-7B65-70EEEA23A76B}"/>
                </a:ext>
              </a:extLst>
            </p:cNvPr>
            <p:cNvSpPr txBox="1">
              <a:spLocks noChangeArrowheads="1"/>
            </p:cNvSpPr>
            <p:nvPr/>
          </p:nvSpPr>
          <p:spPr bwMode="auto">
            <a:xfrm>
              <a:off x="6544019" y="2952520"/>
              <a:ext cx="2371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Prime Indicates the Frame in Motion</a:t>
              </a:r>
            </a:p>
          </p:txBody>
        </p:sp>
        <p:cxnSp>
          <p:nvCxnSpPr>
            <p:cNvPr id="4" name="Straight Arrow Connector 3">
              <a:extLst>
                <a:ext uri="{FF2B5EF4-FFF2-40B4-BE49-F238E27FC236}">
                  <a16:creationId xmlns:a16="http://schemas.microsoft.com/office/drawing/2014/main" id="{222CB027-706E-F7DF-89A1-97DB25F48C02}"/>
                </a:ext>
              </a:extLst>
            </p:cNvPr>
            <p:cNvCxnSpPr>
              <a:cxnSpLocks/>
            </p:cNvCxnSpPr>
            <p:nvPr/>
          </p:nvCxnSpPr>
          <p:spPr>
            <a:xfrm flipH="1">
              <a:off x="5993176" y="3128906"/>
              <a:ext cx="550794" cy="76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fade">
                                      <p:cBhvr>
                                        <p:cTn id="17" dur="500"/>
                                        <p:tgtEl>
                                          <p:spTgt spid="2253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Effect transition="in" filter="fade">
                                      <p:cBhvr>
                                        <p:cTn id="25" dur="500"/>
                                        <p:tgtEl>
                                          <p:spTgt spid="2253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2531">
                                            <p:txEl>
                                              <p:pRg st="4" end="4"/>
                                            </p:txEl>
                                          </p:spTgt>
                                        </p:tgtEl>
                                        <p:attrNameLst>
                                          <p:attrName>style.visibility</p:attrName>
                                        </p:attrNameLst>
                                      </p:cBhvr>
                                      <p:to>
                                        <p:strVal val="visible"/>
                                      </p:to>
                                    </p:set>
                                    <p:animEffect transition="in" filter="fade">
                                      <p:cBhvr>
                                        <p:cTn id="28" dur="500"/>
                                        <p:tgtEl>
                                          <p:spTgt spid="22531">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2531">
                                            <p:txEl>
                                              <p:pRg st="5" end="5"/>
                                            </p:txEl>
                                          </p:spTgt>
                                        </p:tgtEl>
                                        <p:attrNameLst>
                                          <p:attrName>style.visibility</p:attrName>
                                        </p:attrNameLst>
                                      </p:cBhvr>
                                      <p:to>
                                        <p:strVal val="visible"/>
                                      </p:to>
                                    </p:set>
                                    <p:animEffect transition="in" filter="fade">
                                      <p:cBhvr>
                                        <p:cTn id="33" dur="500"/>
                                        <p:tgtEl>
                                          <p:spTgt spid="22531">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2531">
                                            <p:txEl>
                                              <p:pRg st="6" end="6"/>
                                            </p:txEl>
                                          </p:spTgt>
                                        </p:tgtEl>
                                        <p:attrNameLst>
                                          <p:attrName>style.visibility</p:attrName>
                                        </p:attrNameLst>
                                      </p:cBhvr>
                                      <p:to>
                                        <p:strVal val="visible"/>
                                      </p:to>
                                    </p:set>
                                    <p:animEffect transition="in" filter="fade">
                                      <p:cBhvr>
                                        <p:cTn id="38"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4">
            <a:extLst>
              <a:ext uri="{FF2B5EF4-FFF2-40B4-BE49-F238E27FC236}">
                <a16:creationId xmlns:a16="http://schemas.microsoft.com/office/drawing/2014/main" id="{371C0AE0-0B08-86C3-9CFA-98CD53C2E76B}"/>
              </a:ext>
            </a:extLst>
          </p:cNvPr>
          <p:cNvSpPr>
            <a:spLocks noChangeArrowheads="1"/>
          </p:cNvSpPr>
          <p:nvPr/>
        </p:nvSpPr>
        <p:spPr bwMode="auto">
          <a:xfrm>
            <a:off x="204788" y="1735138"/>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7891" name="Rectangle 2">
            <a:extLst>
              <a:ext uri="{FF2B5EF4-FFF2-40B4-BE49-F238E27FC236}">
                <a16:creationId xmlns:a16="http://schemas.microsoft.com/office/drawing/2014/main" id="{A7F403E8-40D2-5487-E445-4B513C43DCC4}"/>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5567267C-B413-54D4-EB37-C10D85F7F53A}"/>
              </a:ext>
            </a:extLst>
          </p:cNvPr>
          <p:cNvSpPr>
            <a:spLocks noGrp="1" noChangeArrowheads="1"/>
          </p:cNvSpPr>
          <p:nvPr>
            <p:ph type="body" idx="1"/>
          </p:nvPr>
        </p:nvSpPr>
        <p:spPr>
          <a:xfrm>
            <a:off x="425450" y="1233488"/>
            <a:ext cx="8229600" cy="5114925"/>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accent2"/>
                </a:solidFill>
              </a:rPr>
              <a:t>Derivation of the Universal Force Law</a:t>
            </a:r>
          </a:p>
          <a:p>
            <a:pPr eaLnBrk="1" hangingPunct="1">
              <a:lnSpc>
                <a:spcPct val="90000"/>
              </a:lnSpc>
              <a:defRPr/>
            </a:pPr>
            <a:r>
              <a:rPr lang="en-US" altLang="en-US" b="1" dirty="0">
                <a:solidFill>
                  <a:schemeClr val="bg1"/>
                </a:solidFill>
              </a:rPr>
              <a:t>Derivation of Gravitational Force</a:t>
            </a:r>
          </a:p>
          <a:p>
            <a:pPr eaLnBrk="1" hangingPunct="1">
              <a:lnSpc>
                <a:spcPct val="90000"/>
              </a:lnSpc>
              <a:defRPr/>
            </a:pPr>
            <a:r>
              <a:rPr lang="en-US" altLang="en-US" b="1" dirty="0">
                <a:solidFill>
                  <a:schemeClr val="bg1"/>
                </a:solidFill>
              </a:rPr>
              <a:t>Electromagnetic Model of Matter</a:t>
            </a:r>
          </a:p>
          <a:p>
            <a:pPr eaLnBrk="1" hangingPunct="1">
              <a:lnSpc>
                <a:spcPct val="90000"/>
              </a:lnSpc>
              <a:defRPr/>
            </a:pPr>
            <a:r>
              <a:rPr lang="en-US" altLang="en-US" b="1" dirty="0">
                <a:solidFill>
                  <a:schemeClr val="bg1"/>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0EFF518-1B6F-EC15-EC9F-05C2F91EFA58}"/>
              </a:ext>
            </a:extLst>
          </p:cNvPr>
          <p:cNvSpPr>
            <a:spLocks noGrp="1" noChangeArrowheads="1"/>
          </p:cNvSpPr>
          <p:nvPr>
            <p:ph type="title"/>
          </p:nvPr>
        </p:nvSpPr>
        <p:spPr>
          <a:xfrm>
            <a:off x="977900" y="0"/>
            <a:ext cx="7188200" cy="1352550"/>
          </a:xfrm>
        </p:spPr>
        <p:txBody>
          <a:bodyPr/>
          <a:lstStyle/>
          <a:p>
            <a:pPr eaLnBrk="1" hangingPunct="1"/>
            <a:r>
              <a:rPr lang="en-US" altLang="en-US" sz="3200" b="1">
                <a:solidFill>
                  <a:schemeClr val="accent2"/>
                </a:solidFill>
              </a:rPr>
              <a:t>Lucas’ New Derivation of Universal Force Law </a:t>
            </a:r>
            <a:r>
              <a:rPr lang="en-US" altLang="en-US" sz="2000" b="1">
                <a:solidFill>
                  <a:schemeClr val="accent2"/>
                </a:solidFill>
              </a:rPr>
              <a:t>(1 of 4)</a:t>
            </a:r>
            <a:endParaRPr lang="en-US" altLang="en-US" sz="3200" b="1">
              <a:solidFill>
                <a:schemeClr val="accent2"/>
              </a:solidFill>
            </a:endParaRPr>
          </a:p>
        </p:txBody>
      </p:sp>
      <p:sp>
        <p:nvSpPr>
          <p:cNvPr id="22531" name="Rectangle 3">
            <a:extLst>
              <a:ext uri="{FF2B5EF4-FFF2-40B4-BE49-F238E27FC236}">
                <a16:creationId xmlns:a16="http://schemas.microsoft.com/office/drawing/2014/main" id="{5D8E837A-DF5A-D2C9-2D23-3B5642545906}"/>
              </a:ext>
            </a:extLst>
          </p:cNvPr>
          <p:cNvSpPr>
            <a:spLocks noGrp="1" noChangeArrowheads="1"/>
          </p:cNvSpPr>
          <p:nvPr>
            <p:ph type="body" idx="1"/>
          </p:nvPr>
        </p:nvSpPr>
        <p:spPr>
          <a:xfrm>
            <a:off x="379413" y="1352550"/>
            <a:ext cx="8385175" cy="4876800"/>
          </a:xfrm>
        </p:spPr>
        <p:txBody>
          <a:bodyPr/>
          <a:lstStyle/>
          <a:p>
            <a:pPr eaLnBrk="1" hangingPunct="1">
              <a:spcBef>
                <a:spcPct val="50000"/>
              </a:spcBef>
              <a:defRPr/>
            </a:pPr>
            <a:r>
              <a:rPr lang="en-US" sz="2400" b="1" dirty="0"/>
              <a:t>An Electrodynamics Force Law Based Upon </a:t>
            </a:r>
            <a:r>
              <a:rPr lang="en-US" sz="2400" b="1" dirty="0">
                <a:solidFill>
                  <a:srgbClr val="CC0000"/>
                </a:solidFill>
              </a:rPr>
              <a:t>Elastic/Deformable Finite-Size Charged Particles</a:t>
            </a:r>
          </a:p>
          <a:p>
            <a:pPr eaLnBrk="1" hangingPunct="1">
              <a:spcBef>
                <a:spcPct val="50000"/>
              </a:spcBef>
              <a:defRPr/>
            </a:pPr>
            <a:r>
              <a:rPr lang="en-US" sz="2400" b="1" dirty="0">
                <a:solidFill>
                  <a:srgbClr val="CC0000"/>
                </a:solidFill>
              </a:rPr>
              <a:t>Derived From </a:t>
            </a:r>
            <a:r>
              <a:rPr lang="en-US" sz="2400" b="1" dirty="0"/>
              <a:t>The Fundamental Empirical Laws of </a:t>
            </a:r>
            <a:r>
              <a:rPr lang="en-US" sz="2400" b="1" dirty="0">
                <a:solidFill>
                  <a:srgbClr val="C00000"/>
                </a:solidFill>
              </a:rPr>
              <a:t>Classical Electrodynamics </a:t>
            </a:r>
            <a:r>
              <a:rPr lang="en-US" sz="2400" b="1" dirty="0"/>
              <a:t>Assuming Galilean Invariance</a:t>
            </a:r>
          </a:p>
          <a:p>
            <a:pPr eaLnBrk="1" hangingPunct="1">
              <a:spcBef>
                <a:spcPct val="50000"/>
              </a:spcBef>
              <a:defRPr/>
            </a:pPr>
            <a:r>
              <a:rPr lang="en-US" sz="2400" b="1" dirty="0"/>
              <a:t>Assumes Local Contact Forces (due to the Nature of Particles), i.e., Does Not Use Action-at-a-Distance Forces</a:t>
            </a:r>
          </a:p>
          <a:p>
            <a:pPr eaLnBrk="1" hangingPunct="1">
              <a:spcBef>
                <a:spcPct val="50000"/>
              </a:spcBef>
              <a:defRPr/>
            </a:pPr>
            <a:r>
              <a:rPr lang="en-US" sz="2400" b="1" dirty="0"/>
              <a:t>Satisfies </a:t>
            </a:r>
            <a:r>
              <a:rPr lang="en-US" sz="2400" b="1" dirty="0">
                <a:solidFill>
                  <a:srgbClr val="CC0000"/>
                </a:solidFill>
              </a:rPr>
              <a:t>Mach’s Principle</a:t>
            </a:r>
            <a:endParaRPr lang="en-US" sz="1800" b="1" dirty="0"/>
          </a:p>
          <a:p>
            <a:pPr marL="349250" indent="0" eaLnBrk="1" hangingPunct="1">
              <a:spcBef>
                <a:spcPct val="50000"/>
              </a:spcBef>
              <a:buFontTx/>
              <a:buNone/>
              <a:defRPr/>
            </a:pPr>
            <a:r>
              <a:rPr lang="en-US" sz="2000" b="1" dirty="0">
                <a:solidFill>
                  <a:srgbClr val="002060"/>
                </a:solidFill>
              </a:rPr>
              <a:t>A very general statement of Mach's principle is "</a:t>
            </a:r>
            <a:r>
              <a:rPr lang="en-US" sz="2000" b="1" i="1" dirty="0">
                <a:solidFill>
                  <a:srgbClr val="002060"/>
                </a:solidFill>
              </a:rPr>
              <a:t>Local physical laws are determined by the large-scale structure of the universe.</a:t>
            </a:r>
            <a:r>
              <a:rPr lang="en-US" sz="2000" b="1" dirty="0">
                <a:solidFill>
                  <a:srgbClr val="002060"/>
                </a:solidFill>
              </a:rPr>
              <a:t>"</a:t>
            </a:r>
          </a:p>
        </p:txBody>
      </p:sp>
      <p:sp>
        <p:nvSpPr>
          <p:cNvPr id="2" name="TextBox 1">
            <a:extLst>
              <a:ext uri="{FF2B5EF4-FFF2-40B4-BE49-F238E27FC236}">
                <a16:creationId xmlns:a16="http://schemas.microsoft.com/office/drawing/2014/main" id="{37817F8E-1EEC-A736-10C8-34B2E0377A00}"/>
              </a:ext>
            </a:extLst>
          </p:cNvPr>
          <p:cNvSpPr txBox="1">
            <a:spLocks noChangeArrowheads="1"/>
          </p:cNvSpPr>
          <p:nvPr/>
        </p:nvSpPr>
        <p:spPr bwMode="auto">
          <a:xfrm>
            <a:off x="2600325" y="3429000"/>
            <a:ext cx="60150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rgbClr val="0070C0"/>
                </a:solidFill>
              </a:rPr>
              <a:t>Galilean Invariance = ‘Normal’ 3-D Space</a:t>
            </a:r>
          </a:p>
          <a:p>
            <a:pPr algn="ctr"/>
            <a:r>
              <a:rPr lang="en-US" altLang="en-US" sz="2200" b="1">
                <a:solidFill>
                  <a:srgbClr val="0070C0"/>
                </a:solidFill>
              </a:rPr>
              <a:t>(not warped or curved space or space-time)</a:t>
            </a:r>
          </a:p>
        </p:txBody>
      </p:sp>
      <p:sp>
        <p:nvSpPr>
          <p:cNvPr id="3" name="TextBox 2">
            <a:extLst>
              <a:ext uri="{FF2B5EF4-FFF2-40B4-BE49-F238E27FC236}">
                <a16:creationId xmlns:a16="http://schemas.microsoft.com/office/drawing/2014/main" id="{ED3D0CEE-A3CE-B52E-C89D-FDF7303C013D}"/>
              </a:ext>
            </a:extLst>
          </p:cNvPr>
          <p:cNvSpPr txBox="1">
            <a:spLocks noChangeArrowheads="1"/>
          </p:cNvSpPr>
          <p:nvPr/>
        </p:nvSpPr>
        <p:spPr bwMode="auto">
          <a:xfrm>
            <a:off x="3459163" y="2212975"/>
            <a:ext cx="4848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rgbClr val="0070C0"/>
                </a:solidFill>
              </a:rPr>
              <a:t>i.e., Not “Point” Particles,</a:t>
            </a:r>
          </a:p>
          <a:p>
            <a:pPr algn="ctr"/>
            <a:r>
              <a:rPr lang="en-US" altLang="en-US" sz="2200" b="1">
                <a:solidFill>
                  <a:srgbClr val="0070C0"/>
                </a:solidFill>
              </a:rPr>
              <a:t>Not ‘Mathematical Abstractions’</a:t>
            </a:r>
          </a:p>
        </p:txBody>
      </p:sp>
      <p:sp>
        <p:nvSpPr>
          <p:cNvPr id="4" name="TextBox 3">
            <a:extLst>
              <a:ext uri="{FF2B5EF4-FFF2-40B4-BE49-F238E27FC236}">
                <a16:creationId xmlns:a16="http://schemas.microsoft.com/office/drawing/2014/main" id="{2C91EAD8-1EF4-906C-CC27-9C6D6CCD73D3}"/>
              </a:ext>
            </a:extLst>
          </p:cNvPr>
          <p:cNvSpPr txBox="1">
            <a:spLocks noChangeArrowheads="1"/>
          </p:cNvSpPr>
          <p:nvPr/>
        </p:nvSpPr>
        <p:spPr bwMode="auto">
          <a:xfrm>
            <a:off x="3008313" y="4714875"/>
            <a:ext cx="51577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rgbClr val="0070C0"/>
                </a:solidFill>
              </a:rPr>
              <a:t>For Example: QM “Entanglement” Is Action-at-a-Distance with No Specified Connection Mechanism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fade">
                                      <p:cBhvr>
                                        <p:cTn id="17" dur="500"/>
                                        <p:tgtEl>
                                          <p:spTgt spid="22531">
                                            <p:txEl>
                                              <p:pRg st="1" end="1"/>
                                            </p:txEl>
                                          </p:spTgt>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531">
                                            <p:txEl>
                                              <p:pRg st="2" end="2"/>
                                            </p:txEl>
                                          </p:spTgt>
                                        </p:tgtEl>
                                        <p:attrNameLst>
                                          <p:attrName>style.visibility</p:attrName>
                                        </p:attrNameLst>
                                      </p:cBhvr>
                                      <p:to>
                                        <p:strVal val="visible"/>
                                      </p:to>
                                    </p:set>
                                    <p:animEffect transition="in" filter="fade">
                                      <p:cBhvr>
                                        <p:cTn id="30" dur="500"/>
                                        <p:tgtEl>
                                          <p:spTgt spid="22531">
                                            <p:txEl>
                                              <p:pRg st="2" end="2"/>
                                            </p:txEl>
                                          </p:spTgt>
                                        </p:tgtEl>
                                      </p:cBhvr>
                                    </p:animEffect>
                                  </p:childTnLst>
                                </p:cTn>
                              </p:par>
                              <p:par>
                                <p:cTn id="31" presetID="10" presetClass="exit" presetSubtype="0" fill="hold"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2531">
                                            <p:txEl>
                                              <p:pRg st="3" end="3"/>
                                            </p:txEl>
                                          </p:spTgt>
                                        </p:tgtEl>
                                        <p:attrNameLst>
                                          <p:attrName>style.visibility</p:attrName>
                                        </p:attrNameLst>
                                      </p:cBhvr>
                                      <p:to>
                                        <p:strVal val="visible"/>
                                      </p:to>
                                    </p:set>
                                    <p:animEffect transition="in" filter="fade">
                                      <p:cBhvr>
                                        <p:cTn id="43" dur="500"/>
                                        <p:tgtEl>
                                          <p:spTgt spid="22531">
                                            <p:txEl>
                                              <p:pRg st="3" end="3"/>
                                            </p:txEl>
                                          </p:spTgt>
                                        </p:tgtEl>
                                      </p:cBhvr>
                                    </p:animEffect>
                                  </p:childTnLst>
                                </p:cTn>
                              </p:par>
                              <p:par>
                                <p:cTn id="44" presetID="10" presetClass="exit" presetSubtype="0" fill="hold"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22531">
                                            <p:txEl>
                                              <p:pRg st="4" end="4"/>
                                            </p:txEl>
                                          </p:spTgt>
                                        </p:tgtEl>
                                        <p:attrNameLst>
                                          <p:attrName>style.visibility</p:attrName>
                                        </p:attrNameLst>
                                      </p:cBhvr>
                                      <p:to>
                                        <p:strVal val="visible"/>
                                      </p:to>
                                    </p:set>
                                    <p:animEffect transition="in" filter="fade">
                                      <p:cBhvr>
                                        <p:cTn id="51"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 grpId="0"/>
      <p:bldP spid="2" grpId="1"/>
      <p:bldP spid="3" grpId="0"/>
      <p:bldP spid="3" grpId="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C8628CBB-29CF-FE90-1857-0CF575A711A2}"/>
              </a:ext>
            </a:extLst>
          </p:cNvPr>
          <p:cNvSpPr>
            <a:spLocks noGrp="1" noChangeArrowheads="1"/>
          </p:cNvSpPr>
          <p:nvPr>
            <p:ph type="body" idx="1"/>
          </p:nvPr>
        </p:nvSpPr>
        <p:spPr>
          <a:xfrm>
            <a:off x="385763" y="1712913"/>
            <a:ext cx="8385175" cy="4667250"/>
          </a:xfrm>
        </p:spPr>
        <p:txBody>
          <a:bodyPr/>
          <a:lstStyle/>
          <a:p>
            <a:pPr eaLnBrk="1" hangingPunct="1">
              <a:spcBef>
                <a:spcPct val="50000"/>
              </a:spcBef>
            </a:pPr>
            <a:r>
              <a:rPr lang="en-US" altLang="en-US" sz="2800" b="1"/>
              <a:t>Uses The Galilean Transformation </a:t>
            </a:r>
            <a:r>
              <a:rPr lang="en-US" altLang="en-US" sz="2800" b="1">
                <a:solidFill>
                  <a:srgbClr val="CC0000"/>
                </a:solidFill>
              </a:rPr>
              <a:t>Based Upon Three-Dimensional Linear Space</a:t>
            </a:r>
            <a:r>
              <a:rPr lang="en-US" altLang="en-US" sz="2800" b="1"/>
              <a:t> </a:t>
            </a:r>
            <a:endParaRPr lang="en-US" altLang="en-US" sz="2000" b="1"/>
          </a:p>
          <a:p>
            <a:pPr lvl="1" eaLnBrk="1" hangingPunct="1">
              <a:spcBef>
                <a:spcPct val="50000"/>
              </a:spcBef>
            </a:pPr>
            <a:r>
              <a:rPr lang="en-US" altLang="en-US" sz="2400" b="1">
                <a:solidFill>
                  <a:schemeClr val="accent2"/>
                </a:solidFill>
              </a:rPr>
              <a:t>r’ = r – </a:t>
            </a:r>
            <a:r>
              <a:rPr lang="en-US" altLang="en-US" sz="2400" b="1" i="1">
                <a:solidFill>
                  <a:schemeClr val="accent2"/>
                </a:solidFill>
              </a:rPr>
              <a:t>v</a:t>
            </a:r>
            <a:r>
              <a:rPr lang="en-US" altLang="en-US" sz="2400" b="1">
                <a:solidFill>
                  <a:schemeClr val="accent2"/>
                </a:solidFill>
              </a:rPr>
              <a:t>t – ½ </a:t>
            </a:r>
            <a:r>
              <a:rPr lang="en-US" altLang="en-US" sz="2400" b="1" i="1">
                <a:solidFill>
                  <a:schemeClr val="accent2"/>
                </a:solidFill>
              </a:rPr>
              <a:t>a</a:t>
            </a:r>
            <a:r>
              <a:rPr lang="en-US" altLang="en-US" sz="2400" b="1">
                <a:solidFill>
                  <a:schemeClr val="accent2"/>
                </a:solidFill>
              </a:rPr>
              <a:t>t</a:t>
            </a:r>
            <a:r>
              <a:rPr lang="en-US" altLang="en-US" sz="2400" b="1" baseline="30000">
                <a:solidFill>
                  <a:schemeClr val="accent2"/>
                </a:solidFill>
              </a:rPr>
              <a:t>2</a:t>
            </a:r>
            <a:r>
              <a:rPr lang="en-US" altLang="en-US" sz="2400" b="1">
                <a:solidFill>
                  <a:schemeClr val="accent2"/>
                </a:solidFill>
              </a:rPr>
              <a:t> – …</a:t>
            </a:r>
          </a:p>
          <a:p>
            <a:pPr lvl="1" eaLnBrk="1" hangingPunct="1">
              <a:spcBef>
                <a:spcPct val="50000"/>
              </a:spcBef>
            </a:pPr>
            <a:r>
              <a:rPr lang="en-US" altLang="en-US" sz="2000" b="1">
                <a:solidFill>
                  <a:srgbClr val="0070C0"/>
                </a:solidFill>
              </a:rPr>
              <a:t>Instead of the Lorentz Transformation of Relativity Theory (which is limited to velocity terms)</a:t>
            </a:r>
          </a:p>
          <a:p>
            <a:pPr eaLnBrk="1" hangingPunct="1">
              <a:spcBef>
                <a:spcPct val="50000"/>
              </a:spcBef>
            </a:pPr>
            <a:r>
              <a:rPr lang="en-US" altLang="en-US" sz="2800" b="1">
                <a:solidFill>
                  <a:srgbClr val="CC0000"/>
                </a:solidFill>
              </a:rPr>
              <a:t>Conserves Energy and Momentum</a:t>
            </a:r>
            <a:r>
              <a:rPr lang="en-US" altLang="en-US" sz="2800" b="1"/>
              <a:t> 100% of the Time </a:t>
            </a:r>
            <a:endParaRPr lang="en-US" altLang="en-US" sz="2400" b="1"/>
          </a:p>
          <a:p>
            <a:pPr lvl="1" eaLnBrk="1" hangingPunct="1">
              <a:spcBef>
                <a:spcPts val="600"/>
              </a:spcBef>
            </a:pPr>
            <a:r>
              <a:rPr lang="en-US" altLang="en-US" sz="2000" b="1"/>
              <a:t>Differs from Quantum Electrodynamics Which Posits The Uncertainty Principle Allows Conservation Laws to Be Violated for Brief Periods of Time</a:t>
            </a:r>
          </a:p>
        </p:txBody>
      </p:sp>
      <p:sp>
        <p:nvSpPr>
          <p:cNvPr id="41987" name="Rectangle 2">
            <a:extLst>
              <a:ext uri="{FF2B5EF4-FFF2-40B4-BE49-F238E27FC236}">
                <a16:creationId xmlns:a16="http://schemas.microsoft.com/office/drawing/2014/main" id="{B42209ED-5736-93FF-4E16-4FF890AE9C69}"/>
              </a:ext>
            </a:extLst>
          </p:cNvPr>
          <p:cNvSpPr>
            <a:spLocks noGrp="1" noChangeArrowheads="1"/>
          </p:cNvSpPr>
          <p:nvPr>
            <p:ph type="title"/>
          </p:nvPr>
        </p:nvSpPr>
        <p:spPr>
          <a:xfrm>
            <a:off x="819150" y="185738"/>
            <a:ext cx="7188200" cy="1352550"/>
          </a:xfrm>
        </p:spPr>
        <p:txBody>
          <a:bodyPr/>
          <a:lstStyle/>
          <a:p>
            <a:pPr eaLnBrk="1" hangingPunct="1"/>
            <a:r>
              <a:rPr lang="en-US" altLang="en-US" sz="3200" b="1">
                <a:solidFill>
                  <a:schemeClr val="accent2"/>
                </a:solidFill>
              </a:rPr>
              <a:t>Lucas’ New Derivation of Universal Force Law </a:t>
            </a:r>
            <a:r>
              <a:rPr lang="en-US" altLang="en-US" sz="2000" b="1">
                <a:solidFill>
                  <a:schemeClr val="accent2"/>
                </a:solidFill>
              </a:rPr>
              <a:t>(2 of 4)</a:t>
            </a:r>
            <a:endParaRPr lang="en-US" altLang="en-US" sz="32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fade">
                                      <p:cBhvr>
                                        <p:cTn id="7" dur="500"/>
                                        <p:tgtEl>
                                          <p:spTgt spid="2560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xEl>
                                              <p:pRg st="1" end="1"/>
                                            </p:txEl>
                                          </p:spTgt>
                                        </p:tgtEl>
                                        <p:attrNameLst>
                                          <p:attrName>style.visibility</p:attrName>
                                        </p:attrNameLst>
                                      </p:cBhvr>
                                      <p:to>
                                        <p:strVal val="visible"/>
                                      </p:to>
                                    </p:set>
                                    <p:animEffect transition="in" filter="fade">
                                      <p:cBhvr>
                                        <p:cTn id="10" dur="500"/>
                                        <p:tgtEl>
                                          <p:spTgt spid="2560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animEffect transition="in" filter="fade">
                                      <p:cBhvr>
                                        <p:cTn id="15" dur="500"/>
                                        <p:tgtEl>
                                          <p:spTgt spid="2560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5602">
                                            <p:txEl>
                                              <p:pRg st="3" end="3"/>
                                            </p:txEl>
                                          </p:spTgt>
                                        </p:tgtEl>
                                        <p:attrNameLst>
                                          <p:attrName>style.visibility</p:attrName>
                                        </p:attrNameLst>
                                      </p:cBhvr>
                                      <p:to>
                                        <p:strVal val="visible"/>
                                      </p:to>
                                    </p:set>
                                    <p:animEffect transition="in" filter="fade">
                                      <p:cBhvr>
                                        <p:cTn id="20" dur="500"/>
                                        <p:tgtEl>
                                          <p:spTgt spid="2560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animEffect transition="in" filter="fade">
                                      <p:cBhvr>
                                        <p:cTn id="23" dur="500"/>
                                        <p:tgtEl>
                                          <p:spTgt spid="256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SS Banner">
            <a:extLst>
              <a:ext uri="{FF2B5EF4-FFF2-40B4-BE49-F238E27FC236}">
                <a16:creationId xmlns:a16="http://schemas.microsoft.com/office/drawing/2014/main" id="{6A78D275-C043-FE0A-4D74-8B4082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0"/>
          <a:stretch>
            <a:fillRect/>
          </a:stretch>
        </p:blipFill>
        <p:spPr bwMode="auto">
          <a:xfrm>
            <a:off x="0" y="0"/>
            <a:ext cx="9144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10">
            <a:extLst>
              <a:ext uri="{FF2B5EF4-FFF2-40B4-BE49-F238E27FC236}">
                <a16:creationId xmlns:a16="http://schemas.microsoft.com/office/drawing/2014/main" id="{DF678ED8-88E8-C100-1FF4-C5659A22AAEC}"/>
              </a:ext>
            </a:extLst>
          </p:cNvPr>
          <p:cNvSpPr txBox="1">
            <a:spLocks noChangeArrowheads="1"/>
          </p:cNvSpPr>
          <p:nvPr/>
        </p:nvSpPr>
        <p:spPr bwMode="auto">
          <a:xfrm>
            <a:off x="0" y="3175000"/>
            <a:ext cx="140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Afghanistan</a:t>
            </a:r>
          </a:p>
          <a:p>
            <a:pPr eaLnBrk="1" hangingPunct="1">
              <a:spcBef>
                <a:spcPct val="0"/>
              </a:spcBef>
              <a:buFontTx/>
              <a:buNone/>
            </a:pPr>
            <a:r>
              <a:rPr lang="en-US" altLang="en-US" sz="1800">
                <a:solidFill>
                  <a:schemeClr val="bg1"/>
                </a:solidFill>
              </a:rPr>
              <a:t>2002</a:t>
            </a:r>
          </a:p>
        </p:txBody>
      </p:sp>
      <p:pic>
        <p:nvPicPr>
          <p:cNvPr id="7172" name="Picture 11" descr="TRACKX%20GEN%20II%20A">
            <a:extLst>
              <a:ext uri="{FF2B5EF4-FFF2-40B4-BE49-F238E27FC236}">
                <a16:creationId xmlns:a16="http://schemas.microsoft.com/office/drawing/2014/main" id="{13F7279C-E353-E48E-4D28-292DC03A5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16"/>
          <a:stretch>
            <a:fillRect/>
          </a:stretch>
        </p:blipFill>
        <p:spPr bwMode="auto">
          <a:xfrm>
            <a:off x="6353175" y="4583113"/>
            <a:ext cx="27908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wah_c1_15May03_fitting">
            <a:extLst>
              <a:ext uri="{FF2B5EF4-FFF2-40B4-BE49-F238E27FC236}">
                <a16:creationId xmlns:a16="http://schemas.microsoft.com/office/drawing/2014/main" id="{A122DD00-11DE-DAAF-8A4B-963110B29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4583113"/>
            <a:ext cx="26543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9">
            <a:extLst>
              <a:ext uri="{FF2B5EF4-FFF2-40B4-BE49-F238E27FC236}">
                <a16:creationId xmlns:a16="http://schemas.microsoft.com/office/drawing/2014/main" id="{2D3855C3-9B38-9F84-6840-CA0DA1C57F6E}"/>
              </a:ext>
            </a:extLst>
          </p:cNvPr>
          <p:cNvSpPr txBox="1">
            <a:spLocks noChangeArrowheads="1"/>
          </p:cNvSpPr>
          <p:nvPr/>
        </p:nvSpPr>
        <p:spPr bwMode="auto">
          <a:xfrm>
            <a:off x="2378075" y="952500"/>
            <a:ext cx="6765925" cy="4213974"/>
          </a:xfrm>
          <a:prstGeom prst="rect">
            <a:avLst/>
          </a:prstGeom>
          <a:noFill/>
          <a:ln w="9525">
            <a:noFill/>
            <a:miter lim="800000"/>
            <a:headEnd/>
            <a:tailEnd/>
          </a:ln>
        </p:spPr>
        <p:txBody>
          <a:bodyPr>
            <a:spAutoFit/>
          </a:bodyPr>
          <a:lstStyle/>
          <a:p>
            <a:pPr marL="57150" lvl="1" eaLnBrk="1" hangingPunct="1">
              <a:lnSpc>
                <a:spcPct val="120000"/>
              </a:lnSpc>
              <a:defRPr/>
            </a:pPr>
            <a:r>
              <a:rPr lang="en-US" sz="2800" b="1" dirty="0">
                <a:latin typeface="Arial" charset="0"/>
              </a:rPr>
              <a:t>Dr. Glen C. Collins</a:t>
            </a:r>
            <a:r>
              <a:rPr lang="en-US" dirty="0">
                <a:latin typeface="Arial" charset="0"/>
              </a:rPr>
              <a:t>, Director, CSS</a:t>
            </a:r>
          </a:p>
          <a:p>
            <a:pPr marL="514350" lvl="1" eaLnBrk="1" hangingPunct="1">
              <a:defRPr/>
            </a:pPr>
            <a:r>
              <a:rPr lang="en-US" sz="2000" b="1" dirty="0">
                <a:latin typeface="Arial" charset="0"/>
              </a:rPr>
              <a:t>B.E.E., M.S.E.E., Georgia Institute of Technology</a:t>
            </a:r>
          </a:p>
          <a:p>
            <a:pPr marL="514350" lvl="1" eaLnBrk="1" hangingPunct="1">
              <a:defRPr/>
            </a:pPr>
            <a:r>
              <a:rPr lang="en-US" sz="2000" b="1" dirty="0">
                <a:latin typeface="Arial" charset="0"/>
              </a:rPr>
              <a:t>Ph.D. Artificial Intelligence, Vanderbilt University</a:t>
            </a:r>
          </a:p>
          <a:p>
            <a:pPr marL="514350" lvl="1" eaLnBrk="1" hangingPunct="1">
              <a:defRPr/>
            </a:pPr>
            <a:r>
              <a:rPr lang="en-US" sz="2000" b="1" dirty="0">
                <a:latin typeface="Arial" charset="0"/>
              </a:rPr>
              <a:t>Certificate in Acoustical Engineering</a:t>
            </a:r>
          </a:p>
          <a:p>
            <a:pPr marL="514350" lvl="1" eaLnBrk="1" hangingPunct="1">
              <a:defRPr/>
            </a:pPr>
            <a:r>
              <a:rPr lang="en-US" sz="2000" b="1" dirty="0">
                <a:latin typeface="Arial" charset="0"/>
              </a:rPr>
              <a:t>Registered Professional Engineer (PE) (ret.)</a:t>
            </a:r>
          </a:p>
          <a:p>
            <a:pPr marL="746125" lvl="1" indent="-231775" eaLnBrk="1" hangingPunct="1">
              <a:defRPr/>
            </a:pPr>
            <a:r>
              <a:rPr lang="en-US" sz="2000" b="1" dirty="0">
                <a:latin typeface="Arial" charset="0"/>
              </a:rPr>
              <a:t>Chartered Engineer (</a:t>
            </a:r>
            <a:r>
              <a:rPr lang="en-US" sz="2000" b="1" dirty="0" err="1">
                <a:latin typeface="Arial" charset="0"/>
              </a:rPr>
              <a:t>C.Eng</a:t>
            </a:r>
            <a:r>
              <a:rPr lang="en-US" sz="2000" b="1" dirty="0">
                <a:latin typeface="Arial" charset="0"/>
              </a:rPr>
              <a:t>) (ret.)</a:t>
            </a:r>
          </a:p>
          <a:p>
            <a:pPr marL="746125" lvl="1" indent="-231775" eaLnBrk="1" hangingPunct="1">
              <a:lnSpc>
                <a:spcPct val="120000"/>
              </a:lnSpc>
              <a:defRPr/>
            </a:pPr>
            <a:r>
              <a:rPr lang="en-US" sz="2000" b="1" dirty="0">
                <a:latin typeface="Arial" charset="0"/>
              </a:rPr>
              <a:t>Assistant Editor of </a:t>
            </a:r>
            <a:r>
              <a:rPr lang="en-US" sz="2000" b="1" i="1" dirty="0">
                <a:latin typeface="Arial" charset="0"/>
              </a:rPr>
              <a:t>Foundations of Science</a:t>
            </a:r>
            <a:endParaRPr lang="en-US" b="1" i="1" dirty="0">
              <a:latin typeface="Arial" charset="0"/>
            </a:endParaRPr>
          </a:p>
          <a:p>
            <a:pPr marL="57150" eaLnBrk="1" hangingPunct="1">
              <a:lnSpc>
                <a:spcPct val="120000"/>
              </a:lnSpc>
              <a:defRPr/>
            </a:pPr>
            <a:endParaRPr lang="en-US" sz="1050" dirty="0">
              <a:latin typeface="Arial" charset="0"/>
            </a:endParaRPr>
          </a:p>
          <a:p>
            <a:pPr marL="2057400" lvl="4" indent="-171450" eaLnBrk="1" hangingPunct="1">
              <a:lnSpc>
                <a:spcPct val="120000"/>
              </a:lnSpc>
              <a:buFont typeface="Arial" panose="020B0604020202020204" pitchFamily="34" charset="0"/>
              <a:buChar char="•"/>
              <a:defRPr/>
            </a:pPr>
            <a:r>
              <a:rPr lang="en-US" sz="1200" b="1" dirty="0">
                <a:latin typeface="Arial" charset="0"/>
              </a:rPr>
              <a:t>MeerKAT Radio Telescope Program Manger (ret.)</a:t>
            </a:r>
          </a:p>
          <a:p>
            <a:pPr marL="2343150" lvl="5">
              <a:lnSpc>
                <a:spcPct val="120000"/>
              </a:lnSpc>
              <a:defRPr/>
            </a:pPr>
            <a:r>
              <a:rPr lang="en-US" sz="1200" b="1" dirty="0">
                <a:latin typeface="Arial" charset="0"/>
              </a:rPr>
              <a:t>Square Kilometer Array, South Africa</a:t>
            </a:r>
          </a:p>
          <a:p>
            <a:pPr marL="2057400" lvl="4" indent="-171450" eaLnBrk="1" hangingPunct="1">
              <a:lnSpc>
                <a:spcPct val="120000"/>
              </a:lnSpc>
              <a:buFont typeface="Arial" panose="020B0604020202020204" pitchFamily="34" charset="0"/>
              <a:buChar char="•"/>
              <a:defRPr/>
            </a:pPr>
            <a:r>
              <a:rPr lang="en-US" sz="1200" b="1" dirty="0">
                <a:latin typeface="Arial" charset="0"/>
              </a:rPr>
              <a:t>Satellite Communications Earth Stations Program Manager </a:t>
            </a:r>
          </a:p>
          <a:p>
            <a:pPr marL="2343150" lvl="5">
              <a:lnSpc>
                <a:spcPct val="120000"/>
              </a:lnSpc>
              <a:defRPr/>
            </a:pPr>
            <a:r>
              <a:rPr lang="en-US" sz="1200" b="1" dirty="0">
                <a:latin typeface="Arial" charset="0"/>
              </a:rPr>
              <a:t>for General Dynamics (ret.)</a:t>
            </a:r>
          </a:p>
          <a:p>
            <a:pPr eaLnBrk="1" hangingPunct="1">
              <a:defRPr/>
            </a:pPr>
            <a:endParaRPr lang="en-US" sz="1600" dirty="0">
              <a:latin typeface="Arial" charset="0"/>
            </a:endParaRPr>
          </a:p>
          <a:p>
            <a:pPr marL="57150" eaLnBrk="1" hangingPunct="1">
              <a:lnSpc>
                <a:spcPct val="120000"/>
              </a:lnSpc>
              <a:defRPr/>
            </a:pPr>
            <a:endParaRPr lang="en-US" sz="1600" i="1" dirty="0">
              <a:solidFill>
                <a:schemeClr val="accent2"/>
              </a:solidFill>
              <a:latin typeface="Arial" charset="0"/>
            </a:endParaRPr>
          </a:p>
        </p:txBody>
      </p:sp>
      <p:pic>
        <p:nvPicPr>
          <p:cNvPr id="7175" name="Picture 12" descr="ska_logo_new.jpg">
            <a:extLst>
              <a:ext uri="{FF2B5EF4-FFF2-40B4-BE49-F238E27FC236}">
                <a16:creationId xmlns:a16="http://schemas.microsoft.com/office/drawing/2014/main" id="{F9A335EF-3C4B-3417-9902-71C155A8D2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4175" y="3708400"/>
            <a:ext cx="11001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MeerKAT Array Release One.jpg">
            <a:extLst>
              <a:ext uri="{FF2B5EF4-FFF2-40B4-BE49-F238E27FC236}">
                <a16:creationId xmlns:a16="http://schemas.microsoft.com/office/drawing/2014/main" id="{C8A274A2-24BA-93BF-B2BF-899A420B95A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77975" y="3708400"/>
            <a:ext cx="227647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4" descr="A person in a suit and tie&#10;&#10;Description automatically generated with medium confidence">
            <a:extLst>
              <a:ext uri="{FF2B5EF4-FFF2-40B4-BE49-F238E27FC236}">
                <a16:creationId xmlns:a16="http://schemas.microsoft.com/office/drawing/2014/main" id="{B3951202-A5BF-19CE-78DC-13E4829598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575" y="998538"/>
            <a:ext cx="173355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42C701DA-1B73-3BF7-7729-359D052C32CC}"/>
              </a:ext>
            </a:extLst>
          </p:cNvPr>
          <p:cNvSpPr>
            <a:spLocks noGrp="1" noChangeArrowheads="1"/>
          </p:cNvSpPr>
          <p:nvPr>
            <p:ph type="body" idx="1"/>
          </p:nvPr>
        </p:nvSpPr>
        <p:spPr>
          <a:xfrm>
            <a:off x="266700" y="1598613"/>
            <a:ext cx="8523288" cy="4768850"/>
          </a:xfrm>
          <a:noFill/>
        </p:spPr>
        <p:txBody>
          <a:bodyPr/>
          <a:lstStyle/>
          <a:p>
            <a:pPr eaLnBrk="1" hangingPunct="1">
              <a:lnSpc>
                <a:spcPct val="120000"/>
              </a:lnSpc>
            </a:pPr>
            <a:r>
              <a:rPr lang="en-US" altLang="en-US" sz="2400" b="1"/>
              <a:t>Accounts for Acceleration, Angular Acceleration and  </a:t>
            </a:r>
            <a:r>
              <a:rPr lang="en-US" altLang="en-US" sz="2400" b="1">
                <a:solidFill>
                  <a:srgbClr val="CC0000"/>
                </a:solidFill>
              </a:rPr>
              <a:t>Radiation Reaction</a:t>
            </a:r>
            <a:r>
              <a:rPr lang="en-US" altLang="en-US" sz="2400" b="1"/>
              <a:t> which have Eluded Quantum Electrodynamics and General Relativistic Approaches</a:t>
            </a:r>
          </a:p>
          <a:p>
            <a:pPr eaLnBrk="1" hangingPunct="1">
              <a:lnSpc>
                <a:spcPct val="120000"/>
              </a:lnSpc>
              <a:spcBef>
                <a:spcPct val="50000"/>
              </a:spcBef>
            </a:pPr>
            <a:r>
              <a:rPr lang="en-US" altLang="en-US" sz="2400" b="1"/>
              <a:t>Explains the </a:t>
            </a:r>
            <a:r>
              <a:rPr lang="en-US" altLang="en-US" sz="2400" b="1">
                <a:solidFill>
                  <a:srgbClr val="CC0000"/>
                </a:solidFill>
              </a:rPr>
              <a:t>Physical Origin of So-Called "Relativistic Effects“</a:t>
            </a:r>
          </a:p>
          <a:p>
            <a:pPr lvl="1" eaLnBrk="1" hangingPunct="1">
              <a:lnSpc>
                <a:spcPct val="120000"/>
              </a:lnSpc>
              <a:spcBef>
                <a:spcPct val="50000"/>
              </a:spcBef>
            </a:pPr>
            <a:r>
              <a:rPr lang="en-US" altLang="en-US" sz="2000" b="1"/>
              <a:t>Does Not Require Any Reference to Special Relativity Theory (SRT) or Use of Retarded Fields </a:t>
            </a:r>
          </a:p>
          <a:p>
            <a:pPr lvl="1" eaLnBrk="1" hangingPunct="1">
              <a:lnSpc>
                <a:spcPct val="120000"/>
              </a:lnSpc>
              <a:spcBef>
                <a:spcPct val="50000"/>
              </a:spcBef>
            </a:pPr>
            <a:r>
              <a:rPr lang="en-US" altLang="en-US" sz="2000" b="1"/>
              <a:t>In CSS’ Theory, ‘Relativistic Effects’ are Due to the </a:t>
            </a:r>
            <a:r>
              <a:rPr lang="en-US" altLang="en-US" sz="2000" b="1">
                <a:solidFill>
                  <a:srgbClr val="002060"/>
                </a:solidFill>
              </a:rPr>
              <a:t>Physical Rearrangement of the Charge</a:t>
            </a:r>
            <a:r>
              <a:rPr lang="en-US" altLang="en-US" sz="2000" b="1"/>
              <a:t> (and Fields) Density Within Finite-sized Moving Particles Resulting from the Feedback of Induction Forces</a:t>
            </a:r>
          </a:p>
        </p:txBody>
      </p:sp>
      <p:sp>
        <p:nvSpPr>
          <p:cNvPr id="44035" name="Rectangle 2">
            <a:extLst>
              <a:ext uri="{FF2B5EF4-FFF2-40B4-BE49-F238E27FC236}">
                <a16:creationId xmlns:a16="http://schemas.microsoft.com/office/drawing/2014/main" id="{1C1887A1-A9A0-D1BE-E771-46D86255AC70}"/>
              </a:ext>
            </a:extLst>
          </p:cNvPr>
          <p:cNvSpPr>
            <a:spLocks noGrp="1" noChangeArrowheads="1"/>
          </p:cNvSpPr>
          <p:nvPr>
            <p:ph type="title"/>
          </p:nvPr>
        </p:nvSpPr>
        <p:spPr>
          <a:xfrm>
            <a:off x="819150" y="185738"/>
            <a:ext cx="7188200" cy="1352550"/>
          </a:xfrm>
        </p:spPr>
        <p:txBody>
          <a:bodyPr/>
          <a:lstStyle/>
          <a:p>
            <a:pPr eaLnBrk="1" hangingPunct="1"/>
            <a:r>
              <a:rPr lang="en-US" altLang="en-US" sz="3200" b="1">
                <a:solidFill>
                  <a:schemeClr val="accent2"/>
                </a:solidFill>
              </a:rPr>
              <a:t>Lucas’ New Derivation of Universal Force Law </a:t>
            </a:r>
            <a:r>
              <a:rPr lang="en-US" altLang="en-US" sz="2000" b="1">
                <a:solidFill>
                  <a:schemeClr val="accent2"/>
                </a:solidFill>
              </a:rPr>
              <a:t>(3 of 4)</a:t>
            </a:r>
            <a:endParaRPr lang="en-US" altLang="en-US" sz="3200"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fade">
                                      <p:cBhvr>
                                        <p:cTn id="7" dur="500"/>
                                        <p:tgtEl>
                                          <p:spTgt spid="266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fade">
                                      <p:cBhvr>
                                        <p:cTn id="12" dur="500"/>
                                        <p:tgtEl>
                                          <p:spTgt spid="266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6">
                                            <p:txEl>
                                              <p:pRg st="2" end="2"/>
                                            </p:txEl>
                                          </p:spTgt>
                                        </p:tgtEl>
                                        <p:attrNameLst>
                                          <p:attrName>style.visibility</p:attrName>
                                        </p:attrNameLst>
                                      </p:cBhvr>
                                      <p:to>
                                        <p:strVal val="visible"/>
                                      </p:to>
                                    </p:set>
                                    <p:animEffect transition="in" filter="fade">
                                      <p:cBhvr>
                                        <p:cTn id="17" dur="500"/>
                                        <p:tgtEl>
                                          <p:spTgt spid="26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626">
                                            <p:txEl>
                                              <p:pRg st="3" end="3"/>
                                            </p:txEl>
                                          </p:spTgt>
                                        </p:tgtEl>
                                        <p:attrNameLst>
                                          <p:attrName>style.visibility</p:attrName>
                                        </p:attrNameLst>
                                      </p:cBhvr>
                                      <p:to>
                                        <p:strVal val="visible"/>
                                      </p:to>
                                    </p:set>
                                    <p:animEffect transition="in" filter="fade">
                                      <p:cBhvr>
                                        <p:cTn id="22" dur="500"/>
                                        <p:tgtEl>
                                          <p:spTgt spid="266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64023B5-E762-6DB4-AAC3-1199E4CCF178}"/>
              </a:ext>
            </a:extLst>
          </p:cNvPr>
          <p:cNvSpPr>
            <a:spLocks noGrp="1" noChangeArrowheads="1"/>
          </p:cNvSpPr>
          <p:nvPr>
            <p:ph type="body" idx="1"/>
          </p:nvPr>
        </p:nvSpPr>
        <p:spPr>
          <a:xfrm>
            <a:off x="280988" y="1276350"/>
            <a:ext cx="8523287" cy="5356225"/>
          </a:xfrm>
          <a:noFill/>
        </p:spPr>
        <p:txBody>
          <a:bodyPr/>
          <a:lstStyle/>
          <a:p>
            <a:pPr eaLnBrk="1" hangingPunct="1">
              <a:lnSpc>
                <a:spcPct val="120000"/>
              </a:lnSpc>
            </a:pPr>
            <a:r>
              <a:rPr lang="en-US" altLang="en-US" sz="2000" b="1"/>
              <a:t>Reveals a New </a:t>
            </a:r>
            <a:r>
              <a:rPr lang="en-US" altLang="en-US" sz="2000" b="1">
                <a:solidFill>
                  <a:srgbClr val="C00000"/>
                </a:solidFill>
              </a:rPr>
              <a:t>Relativistic Acceleration Term </a:t>
            </a:r>
            <a:r>
              <a:rPr lang="en-US" altLang="en-US" sz="2000" b="1"/>
              <a:t>That Has Been Unknown to Covariant Maxwell Electrodynamics and Special Relativity Theory</a:t>
            </a:r>
          </a:p>
          <a:p>
            <a:pPr eaLnBrk="1" hangingPunct="1">
              <a:lnSpc>
                <a:spcPct val="120000"/>
              </a:lnSpc>
            </a:pPr>
            <a:r>
              <a:rPr lang="en-US" altLang="en-US" sz="2000" b="1"/>
              <a:t>This Term </a:t>
            </a:r>
            <a:r>
              <a:rPr lang="en-US" altLang="en-US" sz="2000" b="1">
                <a:solidFill>
                  <a:srgbClr val="CC0000"/>
                </a:solidFill>
              </a:rPr>
              <a:t>Explains Many Fundamental Electrodynamics Experiments</a:t>
            </a:r>
            <a:r>
              <a:rPr lang="en-US" altLang="en-US" sz="2000" b="1"/>
              <a:t> That Have Not Been Previously Explainable in Terms of Traditional Relativistic Co-variant Maxwell Electrodynamics, Including:</a:t>
            </a:r>
          </a:p>
          <a:p>
            <a:pPr lvl="2" eaLnBrk="1" hangingPunct="1">
              <a:buFontTx/>
              <a:buNone/>
            </a:pPr>
            <a:r>
              <a:rPr lang="en-US" altLang="en-US" sz="1800" b="1"/>
              <a:t>1</a:t>
            </a:r>
            <a:r>
              <a:rPr lang="en-US" altLang="en-US" sz="1600" b="1"/>
              <a:t>. </a:t>
            </a:r>
            <a:r>
              <a:rPr lang="en-US" altLang="en-US" sz="1800" b="1"/>
              <a:t>The force on Ampere’s bridge</a:t>
            </a:r>
          </a:p>
          <a:p>
            <a:pPr lvl="2" eaLnBrk="1" hangingPunct="1">
              <a:buFontTx/>
              <a:buNone/>
            </a:pPr>
            <a:r>
              <a:rPr lang="en-US" altLang="en-US" sz="1800" b="1"/>
              <a:t>2. The tension required to rupture current carrying wires </a:t>
            </a:r>
          </a:p>
          <a:p>
            <a:pPr lvl="2" eaLnBrk="1" hangingPunct="1">
              <a:buFontTx/>
              <a:buNone/>
            </a:pPr>
            <a:r>
              <a:rPr lang="en-US" altLang="en-US" sz="1800" b="1"/>
              <a:t>3. The force to drive the Graneau-Hering submarine </a:t>
            </a:r>
          </a:p>
          <a:p>
            <a:pPr lvl="2" eaLnBrk="1" hangingPunct="1">
              <a:buFontTx/>
              <a:buNone/>
            </a:pPr>
            <a:r>
              <a:rPr lang="en-US" altLang="en-US" sz="1800" b="1"/>
              <a:t>4. The force to drive the mercury in Hering’s pump </a:t>
            </a:r>
          </a:p>
          <a:p>
            <a:pPr lvl="2" eaLnBrk="1" hangingPunct="1">
              <a:buFontTx/>
              <a:buNone/>
            </a:pPr>
            <a:r>
              <a:rPr lang="en-US" altLang="en-US" sz="1800" b="1"/>
              <a:t>5. The force to drive the oscillations in a current carrying wedge </a:t>
            </a:r>
          </a:p>
          <a:p>
            <a:pPr lvl="2" eaLnBrk="1" hangingPunct="1">
              <a:buFontTx/>
              <a:buNone/>
            </a:pPr>
            <a:r>
              <a:rPr lang="en-US" altLang="en-US" sz="1800" b="1"/>
              <a:t>6. </a:t>
            </a:r>
            <a:r>
              <a:rPr lang="en-US" altLang="en-US" sz="700" b="1"/>
              <a:t> </a:t>
            </a:r>
            <a:r>
              <a:rPr lang="en-US" altLang="en-US" sz="1800" b="1"/>
              <a:t>Localized unipolar induction </a:t>
            </a:r>
          </a:p>
          <a:p>
            <a:pPr lvl="2" eaLnBrk="1" hangingPunct="1">
              <a:buFontTx/>
              <a:buNone/>
            </a:pPr>
            <a:r>
              <a:rPr lang="en-US" altLang="en-US" sz="1800" b="1"/>
              <a:t>7. The zero self-torque on the Z-shaped Pappas-Vaughan antenna</a:t>
            </a:r>
            <a:r>
              <a:rPr lang="en-US" altLang="en-US" sz="1600" b="1"/>
              <a:t> </a:t>
            </a:r>
            <a:endParaRPr lang="en-US" altLang="en-US" b="1"/>
          </a:p>
        </p:txBody>
      </p:sp>
      <p:sp>
        <p:nvSpPr>
          <p:cNvPr id="46083" name="Rectangle 3">
            <a:extLst>
              <a:ext uri="{FF2B5EF4-FFF2-40B4-BE49-F238E27FC236}">
                <a16:creationId xmlns:a16="http://schemas.microsoft.com/office/drawing/2014/main" id="{AD5A820F-16D0-861A-ECE8-B2122FA580DE}"/>
              </a:ext>
            </a:extLst>
          </p:cNvPr>
          <p:cNvSpPr>
            <a:spLocks noChangeArrowheads="1"/>
          </p:cNvSpPr>
          <p:nvPr/>
        </p:nvSpPr>
        <p:spPr bwMode="auto">
          <a:xfrm>
            <a:off x="974725" y="0"/>
            <a:ext cx="7239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chemeClr val="accent2"/>
                </a:solidFill>
              </a:rPr>
              <a:t>Lucas’ New Derivation of Universal Force Law </a:t>
            </a:r>
            <a:r>
              <a:rPr lang="en-US" altLang="en-US" sz="2000" b="1">
                <a:solidFill>
                  <a:schemeClr val="accent2"/>
                </a:solidFill>
              </a:rPr>
              <a:t>(4 of 4)</a:t>
            </a:r>
            <a:endParaRPr lang="en-US" altLang="en-US" b="1">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7650">
                                            <p:txEl>
                                              <p:pRg st="3" end="3"/>
                                            </p:txEl>
                                          </p:spTgt>
                                        </p:tgtEl>
                                        <p:attrNameLst>
                                          <p:attrName>style.visibility</p:attrName>
                                        </p:attrNameLst>
                                      </p:cBhvr>
                                      <p:to>
                                        <p:strVal val="visible"/>
                                      </p:to>
                                    </p:set>
                                    <p:animEffect transition="in" filter="fade">
                                      <p:cBhvr>
                                        <p:cTn id="20" dur="500"/>
                                        <p:tgtEl>
                                          <p:spTgt spid="27650">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animEffect transition="in" filter="fade">
                                      <p:cBhvr>
                                        <p:cTn id="23" dur="500"/>
                                        <p:tgtEl>
                                          <p:spTgt spid="27650">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650">
                                            <p:txEl>
                                              <p:pRg st="5" end="5"/>
                                            </p:txEl>
                                          </p:spTgt>
                                        </p:tgtEl>
                                        <p:attrNameLst>
                                          <p:attrName>style.visibility</p:attrName>
                                        </p:attrNameLst>
                                      </p:cBhvr>
                                      <p:to>
                                        <p:strVal val="visible"/>
                                      </p:to>
                                    </p:set>
                                    <p:animEffect transition="in" filter="fade">
                                      <p:cBhvr>
                                        <p:cTn id="26" dur="500"/>
                                        <p:tgtEl>
                                          <p:spTgt spid="27650">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7650">
                                            <p:txEl>
                                              <p:pRg st="6" end="6"/>
                                            </p:txEl>
                                          </p:spTgt>
                                        </p:tgtEl>
                                        <p:attrNameLst>
                                          <p:attrName>style.visibility</p:attrName>
                                        </p:attrNameLst>
                                      </p:cBhvr>
                                      <p:to>
                                        <p:strVal val="visible"/>
                                      </p:to>
                                    </p:set>
                                    <p:animEffect transition="in" filter="fade">
                                      <p:cBhvr>
                                        <p:cTn id="29" dur="500"/>
                                        <p:tgtEl>
                                          <p:spTgt spid="27650">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7650">
                                            <p:txEl>
                                              <p:pRg st="7" end="7"/>
                                            </p:txEl>
                                          </p:spTgt>
                                        </p:tgtEl>
                                        <p:attrNameLst>
                                          <p:attrName>style.visibility</p:attrName>
                                        </p:attrNameLst>
                                      </p:cBhvr>
                                      <p:to>
                                        <p:strVal val="visible"/>
                                      </p:to>
                                    </p:set>
                                    <p:animEffect transition="in" filter="fade">
                                      <p:cBhvr>
                                        <p:cTn id="32" dur="500"/>
                                        <p:tgtEl>
                                          <p:spTgt spid="27650">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7650">
                                            <p:txEl>
                                              <p:pRg st="8" end="8"/>
                                            </p:txEl>
                                          </p:spTgt>
                                        </p:tgtEl>
                                        <p:attrNameLst>
                                          <p:attrName>style.visibility</p:attrName>
                                        </p:attrNameLst>
                                      </p:cBhvr>
                                      <p:to>
                                        <p:strVal val="visible"/>
                                      </p:to>
                                    </p:set>
                                    <p:animEffect transition="in" filter="fade">
                                      <p:cBhvr>
                                        <p:cTn id="35" dur="500"/>
                                        <p:tgtEl>
                                          <p:spTgt spid="276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8CC9ABC2-94A9-87AF-0513-BDE84D40FD08}"/>
              </a:ext>
            </a:extLst>
          </p:cNvPr>
          <p:cNvSpPr>
            <a:spLocks noGrp="1" noChangeArrowheads="1"/>
          </p:cNvSpPr>
          <p:nvPr>
            <p:ph type="title"/>
          </p:nvPr>
        </p:nvSpPr>
        <p:spPr>
          <a:xfrm>
            <a:off x="258763" y="374650"/>
            <a:ext cx="5214937" cy="1230313"/>
          </a:xfrm>
          <a:noFill/>
        </p:spPr>
        <p:txBody>
          <a:bodyPr lIns="90553" tIns="44510" rIns="90553" bIns="44510" anchor="b"/>
          <a:lstStyle/>
          <a:p>
            <a:pPr defTabSz="923925" eaLnBrk="1" hangingPunct="1"/>
            <a:r>
              <a:rPr lang="en-US" altLang="en-US" sz="2800" b="1">
                <a:solidFill>
                  <a:schemeClr val="accent2"/>
                </a:solidFill>
              </a:rPr>
              <a:t>Maxwell’s Equation </a:t>
            </a:r>
            <a:br>
              <a:rPr lang="en-US" altLang="en-US" sz="2800" b="1">
                <a:solidFill>
                  <a:schemeClr val="accent2"/>
                </a:solidFill>
              </a:rPr>
            </a:br>
            <a:r>
              <a:rPr lang="en-US" altLang="en-US" sz="2800" b="1">
                <a:solidFill>
                  <a:schemeClr val="accent2"/>
                </a:solidFill>
              </a:rPr>
              <a:t>for Inductance</a:t>
            </a:r>
            <a:br>
              <a:rPr lang="en-US" altLang="en-US" sz="2800" b="1">
                <a:solidFill>
                  <a:schemeClr val="accent2"/>
                </a:solidFill>
              </a:rPr>
            </a:br>
            <a:r>
              <a:rPr lang="en-US" altLang="en-US" sz="2800" b="1">
                <a:solidFill>
                  <a:srgbClr val="C00000"/>
                </a:solidFill>
              </a:rPr>
              <a:t>(Example of What </a:t>
            </a:r>
            <a:r>
              <a:rPr lang="en-US" altLang="en-US" sz="2800" b="1" u="sng">
                <a:solidFill>
                  <a:srgbClr val="C00000"/>
                </a:solidFill>
              </a:rPr>
              <a:t>Not</a:t>
            </a:r>
            <a:r>
              <a:rPr lang="en-US" altLang="en-US" sz="2800" b="1">
                <a:solidFill>
                  <a:srgbClr val="C00000"/>
                </a:solidFill>
              </a:rPr>
              <a:t> to Do)</a:t>
            </a:r>
          </a:p>
        </p:txBody>
      </p:sp>
      <p:sp>
        <p:nvSpPr>
          <p:cNvPr id="26627" name="Rectangle 4">
            <a:extLst>
              <a:ext uri="{FF2B5EF4-FFF2-40B4-BE49-F238E27FC236}">
                <a16:creationId xmlns:a16="http://schemas.microsoft.com/office/drawing/2014/main" id="{388B239B-8449-8BE4-6E73-36A1210C7FA6}"/>
              </a:ext>
            </a:extLst>
          </p:cNvPr>
          <p:cNvSpPr>
            <a:spLocks noGrp="1" noChangeArrowheads="1"/>
          </p:cNvSpPr>
          <p:nvPr>
            <p:ph type="body" idx="1"/>
          </p:nvPr>
        </p:nvSpPr>
        <p:spPr>
          <a:xfrm>
            <a:off x="295275" y="2943225"/>
            <a:ext cx="8848725" cy="3630613"/>
          </a:xfrm>
        </p:spPr>
        <p:txBody>
          <a:bodyPr lIns="90553" tIns="44510" rIns="90553" bIns="44510"/>
          <a:lstStyle/>
          <a:p>
            <a:pPr marL="346075" indent="-346075" defTabSz="923925" eaLnBrk="1" hangingPunct="1">
              <a:lnSpc>
                <a:spcPct val="90000"/>
              </a:lnSpc>
              <a:defRPr/>
            </a:pPr>
            <a:r>
              <a:rPr lang="en-US" altLang="en-US" sz="2000" b="1" u="sng" dirty="0"/>
              <a:t>Two Errors In Logic</a:t>
            </a:r>
            <a:r>
              <a:rPr lang="en-US" altLang="en-US" sz="2000" b="1" dirty="0"/>
              <a:t>:</a:t>
            </a:r>
          </a:p>
          <a:p>
            <a:pPr marL="919163" lvl="1" indent="-457200" defTabSz="923925" eaLnBrk="1" hangingPunct="1">
              <a:spcAft>
                <a:spcPts val="600"/>
              </a:spcAft>
              <a:buFontTx/>
              <a:buAutoNum type="arabicPeriod"/>
              <a:defRPr/>
            </a:pPr>
            <a:r>
              <a:rPr lang="en-US" altLang="en-US" sz="2000" b="1" dirty="0"/>
              <a:t>Inductance Effects Lost By Neglect of Relative Velocity (And Changes In Velocity)</a:t>
            </a:r>
          </a:p>
          <a:p>
            <a:pPr marL="919163" lvl="1" indent="-457200" defTabSz="923925" eaLnBrk="1" hangingPunct="1">
              <a:buFontTx/>
              <a:buAutoNum type="arabicPeriod"/>
              <a:defRPr/>
            </a:pPr>
            <a:r>
              <a:rPr lang="en-US" altLang="en-US" sz="2000" b="1" dirty="0"/>
              <a:t>Finite Size Effects Lost In Point Particle Assumption</a:t>
            </a:r>
          </a:p>
          <a:p>
            <a:pPr marL="461963" lvl="1" indent="0" defTabSz="923925" eaLnBrk="1" hangingPunct="1">
              <a:lnSpc>
                <a:spcPct val="90000"/>
              </a:lnSpc>
              <a:buFontTx/>
              <a:buNone/>
              <a:defRPr/>
            </a:pPr>
            <a:endParaRPr lang="en-US" altLang="en-US" sz="1100" b="1" dirty="0"/>
          </a:p>
          <a:p>
            <a:pPr marL="346075" indent="-346075" defTabSz="923925" eaLnBrk="1" hangingPunct="1">
              <a:lnSpc>
                <a:spcPct val="110000"/>
              </a:lnSpc>
              <a:defRPr/>
            </a:pPr>
            <a:r>
              <a:rPr lang="en-US" altLang="en-US" sz="2000" b="1" u="sng" dirty="0"/>
              <a:t>Result</a:t>
            </a:r>
            <a:r>
              <a:rPr lang="en-US" altLang="en-US" sz="2000" b="1" dirty="0"/>
              <a:t>:  This Form of Maxwell’s Equation Will Be Inaccurate For Predicting High Speed Phenomena.  </a:t>
            </a:r>
          </a:p>
          <a:p>
            <a:pPr marL="919163" lvl="1" indent="-457200" defTabSz="923925" eaLnBrk="1" hangingPunct="1">
              <a:lnSpc>
                <a:spcPct val="110000"/>
              </a:lnSpc>
              <a:defRPr/>
            </a:pPr>
            <a:r>
              <a:rPr lang="en-US" altLang="en-US" sz="1800" b="1" dirty="0">
                <a:solidFill>
                  <a:srgbClr val="0070C0"/>
                </a:solidFill>
              </a:rPr>
              <a:t>These errors caused Maxwell’s equation to fail where high velocity effects are the most important and motivated the invention of the </a:t>
            </a:r>
            <a:r>
              <a:rPr lang="en-US" altLang="en-US" sz="1800" b="1" i="1" dirty="0">
                <a:solidFill>
                  <a:srgbClr val="0070C0"/>
                </a:solidFill>
              </a:rPr>
              <a:t>Special Theory of Relativity </a:t>
            </a:r>
            <a:r>
              <a:rPr lang="en-US" altLang="en-US" sz="1800" b="1" dirty="0">
                <a:solidFill>
                  <a:srgbClr val="0070C0"/>
                </a:solidFill>
              </a:rPr>
              <a:t>to calculate and predict “relativistic” effects.</a:t>
            </a:r>
            <a:endParaRPr lang="en-US" altLang="en-US" b="1" dirty="0">
              <a:solidFill>
                <a:srgbClr val="0070C0"/>
              </a:solidFill>
            </a:endParaRPr>
          </a:p>
        </p:txBody>
      </p:sp>
      <p:grpSp>
        <p:nvGrpSpPr>
          <p:cNvPr id="48132" name="Group 14">
            <a:extLst>
              <a:ext uri="{FF2B5EF4-FFF2-40B4-BE49-F238E27FC236}">
                <a16:creationId xmlns:a16="http://schemas.microsoft.com/office/drawing/2014/main" id="{1F9B69F7-9A4C-D94F-2B64-48DD06D71FB1}"/>
              </a:ext>
            </a:extLst>
          </p:cNvPr>
          <p:cNvGrpSpPr>
            <a:grpSpLocks/>
          </p:cNvGrpSpPr>
          <p:nvPr/>
        </p:nvGrpSpPr>
        <p:grpSpPr bwMode="auto">
          <a:xfrm>
            <a:off x="5451475" y="647700"/>
            <a:ext cx="3511550" cy="1914525"/>
            <a:chOff x="1606" y="2545"/>
            <a:chExt cx="2212" cy="1207"/>
          </a:xfrm>
        </p:grpSpPr>
        <p:sp>
          <p:nvSpPr>
            <p:cNvPr id="48134" name="Rectangle 2">
              <a:extLst>
                <a:ext uri="{FF2B5EF4-FFF2-40B4-BE49-F238E27FC236}">
                  <a16:creationId xmlns:a16="http://schemas.microsoft.com/office/drawing/2014/main" id="{D7643D07-2FA2-E3C5-0B24-95B139A14C20}"/>
                </a:ext>
              </a:extLst>
            </p:cNvPr>
            <p:cNvSpPr>
              <a:spLocks noChangeArrowheads="1"/>
            </p:cNvSpPr>
            <p:nvPr/>
          </p:nvSpPr>
          <p:spPr bwMode="auto">
            <a:xfrm>
              <a:off x="1606" y="2545"/>
              <a:ext cx="2212" cy="1207"/>
            </a:xfrm>
            <a:prstGeom prst="rect">
              <a:avLst/>
            </a:prstGeom>
            <a:solidFill>
              <a:srgbClr val="FCFEB9"/>
            </a:solidFill>
            <a:ln w="12700">
              <a:solidFill>
                <a:schemeClr val="tx1"/>
              </a:solidFill>
              <a:miter lim="800000"/>
              <a:headEnd/>
              <a:tailEnd/>
            </a:ln>
            <a:effectLst>
              <a:outerShdw dist="8980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8135" name="Rectangle 5">
              <a:extLst>
                <a:ext uri="{FF2B5EF4-FFF2-40B4-BE49-F238E27FC236}">
                  <a16:creationId xmlns:a16="http://schemas.microsoft.com/office/drawing/2014/main" id="{A2EB4CA2-6BA4-BCBA-5683-FD8BE4FE9FF0}"/>
                </a:ext>
              </a:extLst>
            </p:cNvPr>
            <p:cNvSpPr>
              <a:spLocks noChangeArrowheads="1"/>
            </p:cNvSpPr>
            <p:nvPr/>
          </p:nvSpPr>
          <p:spPr bwMode="auto">
            <a:xfrm rot="10800000" flipH="1">
              <a:off x="2019" y="2766"/>
              <a:ext cx="27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700" b="1">
                  <a:solidFill>
                    <a:srgbClr val="CC0000"/>
                  </a:solidFill>
                  <a:latin typeface="Symbol" panose="05050102010706020507" pitchFamily="18" charset="2"/>
                </a:rPr>
                <a:t>D</a:t>
              </a:r>
            </a:p>
          </p:txBody>
        </p:sp>
        <p:sp>
          <p:nvSpPr>
            <p:cNvPr id="48136" name="Rectangle 6">
              <a:extLst>
                <a:ext uri="{FF2B5EF4-FFF2-40B4-BE49-F238E27FC236}">
                  <a16:creationId xmlns:a16="http://schemas.microsoft.com/office/drawing/2014/main" id="{CD478862-D559-5824-79DB-B1CDAE1AF293}"/>
                </a:ext>
              </a:extLst>
            </p:cNvPr>
            <p:cNvSpPr>
              <a:spLocks noChangeArrowheads="1"/>
            </p:cNvSpPr>
            <p:nvPr/>
          </p:nvSpPr>
          <p:spPr bwMode="auto">
            <a:xfrm>
              <a:off x="2225" y="2770"/>
              <a:ext cx="25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b="1">
                  <a:solidFill>
                    <a:srgbClr val="CC0000"/>
                  </a:solidFill>
                </a:rPr>
                <a:t>X</a:t>
              </a:r>
            </a:p>
          </p:txBody>
        </p:sp>
        <p:sp>
          <p:nvSpPr>
            <p:cNvPr id="48137" name="Rectangle 7">
              <a:extLst>
                <a:ext uri="{FF2B5EF4-FFF2-40B4-BE49-F238E27FC236}">
                  <a16:creationId xmlns:a16="http://schemas.microsoft.com/office/drawing/2014/main" id="{45009C8D-2140-CEEF-421A-3E183BFA1104}"/>
                </a:ext>
              </a:extLst>
            </p:cNvPr>
            <p:cNvSpPr>
              <a:spLocks noChangeArrowheads="1"/>
            </p:cNvSpPr>
            <p:nvPr/>
          </p:nvSpPr>
          <p:spPr bwMode="auto">
            <a:xfrm>
              <a:off x="2381" y="2771"/>
              <a:ext cx="413"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a:solidFill>
                    <a:srgbClr val="CC0000"/>
                  </a:solidFill>
                </a:rPr>
                <a:t>E = </a:t>
              </a:r>
            </a:p>
          </p:txBody>
        </p:sp>
        <p:sp>
          <p:nvSpPr>
            <p:cNvPr id="48138" name="Rectangle 8">
              <a:extLst>
                <a:ext uri="{FF2B5EF4-FFF2-40B4-BE49-F238E27FC236}">
                  <a16:creationId xmlns:a16="http://schemas.microsoft.com/office/drawing/2014/main" id="{A48A21D9-97E6-F295-6392-6D8503AE05BD}"/>
                </a:ext>
              </a:extLst>
            </p:cNvPr>
            <p:cNvSpPr>
              <a:spLocks noChangeArrowheads="1"/>
            </p:cNvSpPr>
            <p:nvPr/>
          </p:nvSpPr>
          <p:spPr bwMode="auto">
            <a:xfrm>
              <a:off x="2766" y="2673"/>
              <a:ext cx="26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u="sng">
                  <a:solidFill>
                    <a:srgbClr val="CC0000"/>
                  </a:solidFill>
                </a:rPr>
                <a:t>1</a:t>
              </a:r>
            </a:p>
          </p:txBody>
        </p:sp>
        <p:sp>
          <p:nvSpPr>
            <p:cNvPr id="48139" name="Rectangle 9">
              <a:extLst>
                <a:ext uri="{FF2B5EF4-FFF2-40B4-BE49-F238E27FC236}">
                  <a16:creationId xmlns:a16="http://schemas.microsoft.com/office/drawing/2014/main" id="{E516DF4D-25B8-4F64-5E18-ACC46459307E}"/>
                </a:ext>
              </a:extLst>
            </p:cNvPr>
            <p:cNvSpPr>
              <a:spLocks noChangeArrowheads="1"/>
            </p:cNvSpPr>
            <p:nvPr/>
          </p:nvSpPr>
          <p:spPr bwMode="auto">
            <a:xfrm>
              <a:off x="2767" y="2850"/>
              <a:ext cx="204"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a:solidFill>
                    <a:srgbClr val="CC0000"/>
                  </a:solidFill>
                </a:rPr>
                <a:t>c</a:t>
              </a:r>
            </a:p>
          </p:txBody>
        </p:sp>
        <p:sp>
          <p:nvSpPr>
            <p:cNvPr id="48140" name="Rectangle 10">
              <a:extLst>
                <a:ext uri="{FF2B5EF4-FFF2-40B4-BE49-F238E27FC236}">
                  <a16:creationId xmlns:a16="http://schemas.microsoft.com/office/drawing/2014/main" id="{AF9B08E5-F20C-43C2-395A-1632124CE0F2}"/>
                </a:ext>
              </a:extLst>
            </p:cNvPr>
            <p:cNvSpPr>
              <a:spLocks noChangeArrowheads="1"/>
            </p:cNvSpPr>
            <p:nvPr/>
          </p:nvSpPr>
          <p:spPr bwMode="auto">
            <a:xfrm>
              <a:off x="2944" y="2643"/>
              <a:ext cx="370"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a:solidFill>
                    <a:srgbClr val="CC0000"/>
                  </a:solidFill>
                  <a:latin typeface="Symbol" panose="05050102010706020507" pitchFamily="18" charset="2"/>
                </a:rPr>
                <a:t>d</a:t>
              </a:r>
              <a:r>
                <a:rPr lang="en-US" altLang="en-US" sz="2300">
                  <a:solidFill>
                    <a:srgbClr val="CC0000"/>
                  </a:solidFill>
                </a:rPr>
                <a:t>B</a:t>
              </a:r>
            </a:p>
          </p:txBody>
        </p:sp>
        <p:sp>
          <p:nvSpPr>
            <p:cNvPr id="48141" name="Rectangle 11">
              <a:extLst>
                <a:ext uri="{FF2B5EF4-FFF2-40B4-BE49-F238E27FC236}">
                  <a16:creationId xmlns:a16="http://schemas.microsoft.com/office/drawing/2014/main" id="{F1067F27-CAA2-A420-36C4-015142D820DB}"/>
                </a:ext>
              </a:extLst>
            </p:cNvPr>
            <p:cNvSpPr>
              <a:spLocks noChangeArrowheads="1"/>
            </p:cNvSpPr>
            <p:nvPr/>
          </p:nvSpPr>
          <p:spPr bwMode="auto">
            <a:xfrm>
              <a:off x="2965" y="2861"/>
              <a:ext cx="443"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300">
                  <a:solidFill>
                    <a:srgbClr val="CC0000"/>
                  </a:solidFill>
                  <a:latin typeface="Symbol" panose="05050102010706020507" pitchFamily="18" charset="2"/>
                </a:rPr>
                <a:t>d</a:t>
              </a:r>
              <a:r>
                <a:rPr lang="en-US" altLang="en-US" sz="2300">
                  <a:solidFill>
                    <a:srgbClr val="CC0000"/>
                  </a:solidFill>
                </a:rPr>
                <a:t>t</a:t>
              </a:r>
            </a:p>
          </p:txBody>
        </p:sp>
        <p:sp>
          <p:nvSpPr>
            <p:cNvPr id="48142" name="Line 12">
              <a:extLst>
                <a:ext uri="{FF2B5EF4-FFF2-40B4-BE49-F238E27FC236}">
                  <a16:creationId xmlns:a16="http://schemas.microsoft.com/office/drawing/2014/main" id="{D75F2DCA-9AE0-82A6-28C8-03C4CCF9D67F}"/>
                </a:ext>
              </a:extLst>
            </p:cNvPr>
            <p:cNvSpPr>
              <a:spLocks noChangeShapeType="1"/>
            </p:cNvSpPr>
            <p:nvPr/>
          </p:nvSpPr>
          <p:spPr bwMode="auto">
            <a:xfrm>
              <a:off x="2997" y="2890"/>
              <a:ext cx="198" cy="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43" name="Rectangle 13">
              <a:extLst>
                <a:ext uri="{FF2B5EF4-FFF2-40B4-BE49-F238E27FC236}">
                  <a16:creationId xmlns:a16="http://schemas.microsoft.com/office/drawing/2014/main" id="{16B0D9C9-5B75-9D6C-8692-07B368129962}"/>
                </a:ext>
              </a:extLst>
            </p:cNvPr>
            <p:cNvSpPr>
              <a:spLocks noChangeArrowheads="1"/>
            </p:cNvSpPr>
            <p:nvPr/>
          </p:nvSpPr>
          <p:spPr bwMode="auto">
            <a:xfrm>
              <a:off x="1752" y="3196"/>
              <a:ext cx="1871"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300">
                  <a:solidFill>
                    <a:srgbClr val="CC0000"/>
                  </a:solidFill>
                </a:rPr>
                <a:t>Maxwell’s Equation for Inductance</a:t>
              </a:r>
            </a:p>
          </p:txBody>
        </p:sp>
      </p:grpSp>
      <p:sp>
        <p:nvSpPr>
          <p:cNvPr id="48133" name="Rectangle 15">
            <a:extLst>
              <a:ext uri="{FF2B5EF4-FFF2-40B4-BE49-F238E27FC236}">
                <a16:creationId xmlns:a16="http://schemas.microsoft.com/office/drawing/2014/main" id="{857E1DD5-254B-588E-3B3F-2B9AA71D1125}"/>
              </a:ext>
            </a:extLst>
          </p:cNvPr>
          <p:cNvSpPr>
            <a:spLocks noChangeArrowheads="1"/>
          </p:cNvSpPr>
          <p:nvPr/>
        </p:nvSpPr>
        <p:spPr bwMode="auto">
          <a:xfrm>
            <a:off x="295275" y="1674813"/>
            <a:ext cx="4975225"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53" tIns="44510" rIns="90553" bIns="44510"/>
          <a:lstStyle>
            <a:lvl1pPr marL="346075" indent="-346075" defTabSz="923925">
              <a:spcBef>
                <a:spcPct val="20000"/>
              </a:spcBef>
              <a:buChar char="•"/>
              <a:defRPr sz="3200">
                <a:solidFill>
                  <a:schemeClr val="tx1"/>
                </a:solidFill>
                <a:latin typeface="Arial" panose="020B0604020202020204" pitchFamily="34" charset="0"/>
              </a:defRPr>
            </a:lvl1pPr>
            <a:lvl2pPr marL="742950" indent="-285750" defTabSz="923925">
              <a:spcBef>
                <a:spcPct val="20000"/>
              </a:spcBef>
              <a:buChar char="–"/>
              <a:defRPr sz="2800">
                <a:solidFill>
                  <a:schemeClr val="tx1"/>
                </a:solidFill>
                <a:latin typeface="Arial" panose="020B0604020202020204" pitchFamily="34" charset="0"/>
              </a:defRPr>
            </a:lvl2pPr>
            <a:lvl3pPr marL="1143000" indent="-228600" defTabSz="923925">
              <a:spcBef>
                <a:spcPct val="20000"/>
              </a:spcBef>
              <a:buChar char="•"/>
              <a:defRPr sz="2400">
                <a:solidFill>
                  <a:schemeClr val="tx1"/>
                </a:solidFill>
                <a:latin typeface="Arial" panose="020B0604020202020204" pitchFamily="34" charset="0"/>
              </a:defRPr>
            </a:lvl3pPr>
            <a:lvl4pPr marL="1600200" indent="-228600" defTabSz="923925">
              <a:spcBef>
                <a:spcPct val="20000"/>
              </a:spcBef>
              <a:buChar char="–"/>
              <a:defRPr sz="2000">
                <a:solidFill>
                  <a:schemeClr val="tx1"/>
                </a:solidFill>
                <a:latin typeface="Arial" panose="020B0604020202020204" pitchFamily="34" charset="0"/>
              </a:defRPr>
            </a:lvl4pPr>
            <a:lvl5pPr marL="2057400" indent="-228600" defTabSz="923925">
              <a:spcBef>
                <a:spcPct val="20000"/>
              </a:spcBef>
              <a:buChar char="»"/>
              <a:defRPr sz="2000">
                <a:solidFill>
                  <a:schemeClr val="tx1"/>
                </a:solidFill>
                <a:latin typeface="Arial" panose="020B0604020202020204" pitchFamily="34" charset="0"/>
              </a:defRPr>
            </a:lvl5pPr>
            <a:lvl6pPr marL="2514600" indent="-228600" defTabSz="9239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239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239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2392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en-US" altLang="en-US" sz="2000" b="1"/>
              <a:t>This Equation is a </a:t>
            </a:r>
            <a:r>
              <a:rPr lang="en-US" altLang="en-US" sz="2000" b="1" u="sng"/>
              <a:t>Reformulation</a:t>
            </a:r>
            <a:r>
              <a:rPr lang="en-US" altLang="en-US" sz="2000" b="1"/>
              <a:t> of Faraday’s Law of Inductance for Forces When </a:t>
            </a:r>
            <a:r>
              <a:rPr lang="en-US" altLang="en-US" sz="2000" b="1" u="sng"/>
              <a:t>Motion</a:t>
            </a:r>
            <a:r>
              <a:rPr lang="en-US" altLang="en-US" sz="2000" b="1"/>
              <a:t> Is a Factor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627">
                                            <p:txEl>
                                              <p:pRg st="1" end="1"/>
                                            </p:txEl>
                                          </p:spTgt>
                                        </p:tgtEl>
                                        <p:attrNameLst>
                                          <p:attrName>style.visibility</p:attrName>
                                        </p:attrNameLst>
                                      </p:cBhvr>
                                      <p:to>
                                        <p:strVal val="visible"/>
                                      </p:to>
                                    </p:set>
                                    <p:animEffect transition="in" filter="fade">
                                      <p:cBhvr>
                                        <p:cTn id="10" dur="500"/>
                                        <p:tgtEl>
                                          <p:spTgt spid="2662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animEffect transition="in" filter="fade">
                                      <p:cBhvr>
                                        <p:cTn id="15" dur="500"/>
                                        <p:tgtEl>
                                          <p:spTgt spid="26627">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6627">
                                            <p:txEl>
                                              <p:pRg st="4" end="4"/>
                                            </p:txEl>
                                          </p:spTgt>
                                        </p:tgtEl>
                                        <p:attrNameLst>
                                          <p:attrName>style.visibility</p:attrName>
                                        </p:attrNameLst>
                                      </p:cBhvr>
                                      <p:to>
                                        <p:strVal val="visible"/>
                                      </p:to>
                                    </p:set>
                                    <p:animEffect transition="in" filter="fade">
                                      <p:cBhvr>
                                        <p:cTn id="20" dur="500"/>
                                        <p:tgtEl>
                                          <p:spTgt spid="26627">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6627">
                                            <p:txEl>
                                              <p:pRg st="5" end="5"/>
                                            </p:txEl>
                                          </p:spTgt>
                                        </p:tgtEl>
                                        <p:attrNameLst>
                                          <p:attrName>style.visibility</p:attrName>
                                        </p:attrNameLst>
                                      </p:cBhvr>
                                      <p:to>
                                        <p:strVal val="visible"/>
                                      </p:to>
                                    </p:set>
                                    <p:animEffect transition="in" filter="fade">
                                      <p:cBhvr>
                                        <p:cTn id="23"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Electron Scattering.JPG">
            <a:extLst>
              <a:ext uri="{FF2B5EF4-FFF2-40B4-BE49-F238E27FC236}">
                <a16:creationId xmlns:a16="http://schemas.microsoft.com/office/drawing/2014/main" id="{1867AA60-3A34-824D-D5AD-4C1537041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241425"/>
            <a:ext cx="7315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a:extLst>
              <a:ext uri="{FF2B5EF4-FFF2-40B4-BE49-F238E27FC236}">
                <a16:creationId xmlns:a16="http://schemas.microsoft.com/office/drawing/2014/main" id="{886A88E3-8234-12B6-839F-9FC5FCD51A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8650" y="1962150"/>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62B12F4E-E7E6-76FC-0E37-434C5ADCED5A}"/>
              </a:ext>
            </a:extLst>
          </p:cNvPr>
          <p:cNvSpPr txBox="1">
            <a:spLocks noChangeArrowheads="1"/>
          </p:cNvSpPr>
          <p:nvPr/>
        </p:nvSpPr>
        <p:spPr bwMode="auto">
          <a:xfrm>
            <a:off x="6731000" y="4124325"/>
            <a:ext cx="2038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Robert Hofstadter </a:t>
            </a:r>
          </a:p>
          <a:p>
            <a:pPr eaLnBrk="1" hangingPunct="1">
              <a:spcBef>
                <a:spcPct val="0"/>
              </a:spcBef>
              <a:buFontTx/>
              <a:buNone/>
            </a:pPr>
            <a:r>
              <a:rPr lang="en-US" altLang="en-US" sz="1800"/>
              <a:t>1961 Nobel Prize</a:t>
            </a:r>
          </a:p>
        </p:txBody>
      </p:sp>
      <p:sp>
        <p:nvSpPr>
          <p:cNvPr id="50181" name="Title 1">
            <a:extLst>
              <a:ext uri="{FF2B5EF4-FFF2-40B4-BE49-F238E27FC236}">
                <a16:creationId xmlns:a16="http://schemas.microsoft.com/office/drawing/2014/main" id="{830201AF-3219-FACB-AE3B-7535004577CD}"/>
              </a:ext>
            </a:extLst>
          </p:cNvPr>
          <p:cNvSpPr>
            <a:spLocks noGrp="1" noChangeArrowheads="1"/>
          </p:cNvSpPr>
          <p:nvPr>
            <p:ph type="title"/>
          </p:nvPr>
        </p:nvSpPr>
        <p:spPr>
          <a:xfrm>
            <a:off x="514350" y="98425"/>
            <a:ext cx="8229600" cy="1143000"/>
          </a:xfrm>
        </p:spPr>
        <p:txBody>
          <a:bodyPr/>
          <a:lstStyle/>
          <a:p>
            <a:r>
              <a:rPr lang="en-US" altLang="en-US" sz="3200" b="1">
                <a:solidFill>
                  <a:srgbClr val="002060"/>
                </a:solidFill>
              </a:rPr>
              <a:t>Electron Scattering Experiments Show Particles Have Significant Size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93FD9A6-4A13-274D-A40E-1FCDB7D4D22D}"/>
              </a:ext>
            </a:extLst>
          </p:cNvPr>
          <p:cNvSpPr>
            <a:spLocks noGrp="1" noChangeArrowheads="1"/>
          </p:cNvSpPr>
          <p:nvPr>
            <p:ph type="title"/>
          </p:nvPr>
        </p:nvSpPr>
        <p:spPr>
          <a:xfrm>
            <a:off x="514350" y="98425"/>
            <a:ext cx="8229600" cy="1143000"/>
          </a:xfrm>
        </p:spPr>
        <p:txBody>
          <a:bodyPr/>
          <a:lstStyle/>
          <a:p>
            <a:r>
              <a:rPr lang="en-US" altLang="en-US" sz="4000" b="1">
                <a:solidFill>
                  <a:srgbClr val="002060"/>
                </a:solidFill>
              </a:rPr>
              <a:t>Let’s Start Over Then…</a:t>
            </a:r>
          </a:p>
        </p:txBody>
      </p:sp>
      <p:sp>
        <p:nvSpPr>
          <p:cNvPr id="29699" name="Content Placeholder 2">
            <a:extLst>
              <a:ext uri="{FF2B5EF4-FFF2-40B4-BE49-F238E27FC236}">
                <a16:creationId xmlns:a16="http://schemas.microsoft.com/office/drawing/2014/main" id="{E14491EE-9E9A-BC6E-C103-DFEB3AFAA0D9}"/>
              </a:ext>
            </a:extLst>
          </p:cNvPr>
          <p:cNvSpPr>
            <a:spLocks noGrp="1" noChangeArrowheads="1"/>
          </p:cNvSpPr>
          <p:nvPr>
            <p:ph idx="1"/>
          </p:nvPr>
        </p:nvSpPr>
        <p:spPr>
          <a:xfrm>
            <a:off x="400050" y="1292225"/>
            <a:ext cx="8410575" cy="4525963"/>
          </a:xfrm>
        </p:spPr>
        <p:txBody>
          <a:bodyPr/>
          <a:lstStyle/>
          <a:p>
            <a:r>
              <a:rPr lang="en-US" altLang="en-US" sz="2800" b="1"/>
              <a:t>Re-derive ‘Maxwell’s Equations’ with the Following Revisions:</a:t>
            </a:r>
          </a:p>
          <a:p>
            <a:pPr lvl="1"/>
            <a:r>
              <a:rPr lang="en-US" altLang="en-US" sz="2400" b="1"/>
              <a:t>Use </a:t>
            </a:r>
            <a:r>
              <a:rPr lang="en-US" altLang="en-US" sz="2400" b="1">
                <a:solidFill>
                  <a:srgbClr val="0070C0"/>
                </a:solidFill>
              </a:rPr>
              <a:t>ALL Known Physical Laws </a:t>
            </a:r>
            <a:r>
              <a:rPr lang="en-US" altLang="en-US" sz="2400" b="1"/>
              <a:t>including Lenz’s Law and Mach’s Principle</a:t>
            </a:r>
          </a:p>
          <a:p>
            <a:pPr lvl="1"/>
            <a:r>
              <a:rPr lang="en-US" altLang="en-US" sz="2400" b="1"/>
              <a:t>Assume </a:t>
            </a:r>
            <a:r>
              <a:rPr lang="en-US" altLang="en-US" sz="2400" b="1">
                <a:solidFill>
                  <a:srgbClr val="0070C0"/>
                </a:solidFill>
              </a:rPr>
              <a:t>Finite Size </a:t>
            </a:r>
            <a:r>
              <a:rPr lang="en-US" altLang="en-US" sz="2400" b="1"/>
              <a:t>of the Particle Must Be Taken Into Account</a:t>
            </a:r>
          </a:p>
          <a:p>
            <a:pPr lvl="1"/>
            <a:r>
              <a:rPr lang="en-US" altLang="en-US" sz="2400" b="1"/>
              <a:t>Assume </a:t>
            </a:r>
            <a:r>
              <a:rPr lang="en-US" altLang="en-US" sz="2400" b="1">
                <a:solidFill>
                  <a:srgbClr val="0070C0"/>
                </a:solidFill>
              </a:rPr>
              <a:t>Changes in the Particle Size/Shape </a:t>
            </a:r>
            <a:r>
              <a:rPr lang="en-US" altLang="en-US" sz="2400" b="1"/>
              <a:t>Might Occur</a:t>
            </a:r>
          </a:p>
          <a:p>
            <a:pPr lvl="1"/>
            <a:r>
              <a:rPr lang="en-US" altLang="en-US" sz="2400" b="1"/>
              <a:t>Assume </a:t>
            </a:r>
            <a:r>
              <a:rPr lang="en-US" altLang="en-US" sz="2400" b="1">
                <a:solidFill>
                  <a:srgbClr val="0070C0"/>
                </a:solidFill>
              </a:rPr>
              <a:t>Changes in the Particle’s Fields</a:t>
            </a:r>
            <a:r>
              <a:rPr lang="en-US" altLang="en-US" sz="2400" b="1"/>
              <a:t> Might Occur</a:t>
            </a:r>
          </a:p>
          <a:p>
            <a:pPr lvl="1"/>
            <a:r>
              <a:rPr lang="en-US" altLang="en-US" sz="2400" b="1"/>
              <a:t>Assume Gaussian (Cartesian </a:t>
            </a:r>
            <a:r>
              <a:rPr lang="en-US" altLang="en-US" sz="2400" b="1">
                <a:solidFill>
                  <a:srgbClr val="0070C0"/>
                </a:solidFill>
              </a:rPr>
              <a:t>‘Normal’) Space </a:t>
            </a:r>
            <a:r>
              <a:rPr lang="en-US" altLang="en-US" sz="2400" b="1"/>
              <a:t>and </a:t>
            </a:r>
            <a:r>
              <a:rPr lang="en-US" altLang="en-US" sz="2400" b="1">
                <a:solidFill>
                  <a:srgbClr val="0070C0"/>
                </a:solidFill>
              </a:rPr>
              <a:t>Invariant Time </a:t>
            </a:r>
            <a:r>
              <a:rPr lang="en-US" altLang="en-US" sz="2400" b="1"/>
              <a:t>Are What’s Real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fade">
                                      <p:cBhvr>
                                        <p:cTn id="22" dur="500"/>
                                        <p:tgtEl>
                                          <p:spTgt spid="296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animEffect transition="in" filter="fade">
                                      <p:cBhvr>
                                        <p:cTn id="27" dur="500"/>
                                        <p:tgtEl>
                                          <p:spTgt spid="296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9699">
                                            <p:txEl>
                                              <p:pRg st="5" end="5"/>
                                            </p:txEl>
                                          </p:spTgt>
                                        </p:tgtEl>
                                        <p:attrNameLst>
                                          <p:attrName>style.visibility</p:attrName>
                                        </p:attrNameLst>
                                      </p:cBhvr>
                                      <p:to>
                                        <p:strVal val="visible"/>
                                      </p:to>
                                    </p:set>
                                    <p:animEffect transition="in" filter="fade">
                                      <p:cBhvr>
                                        <p:cTn id="32" dur="5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0698E-95C2-33A5-CFE1-06E4D8495FAA}"/>
              </a:ext>
            </a:extLst>
          </p:cNvPr>
          <p:cNvSpPr>
            <a:spLocks noGrp="1"/>
          </p:cNvSpPr>
          <p:nvPr>
            <p:ph idx="1"/>
          </p:nvPr>
        </p:nvSpPr>
        <p:spPr>
          <a:xfrm>
            <a:off x="0" y="1874838"/>
            <a:ext cx="8686800" cy="4602162"/>
          </a:xfrm>
        </p:spPr>
        <p:txBody>
          <a:bodyPr>
            <a:normAutofit fontScale="77500" lnSpcReduction="20000"/>
          </a:bodyPr>
          <a:lstStyle/>
          <a:p>
            <a:pPr>
              <a:defRPr/>
            </a:pPr>
            <a:r>
              <a:rPr lang="en-US" b="1" dirty="0"/>
              <a:t>Generalized Ampere’s Law </a:t>
            </a:r>
            <a:endParaRPr lang="en-US" dirty="0"/>
          </a:p>
          <a:p>
            <a:pPr marL="0" indent="0">
              <a:buFontTx/>
              <a:buNone/>
              <a:defRPr/>
            </a:pPr>
            <a:r>
              <a:rPr lang="en-US" dirty="0"/>
              <a:t>             </a:t>
            </a:r>
          </a:p>
          <a:p>
            <a:pPr>
              <a:defRPr/>
            </a:pPr>
            <a:r>
              <a:rPr lang="en-US" b="1" dirty="0"/>
              <a:t>Faraday’s Law </a:t>
            </a:r>
            <a:r>
              <a:rPr lang="en-US" dirty="0"/>
              <a:t> </a:t>
            </a:r>
          </a:p>
          <a:p>
            <a:pPr marL="0" indent="0">
              <a:buFontTx/>
              <a:buNone/>
              <a:defRPr/>
            </a:pPr>
            <a:r>
              <a:rPr lang="en-US" dirty="0"/>
              <a:t>             </a:t>
            </a:r>
          </a:p>
          <a:p>
            <a:pPr>
              <a:defRPr/>
            </a:pPr>
            <a:r>
              <a:rPr lang="en-US" b="1" dirty="0"/>
              <a:t>Gauss’s Electrostatic Law </a:t>
            </a:r>
            <a:endParaRPr lang="en-US" dirty="0"/>
          </a:p>
          <a:p>
            <a:pPr marL="0" indent="0">
              <a:buFontTx/>
              <a:buNone/>
              <a:defRPr/>
            </a:pPr>
            <a:r>
              <a:rPr lang="en-US" dirty="0"/>
              <a:t>          </a:t>
            </a:r>
          </a:p>
          <a:p>
            <a:pPr>
              <a:defRPr/>
            </a:pPr>
            <a:r>
              <a:rPr lang="en-US" b="1" dirty="0"/>
              <a:t>Gauss’s </a:t>
            </a:r>
            <a:r>
              <a:rPr lang="en-US" b="1" dirty="0" err="1"/>
              <a:t>Magnetostatic</a:t>
            </a:r>
            <a:r>
              <a:rPr lang="en-US" b="1" dirty="0"/>
              <a:t> Law</a:t>
            </a:r>
            <a:r>
              <a:rPr lang="en-US" dirty="0"/>
              <a:t> </a:t>
            </a:r>
          </a:p>
          <a:p>
            <a:pPr marL="0" indent="0">
              <a:buFontTx/>
              <a:buNone/>
              <a:defRPr/>
            </a:pPr>
            <a:r>
              <a:rPr lang="en-US" dirty="0"/>
              <a:t>                 </a:t>
            </a:r>
          </a:p>
          <a:p>
            <a:pPr>
              <a:defRPr/>
            </a:pPr>
            <a:r>
              <a:rPr lang="en-US" b="1" dirty="0"/>
              <a:t>Lorentz’s Force Law</a:t>
            </a:r>
          </a:p>
          <a:p>
            <a:pPr marL="0" indent="0">
              <a:buFontTx/>
              <a:buNone/>
              <a:defRPr/>
            </a:pPr>
            <a:r>
              <a:rPr lang="en-US" b="1" dirty="0"/>
              <a:t> </a:t>
            </a:r>
            <a:endParaRPr lang="en-US" dirty="0"/>
          </a:p>
          <a:p>
            <a:pPr>
              <a:defRPr/>
            </a:pPr>
            <a:r>
              <a:rPr lang="en-US" b="1" dirty="0"/>
              <a:t>Lenz’s Induction Law</a:t>
            </a:r>
            <a:endParaRPr lang="en-US" dirty="0"/>
          </a:p>
          <a:p>
            <a:pPr marL="0" indent="0">
              <a:buFontTx/>
              <a:buNone/>
              <a:defRPr/>
            </a:pPr>
            <a:r>
              <a:rPr lang="en-US" dirty="0"/>
              <a:t>               </a:t>
            </a:r>
          </a:p>
          <a:p>
            <a:pPr>
              <a:buFontTx/>
              <a:buNone/>
              <a:defRPr/>
            </a:pPr>
            <a:endParaRPr lang="en-US" dirty="0"/>
          </a:p>
        </p:txBody>
      </p:sp>
      <p:sp>
        <p:nvSpPr>
          <p:cNvPr id="54275" name="Title 1">
            <a:extLst>
              <a:ext uri="{FF2B5EF4-FFF2-40B4-BE49-F238E27FC236}">
                <a16:creationId xmlns:a16="http://schemas.microsoft.com/office/drawing/2014/main" id="{D2B93E5A-9237-7812-1925-2B2A1EF96458}"/>
              </a:ext>
            </a:extLst>
          </p:cNvPr>
          <p:cNvSpPr>
            <a:spLocks noGrp="1" noChangeArrowheads="1"/>
          </p:cNvSpPr>
          <p:nvPr>
            <p:ph type="title"/>
          </p:nvPr>
        </p:nvSpPr>
        <p:spPr/>
        <p:txBody>
          <a:bodyPr/>
          <a:lstStyle/>
          <a:p>
            <a:r>
              <a:rPr lang="en-US" altLang="en-US" sz="4000" b="1"/>
              <a:t>6 Empirical Laws of Electrodynamics</a:t>
            </a:r>
          </a:p>
        </p:txBody>
      </p:sp>
      <p:pic>
        <p:nvPicPr>
          <p:cNvPr id="54276" name="Picture 3">
            <a:extLst>
              <a:ext uri="{FF2B5EF4-FFF2-40B4-BE49-F238E27FC236}">
                <a16:creationId xmlns:a16="http://schemas.microsoft.com/office/drawing/2014/main" id="{0C10B3A0-E534-F56D-70E9-E35A1A2C8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1682750"/>
            <a:ext cx="29511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a:extLst>
              <a:ext uri="{FF2B5EF4-FFF2-40B4-BE49-F238E27FC236}">
                <a16:creationId xmlns:a16="http://schemas.microsoft.com/office/drawing/2014/main" id="{C1AEDDC4-C4A5-3844-5A20-6E8970C4C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213" y="2471738"/>
            <a:ext cx="44116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a:extLst>
              <a:ext uri="{FF2B5EF4-FFF2-40B4-BE49-F238E27FC236}">
                <a16:creationId xmlns:a16="http://schemas.microsoft.com/office/drawing/2014/main" id="{FBCD9B1E-060B-C9B5-EA04-882C83259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154363"/>
            <a:ext cx="27701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a:extLst>
              <a:ext uri="{FF2B5EF4-FFF2-40B4-BE49-F238E27FC236}">
                <a16:creationId xmlns:a16="http://schemas.microsoft.com/office/drawing/2014/main" id="{F7E2C02A-1EB1-563A-D45B-63B352193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538" y="4070350"/>
            <a:ext cx="11811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9">
            <a:extLst>
              <a:ext uri="{FF2B5EF4-FFF2-40B4-BE49-F238E27FC236}">
                <a16:creationId xmlns:a16="http://schemas.microsoft.com/office/drawing/2014/main" id="{6A64F3FE-6CDA-3DB9-5D52-4526BC06A0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1788" y="1252538"/>
            <a:ext cx="8382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0">
            <a:extLst>
              <a:ext uri="{FF2B5EF4-FFF2-40B4-BE49-F238E27FC236}">
                <a16:creationId xmlns:a16="http://schemas.microsoft.com/office/drawing/2014/main" id="{9EE1EA9B-86D4-8CFE-3B2D-30D4946A6C6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78775" y="2371725"/>
            <a:ext cx="7683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1">
            <a:extLst>
              <a:ext uri="{FF2B5EF4-FFF2-40B4-BE49-F238E27FC236}">
                <a16:creationId xmlns:a16="http://schemas.microsoft.com/office/drawing/2014/main" id="{63EF1920-BCFE-0357-B7A9-97DB3E6A8E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89700" y="3808413"/>
            <a:ext cx="8921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3">
            <a:extLst>
              <a:ext uri="{FF2B5EF4-FFF2-40B4-BE49-F238E27FC236}">
                <a16:creationId xmlns:a16="http://schemas.microsoft.com/office/drawing/2014/main" id="{E1A84023-784C-814F-20F6-ADCA8B3BF1C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08913" y="4424363"/>
            <a:ext cx="877887"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4">
            <a:extLst>
              <a:ext uri="{FF2B5EF4-FFF2-40B4-BE49-F238E27FC236}">
                <a16:creationId xmlns:a16="http://schemas.microsoft.com/office/drawing/2014/main" id="{F692DCDB-37DB-93D4-7CF9-65FB6C318B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62038" y="6015038"/>
            <a:ext cx="5403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5">
            <a:extLst>
              <a:ext uri="{FF2B5EF4-FFF2-40B4-BE49-F238E27FC236}">
                <a16:creationId xmlns:a16="http://schemas.microsoft.com/office/drawing/2014/main" id="{D1CE66BB-294B-F7F4-E0FE-941F9EF8736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35388" y="4740275"/>
            <a:ext cx="39385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2">
            <a:extLst>
              <a:ext uri="{FF2B5EF4-FFF2-40B4-BE49-F238E27FC236}">
                <a16:creationId xmlns:a16="http://schemas.microsoft.com/office/drawing/2014/main" id="{B46EC7E4-5381-C576-649E-E7F76D1FC47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65888" y="5386388"/>
            <a:ext cx="10795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DE71EC76-A31F-578F-8F9C-255DFD8ACE31}"/>
              </a:ext>
            </a:extLst>
          </p:cNvPr>
          <p:cNvSpPr>
            <a:spLocks noGrp="1" noChangeArrowheads="1"/>
          </p:cNvSpPr>
          <p:nvPr>
            <p:ph type="title"/>
          </p:nvPr>
        </p:nvSpPr>
        <p:spPr>
          <a:xfrm>
            <a:off x="457200" y="0"/>
            <a:ext cx="8229600" cy="1143000"/>
          </a:xfrm>
        </p:spPr>
        <p:txBody>
          <a:bodyPr/>
          <a:lstStyle/>
          <a:p>
            <a:r>
              <a:rPr lang="en-US" altLang="en-US" sz="4000" b="1"/>
              <a:t>Solution for Lenz’s Law </a:t>
            </a:r>
            <a:r>
              <a:rPr lang="en-US" altLang="en-US" sz="2800" b="1"/>
              <a:t>(1 of 2)</a:t>
            </a:r>
            <a:endParaRPr lang="en-US" altLang="en-US" sz="4000" b="1"/>
          </a:p>
        </p:txBody>
      </p:sp>
      <p:pic>
        <p:nvPicPr>
          <p:cNvPr id="56323" name="Picture 2">
            <a:extLst>
              <a:ext uri="{FF2B5EF4-FFF2-40B4-BE49-F238E27FC236}">
                <a16:creationId xmlns:a16="http://schemas.microsoft.com/office/drawing/2014/main" id="{DA923B2E-425B-7022-8243-5E6C50D6D0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1450" y="1374775"/>
            <a:ext cx="32766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7">
            <a:extLst>
              <a:ext uri="{FF2B5EF4-FFF2-40B4-BE49-F238E27FC236}">
                <a16:creationId xmlns:a16="http://schemas.microsoft.com/office/drawing/2014/main" id="{7166DFE7-854A-B7A2-0EB2-387F2AE193FC}"/>
              </a:ext>
            </a:extLst>
          </p:cNvPr>
          <p:cNvSpPr txBox="1">
            <a:spLocks noChangeArrowheads="1"/>
          </p:cNvSpPr>
          <p:nvPr/>
        </p:nvSpPr>
        <p:spPr bwMode="auto">
          <a:xfrm>
            <a:off x="347663" y="1287463"/>
            <a:ext cx="47688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t>An Induced current opposes the change that produced it </a:t>
            </a:r>
          </a:p>
          <a:p>
            <a:pPr eaLnBrk="1" hangingPunct="1">
              <a:spcBef>
                <a:spcPct val="0"/>
              </a:spcBef>
              <a:buFontTx/>
              <a:buNone/>
            </a:pPr>
            <a:r>
              <a:rPr lang="en-US" altLang="en-US" sz="2800" b="1"/>
              <a:t>(i.e., it’s a Feedback Effect)</a:t>
            </a:r>
          </a:p>
        </p:txBody>
      </p:sp>
      <p:pic>
        <p:nvPicPr>
          <p:cNvPr id="56325" name="Picture 2" descr="A picture containing black, darkness&#10;&#10;Description automatically generated">
            <a:extLst>
              <a:ext uri="{FF2B5EF4-FFF2-40B4-BE49-F238E27FC236}">
                <a16:creationId xmlns:a16="http://schemas.microsoft.com/office/drawing/2014/main" id="{E2190455-5099-595F-CBD5-63C6C6223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r="68680"/>
          <a:stretch>
            <a:fillRect/>
          </a:stretch>
        </p:blipFill>
        <p:spPr bwMode="auto">
          <a:xfrm>
            <a:off x="1619250" y="3260725"/>
            <a:ext cx="28638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A2F4029-4B15-3867-F48C-A6766A97A7E8}"/>
              </a:ext>
            </a:extLst>
          </p:cNvPr>
          <p:cNvSpPr txBox="1">
            <a:spLocks noChangeArrowheads="1"/>
          </p:cNvSpPr>
          <p:nvPr/>
        </p:nvSpPr>
        <p:spPr bwMode="auto">
          <a:xfrm>
            <a:off x="1636713" y="4240213"/>
            <a:ext cx="58880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t>An Induced Electric Field Will Be </a:t>
            </a:r>
            <a:r>
              <a:rPr lang="en-US" altLang="en-US" sz="2400" b="1">
                <a:solidFill>
                  <a:srgbClr val="C00000"/>
                </a:solidFill>
              </a:rPr>
              <a:t>Proportional To </a:t>
            </a:r>
            <a:r>
              <a:rPr lang="en-US" altLang="en-US" sz="2400" b="1"/>
              <a:t>and </a:t>
            </a:r>
            <a:r>
              <a:rPr lang="en-US" altLang="en-US" sz="2400" b="1">
                <a:solidFill>
                  <a:srgbClr val="C00000"/>
                </a:solidFill>
              </a:rPr>
              <a:t>Opposed To </a:t>
            </a:r>
            <a:r>
              <a:rPr lang="en-US" altLang="en-US" sz="2400" b="1"/>
              <a:t>(hence the minus sign) the Originating Field That Produced It</a:t>
            </a:r>
          </a:p>
        </p:txBody>
      </p:sp>
      <p:grpSp>
        <p:nvGrpSpPr>
          <p:cNvPr id="3" name="Group 2">
            <a:extLst>
              <a:ext uri="{FF2B5EF4-FFF2-40B4-BE49-F238E27FC236}">
                <a16:creationId xmlns:a16="http://schemas.microsoft.com/office/drawing/2014/main" id="{234B8F87-9C78-6C4F-C4D5-71EA179BAA6D}"/>
              </a:ext>
            </a:extLst>
          </p:cNvPr>
          <p:cNvGrpSpPr>
            <a:grpSpLocks/>
          </p:cNvGrpSpPr>
          <p:nvPr/>
        </p:nvGrpSpPr>
        <p:grpSpPr bwMode="auto">
          <a:xfrm>
            <a:off x="733425" y="4278313"/>
            <a:ext cx="7854950" cy="1866900"/>
            <a:chOff x="477891" y="4441526"/>
            <a:chExt cx="7855026" cy="1866548"/>
          </a:xfrm>
        </p:grpSpPr>
        <p:grpSp>
          <p:nvGrpSpPr>
            <p:cNvPr id="56328" name="Group 3">
              <a:extLst>
                <a:ext uri="{FF2B5EF4-FFF2-40B4-BE49-F238E27FC236}">
                  <a16:creationId xmlns:a16="http://schemas.microsoft.com/office/drawing/2014/main" id="{9AAB9DBB-4875-951E-2876-596D5C2ECEFC}"/>
                </a:ext>
              </a:extLst>
            </p:cNvPr>
            <p:cNvGrpSpPr>
              <a:grpSpLocks/>
            </p:cNvGrpSpPr>
            <p:nvPr/>
          </p:nvGrpSpPr>
          <p:grpSpPr bwMode="auto">
            <a:xfrm>
              <a:off x="477891" y="4441526"/>
              <a:ext cx="7855026" cy="1244138"/>
              <a:chOff x="572877" y="4673138"/>
              <a:chExt cx="7855026" cy="1244138"/>
            </a:xfrm>
          </p:grpSpPr>
          <p:pic>
            <p:nvPicPr>
              <p:cNvPr id="56338" name="Picture 14" descr="A picture containing black, darkness&#10;&#10;Description automatically generated">
                <a:extLst>
                  <a:ext uri="{FF2B5EF4-FFF2-40B4-BE49-F238E27FC236}">
                    <a16:creationId xmlns:a16="http://schemas.microsoft.com/office/drawing/2014/main" id="{3A88F53B-CAC8-540C-D555-6F6B84929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206"/>
              <a:stretch>
                <a:fillRect/>
              </a:stretch>
            </p:blipFill>
            <p:spPr bwMode="auto">
              <a:xfrm>
                <a:off x="2137272" y="4673138"/>
                <a:ext cx="6290631" cy="124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15" descr="A picture containing black, darkness&#10;&#10;Description automatically generated">
                <a:extLst>
                  <a:ext uri="{FF2B5EF4-FFF2-40B4-BE49-F238E27FC236}">
                    <a16:creationId xmlns:a16="http://schemas.microsoft.com/office/drawing/2014/main" id="{E73B72CA-FC3A-9588-FFC1-E5C97145C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2892"/>
              <a:stretch>
                <a:fillRect/>
              </a:stretch>
            </p:blipFill>
            <p:spPr bwMode="auto">
              <a:xfrm>
                <a:off x="572877" y="4673138"/>
                <a:ext cx="1564395" cy="124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29" name="Group 4">
              <a:extLst>
                <a:ext uri="{FF2B5EF4-FFF2-40B4-BE49-F238E27FC236}">
                  <a16:creationId xmlns:a16="http://schemas.microsoft.com/office/drawing/2014/main" id="{C1D6D3CA-986C-EFCC-68B7-45F45A06A6C6}"/>
                </a:ext>
              </a:extLst>
            </p:cNvPr>
            <p:cNvGrpSpPr>
              <a:grpSpLocks/>
            </p:cNvGrpSpPr>
            <p:nvPr/>
          </p:nvGrpSpPr>
          <p:grpSpPr bwMode="auto">
            <a:xfrm>
              <a:off x="948522" y="5685664"/>
              <a:ext cx="2250664" cy="622410"/>
              <a:chOff x="948522" y="5685664"/>
              <a:chExt cx="2250664" cy="622410"/>
            </a:xfrm>
          </p:grpSpPr>
          <p:grpSp>
            <p:nvGrpSpPr>
              <p:cNvPr id="56330" name="Group 6">
                <a:extLst>
                  <a:ext uri="{FF2B5EF4-FFF2-40B4-BE49-F238E27FC236}">
                    <a16:creationId xmlns:a16="http://schemas.microsoft.com/office/drawing/2014/main" id="{DD7C4A9B-0E5C-10C5-8E44-F54FB24EE2A9}"/>
                  </a:ext>
                </a:extLst>
              </p:cNvPr>
              <p:cNvGrpSpPr>
                <a:grpSpLocks/>
              </p:cNvGrpSpPr>
              <p:nvPr/>
            </p:nvGrpSpPr>
            <p:grpSpPr bwMode="auto">
              <a:xfrm>
                <a:off x="2412268" y="5685664"/>
                <a:ext cx="786918" cy="622410"/>
                <a:chOff x="3399598" y="4585647"/>
                <a:chExt cx="786918" cy="622410"/>
              </a:xfrm>
            </p:grpSpPr>
            <p:sp>
              <p:nvSpPr>
                <p:cNvPr id="56332" name="Rectangle 8">
                  <a:extLst>
                    <a:ext uri="{FF2B5EF4-FFF2-40B4-BE49-F238E27FC236}">
                      <a16:creationId xmlns:a16="http://schemas.microsoft.com/office/drawing/2014/main" id="{D78BA12E-5E37-A587-DBD1-6420689BB1EC}"/>
                    </a:ext>
                  </a:extLst>
                </p:cNvPr>
                <p:cNvSpPr>
                  <a:spLocks noChangeArrowheads="1"/>
                </p:cNvSpPr>
                <p:nvPr/>
              </p:nvSpPr>
              <p:spPr bwMode="auto">
                <a:xfrm>
                  <a:off x="3399598" y="4759287"/>
                  <a:ext cx="1474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sp>
              <p:nvSpPr>
                <p:cNvPr id="56333" name="Rectangle 9">
                  <a:extLst>
                    <a:ext uri="{FF2B5EF4-FFF2-40B4-BE49-F238E27FC236}">
                      <a16:creationId xmlns:a16="http://schemas.microsoft.com/office/drawing/2014/main" id="{9F7CB857-DE81-9E56-1AB5-5387CEE02AD0}"/>
                    </a:ext>
                  </a:extLst>
                </p:cNvPr>
                <p:cNvSpPr>
                  <a:spLocks noChangeArrowheads="1"/>
                </p:cNvSpPr>
                <p:nvPr/>
              </p:nvSpPr>
              <p:spPr bwMode="auto">
                <a:xfrm>
                  <a:off x="3648086" y="4759287"/>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56334" name="Rectangle 10">
                  <a:extLst>
                    <a:ext uri="{FF2B5EF4-FFF2-40B4-BE49-F238E27FC236}">
                      <a16:creationId xmlns:a16="http://schemas.microsoft.com/office/drawing/2014/main" id="{09F17E2B-CAD7-5D82-7DD2-5465F334778C}"/>
                    </a:ext>
                  </a:extLst>
                </p:cNvPr>
                <p:cNvSpPr>
                  <a:spLocks noChangeArrowheads="1"/>
                </p:cNvSpPr>
                <p:nvPr/>
              </p:nvSpPr>
              <p:spPr bwMode="auto">
                <a:xfrm>
                  <a:off x="3920584" y="4884892"/>
                  <a:ext cx="12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56335" name="Rectangle 11">
                  <a:extLst>
                    <a:ext uri="{FF2B5EF4-FFF2-40B4-BE49-F238E27FC236}">
                      <a16:creationId xmlns:a16="http://schemas.microsoft.com/office/drawing/2014/main" id="{07C499EF-7A9A-2875-6E0D-86291BF8DDFC}"/>
                    </a:ext>
                  </a:extLst>
                </p:cNvPr>
                <p:cNvSpPr>
                  <a:spLocks noChangeArrowheads="1"/>
                </p:cNvSpPr>
                <p:nvPr/>
              </p:nvSpPr>
              <p:spPr bwMode="auto">
                <a:xfrm>
                  <a:off x="3921909" y="4751349"/>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56336" name="TextBox 12">
                  <a:extLst>
                    <a:ext uri="{FF2B5EF4-FFF2-40B4-BE49-F238E27FC236}">
                      <a16:creationId xmlns:a16="http://schemas.microsoft.com/office/drawing/2014/main" id="{4EB57911-5BAA-020F-D67E-5C5E4C76ECDF}"/>
                    </a:ext>
                  </a:extLst>
                </p:cNvPr>
                <p:cNvSpPr txBox="1">
                  <a:spLocks noChangeArrowheads="1"/>
                </p:cNvSpPr>
                <p:nvPr/>
              </p:nvSpPr>
              <p:spPr bwMode="auto">
                <a:xfrm>
                  <a:off x="3854260" y="4591978"/>
                  <a:ext cx="332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i="1">
                      <a:latin typeface="Times New Roman" panose="02020603050405020304" pitchFamily="18" charset="0"/>
                      <a:cs typeface="Times New Roman" panose="02020603050405020304" pitchFamily="18" charset="0"/>
                    </a:rPr>
                    <a:t>v</a:t>
                  </a:r>
                </a:p>
              </p:txBody>
            </p:sp>
            <p:sp>
              <p:nvSpPr>
                <p:cNvPr id="56337" name="Rectangle 13">
                  <a:extLst>
                    <a:ext uri="{FF2B5EF4-FFF2-40B4-BE49-F238E27FC236}">
                      <a16:creationId xmlns:a16="http://schemas.microsoft.com/office/drawing/2014/main" id="{39D08F97-BDF9-B0A1-B53A-E2BBEF121F5C}"/>
                    </a:ext>
                  </a:extLst>
                </p:cNvPr>
                <p:cNvSpPr>
                  <a:spLocks noChangeArrowheads="1"/>
                </p:cNvSpPr>
                <p:nvPr/>
              </p:nvSpPr>
              <p:spPr bwMode="auto">
                <a:xfrm>
                  <a:off x="3945663" y="4585647"/>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grpSp>
          <p:sp>
            <p:nvSpPr>
              <p:cNvPr id="56331" name="TextBox 15">
                <a:extLst>
                  <a:ext uri="{FF2B5EF4-FFF2-40B4-BE49-F238E27FC236}">
                    <a16:creationId xmlns:a16="http://schemas.microsoft.com/office/drawing/2014/main" id="{0448F34C-2580-27DA-2B9D-46D44D98593B}"/>
                  </a:ext>
                </a:extLst>
              </p:cNvPr>
              <p:cNvSpPr txBox="1">
                <a:spLocks noChangeArrowheads="1"/>
              </p:cNvSpPr>
              <p:nvPr/>
            </p:nvSpPr>
            <p:spPr bwMode="auto">
              <a:xfrm>
                <a:off x="948522" y="5870330"/>
                <a:ext cx="1366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indent="-285750">
                  <a:spcBef>
                    <a:spcPct val="20000"/>
                  </a:spcBef>
                  <a:buChar char="–"/>
                  <a:defRPr sz="2800">
                    <a:solidFill>
                      <a:schemeClr val="tx1"/>
                    </a:solidFill>
                    <a:latin typeface="Arial" panose="020B0604020202020204" pitchFamily="34" charset="0"/>
                  </a:defRPr>
                </a:lvl2pPr>
                <a:lvl3pPr indent="-228600">
                  <a:spcBef>
                    <a:spcPct val="20000"/>
                  </a:spcBef>
                  <a:buChar char="•"/>
                  <a:defRPr sz="2400">
                    <a:solidFill>
                      <a:schemeClr val="tx1"/>
                    </a:solidFill>
                    <a:latin typeface="Arial" panose="020B0604020202020204" pitchFamily="34" charset="0"/>
                  </a:defRPr>
                </a:lvl3pPr>
                <a:lvl4pPr indent="-228600">
                  <a:spcBef>
                    <a:spcPct val="20000"/>
                  </a:spcBef>
                  <a:buChar char="–"/>
                  <a:defRPr sz="2000">
                    <a:solidFill>
                      <a:schemeClr val="tx1"/>
                    </a:solidFill>
                    <a:latin typeface="Arial" panose="020B0604020202020204" pitchFamily="34" charset="0"/>
                  </a:defRPr>
                </a:lvl4pPr>
                <a:lvl5pPr indent="-228600">
                  <a:spcBef>
                    <a:spcPct val="20000"/>
                  </a:spcBef>
                  <a:buChar char="»"/>
                  <a:defRPr sz="2000">
                    <a:solidFill>
                      <a:schemeClr val="tx1"/>
                    </a:solidFill>
                    <a:latin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t>Where:</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B1A8885-1BEC-194B-83E8-40EC2DBC6001}"/>
              </a:ext>
            </a:extLst>
          </p:cNvPr>
          <p:cNvSpPr>
            <a:spLocks noGrp="1" noChangeArrowheads="1"/>
          </p:cNvSpPr>
          <p:nvPr>
            <p:ph type="title"/>
          </p:nvPr>
        </p:nvSpPr>
        <p:spPr>
          <a:xfrm>
            <a:off x="457200" y="0"/>
            <a:ext cx="8229600" cy="1143000"/>
          </a:xfrm>
        </p:spPr>
        <p:txBody>
          <a:bodyPr/>
          <a:lstStyle/>
          <a:p>
            <a:r>
              <a:rPr lang="en-US" altLang="en-US" sz="4000" b="1"/>
              <a:t>Solution for Lenz’s Law </a:t>
            </a:r>
            <a:r>
              <a:rPr lang="en-US" altLang="en-US" sz="2800" b="1"/>
              <a:t>(2 of 2)</a:t>
            </a:r>
            <a:endParaRPr lang="en-US" altLang="en-US" sz="4000" b="1"/>
          </a:p>
        </p:txBody>
      </p:sp>
      <p:grpSp>
        <p:nvGrpSpPr>
          <p:cNvPr id="6" name="Group 5">
            <a:extLst>
              <a:ext uri="{FF2B5EF4-FFF2-40B4-BE49-F238E27FC236}">
                <a16:creationId xmlns:a16="http://schemas.microsoft.com/office/drawing/2014/main" id="{6AA0D310-5A06-C882-B194-AF6824700BC0}"/>
              </a:ext>
            </a:extLst>
          </p:cNvPr>
          <p:cNvGrpSpPr>
            <a:grpSpLocks/>
          </p:cNvGrpSpPr>
          <p:nvPr/>
        </p:nvGrpSpPr>
        <p:grpSpPr bwMode="auto">
          <a:xfrm>
            <a:off x="304800" y="4000500"/>
            <a:ext cx="8105775" cy="2308225"/>
            <a:chOff x="304800" y="4000500"/>
            <a:chExt cx="8105775" cy="2308225"/>
          </a:xfrm>
        </p:grpSpPr>
        <p:pic>
          <p:nvPicPr>
            <p:cNvPr id="58373" name="Picture 13">
              <a:extLst>
                <a:ext uri="{FF2B5EF4-FFF2-40B4-BE49-F238E27FC236}">
                  <a16:creationId xmlns:a16="http://schemas.microsoft.com/office/drawing/2014/main" id="{8784042B-7B3A-3B04-FE58-3315279F74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3713" y="4221163"/>
              <a:ext cx="11890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4">
              <a:extLst>
                <a:ext uri="{FF2B5EF4-FFF2-40B4-BE49-F238E27FC236}">
                  <a16:creationId xmlns:a16="http://schemas.microsoft.com/office/drawing/2014/main" id="{99AD0441-8E23-9AB9-3B9C-71CB2064B900}"/>
                </a:ext>
              </a:extLst>
            </p:cNvPr>
            <p:cNvSpPr txBox="1">
              <a:spLocks noChangeArrowheads="1"/>
            </p:cNvSpPr>
            <p:nvPr/>
          </p:nvSpPr>
          <p:spPr bwMode="auto">
            <a:xfrm>
              <a:off x="5614988" y="5229225"/>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latin typeface="Times New Roman" panose="02020603050405020304" pitchFamily="18" charset="0"/>
                  <a:cs typeface="Times New Roman" panose="02020603050405020304" pitchFamily="18" charset="0"/>
                  <a:sym typeface="Wingdings" panose="05000000000000000000" pitchFamily="2" charset="2"/>
                </a:rPr>
                <a:t>v</a:t>
              </a:r>
              <a:endParaRPr lang="en-US" altLang="en-US" sz="2400" b="1" i="1">
                <a:latin typeface="Times New Roman" panose="02020603050405020304" pitchFamily="18" charset="0"/>
                <a:cs typeface="Times New Roman" panose="02020603050405020304" pitchFamily="18" charset="0"/>
              </a:endParaRPr>
            </a:p>
          </p:txBody>
        </p:sp>
        <p:pic>
          <p:nvPicPr>
            <p:cNvPr id="58375" name="Picture 15">
              <a:extLst>
                <a:ext uri="{FF2B5EF4-FFF2-40B4-BE49-F238E27FC236}">
                  <a16:creationId xmlns:a16="http://schemas.microsoft.com/office/drawing/2014/main" id="{88C736CE-D51A-06F2-886E-53B317451D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6238" y="4175125"/>
              <a:ext cx="16843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1049E2ED-1FFC-DF3F-F309-1543DFC11AF5}"/>
                </a:ext>
              </a:extLst>
            </p:cNvPr>
            <p:cNvCxnSpPr/>
            <p:nvPr/>
          </p:nvCxnSpPr>
          <p:spPr>
            <a:xfrm flipV="1">
              <a:off x="4892675" y="5181600"/>
              <a:ext cx="1219200" cy="15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11">
              <a:extLst>
                <a:ext uri="{FF2B5EF4-FFF2-40B4-BE49-F238E27FC236}">
                  <a16:creationId xmlns:a16="http://schemas.microsoft.com/office/drawing/2014/main" id="{1089E803-85A4-DE7B-1B57-BEAFDDB30538}"/>
                </a:ext>
              </a:extLst>
            </p:cNvPr>
            <p:cNvSpPr txBox="1">
              <a:spLocks noChangeArrowheads="1"/>
            </p:cNvSpPr>
            <p:nvPr/>
          </p:nvSpPr>
          <p:spPr bwMode="auto">
            <a:xfrm>
              <a:off x="304800" y="4000500"/>
              <a:ext cx="38401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7030A0"/>
                  </a:solidFill>
                  <a:sym typeface="WP Greek Century"/>
                </a:rPr>
                <a:t>Lenz’s Law reveals the physical origin of relativistic effects to be the non-linear electrical feedback on finite size charged particles.</a:t>
              </a:r>
              <a:endParaRPr lang="en-US" altLang="en-US" sz="2400" b="1">
                <a:solidFill>
                  <a:srgbClr val="7030A0"/>
                </a:solidFill>
              </a:endParaRPr>
            </a:p>
          </p:txBody>
        </p:sp>
      </p:grpSp>
      <p:sp>
        <p:nvSpPr>
          <p:cNvPr id="4" name="TextBox 3">
            <a:extLst>
              <a:ext uri="{FF2B5EF4-FFF2-40B4-BE49-F238E27FC236}">
                <a16:creationId xmlns:a16="http://schemas.microsoft.com/office/drawing/2014/main" id="{BEB07B8A-30C9-88E5-F8EB-8203C8157A2B}"/>
              </a:ext>
            </a:extLst>
          </p:cNvPr>
          <p:cNvSpPr txBox="1">
            <a:spLocks noChangeArrowheads="1"/>
          </p:cNvSpPr>
          <p:nvPr/>
        </p:nvSpPr>
        <p:spPr bwMode="auto">
          <a:xfrm>
            <a:off x="527050" y="1238250"/>
            <a:ext cx="80899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pPr>
            <a:r>
              <a:rPr lang="en-US" altLang="en-US" sz="2400" b="1"/>
              <a:t>Lenz’s Law is the magnetic corollary to Newton’s 3</a:t>
            </a:r>
            <a:r>
              <a:rPr lang="en-US" altLang="en-US" sz="2400" b="1" baseline="30000"/>
              <a:t>rd</a:t>
            </a:r>
            <a:r>
              <a:rPr lang="en-US" altLang="en-US" sz="2400" b="1"/>
              <a:t> Law: </a:t>
            </a:r>
            <a:r>
              <a:rPr lang="en-US" altLang="en-US" sz="2400" b="1">
                <a:solidFill>
                  <a:srgbClr val="002060"/>
                </a:solidFill>
              </a:rPr>
              <a:t>For every action there is an equal and opposite reaction.</a:t>
            </a:r>
          </a:p>
          <a:p>
            <a:pPr eaLnBrk="1" hangingPunct="1">
              <a:spcBef>
                <a:spcPct val="0"/>
              </a:spcBef>
            </a:pPr>
            <a:r>
              <a:rPr lang="en-US" altLang="en-US" sz="2400" b="1"/>
              <a:t>In effect: whenever a change in a magnetic field occurs, an electric field is generated to oppose the 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A6706CA-0C74-CC5A-C8BE-7D32D6E32674}"/>
              </a:ext>
            </a:extLst>
          </p:cNvPr>
          <p:cNvSpPr>
            <a:spLocks noGrp="1" noChangeArrowheads="1"/>
          </p:cNvSpPr>
          <p:nvPr>
            <p:ph type="title"/>
          </p:nvPr>
        </p:nvSpPr>
        <p:spPr>
          <a:xfrm>
            <a:off x="457200" y="274638"/>
            <a:ext cx="8229600" cy="793750"/>
          </a:xfrm>
        </p:spPr>
        <p:txBody>
          <a:bodyPr/>
          <a:lstStyle/>
          <a:p>
            <a:r>
              <a:rPr lang="en-US" altLang="en-US" b="1"/>
              <a:t>Additional Empirical Findings</a:t>
            </a:r>
          </a:p>
        </p:txBody>
      </p:sp>
      <p:sp>
        <p:nvSpPr>
          <p:cNvPr id="3" name="Content Placeholder 2">
            <a:extLst>
              <a:ext uri="{FF2B5EF4-FFF2-40B4-BE49-F238E27FC236}">
                <a16:creationId xmlns:a16="http://schemas.microsoft.com/office/drawing/2014/main" id="{154186CB-1AFA-6D7D-44C9-AF7B10344B21}"/>
              </a:ext>
            </a:extLst>
          </p:cNvPr>
          <p:cNvSpPr>
            <a:spLocks noGrp="1"/>
          </p:cNvSpPr>
          <p:nvPr>
            <p:ph idx="1"/>
          </p:nvPr>
        </p:nvSpPr>
        <p:spPr>
          <a:xfrm>
            <a:off x="457200" y="1417638"/>
            <a:ext cx="8229600" cy="5135562"/>
          </a:xfrm>
        </p:spPr>
        <p:txBody>
          <a:bodyPr>
            <a:normAutofit fontScale="85000" lnSpcReduction="20000"/>
          </a:bodyPr>
          <a:lstStyle/>
          <a:p>
            <a:pPr>
              <a:lnSpc>
                <a:spcPct val="110000"/>
              </a:lnSpc>
              <a:spcBef>
                <a:spcPts val="0"/>
              </a:spcBef>
              <a:spcAft>
                <a:spcPts val="900"/>
              </a:spcAft>
              <a:defRPr/>
            </a:pPr>
            <a:r>
              <a:rPr lang="en-US" b="1" dirty="0">
                <a:solidFill>
                  <a:srgbClr val="0070C0"/>
                </a:solidFill>
              </a:rPr>
              <a:t>Induced</a:t>
            </a:r>
            <a:r>
              <a:rPr lang="en-US" b="1" dirty="0"/>
              <a:t> E</a:t>
            </a:r>
            <a:r>
              <a:rPr lang="en-US" b="1" baseline="-25000" dirty="0"/>
              <a:t>i</a:t>
            </a:r>
            <a:r>
              <a:rPr lang="en-US" b="1" dirty="0"/>
              <a:t>(</a:t>
            </a:r>
            <a:r>
              <a:rPr lang="en-US" sz="2800" b="1" dirty="0" err="1"/>
              <a:t>R,V</a:t>
            </a:r>
            <a:r>
              <a:rPr lang="en-US" b="1" dirty="0" err="1"/>
              <a:t>,t</a:t>
            </a:r>
            <a:r>
              <a:rPr lang="en-US" b="1" dirty="0"/>
              <a:t>) and </a:t>
            </a:r>
            <a:r>
              <a:rPr lang="en-US" b="1" dirty="0">
                <a:solidFill>
                  <a:srgbClr val="C00000"/>
                </a:solidFill>
              </a:rPr>
              <a:t>Static</a:t>
            </a:r>
            <a:r>
              <a:rPr lang="en-US" b="1" dirty="0"/>
              <a:t> </a:t>
            </a:r>
            <a:r>
              <a:rPr lang="en-US" b="1" dirty="0" err="1"/>
              <a:t>E</a:t>
            </a:r>
            <a:r>
              <a:rPr lang="en-US" b="1" baseline="-25000" dirty="0" err="1"/>
              <a:t>o</a:t>
            </a:r>
            <a:r>
              <a:rPr lang="en-US" b="1" dirty="0"/>
              <a:t>(</a:t>
            </a:r>
            <a:r>
              <a:rPr lang="en-US" sz="2800" b="1" dirty="0" err="1"/>
              <a:t>R</a:t>
            </a:r>
            <a:r>
              <a:rPr lang="en-US" b="1" dirty="0" err="1"/>
              <a:t>,t</a:t>
            </a:r>
            <a:r>
              <a:rPr lang="en-US" b="1" dirty="0"/>
              <a:t>) Fields Are </a:t>
            </a:r>
            <a:r>
              <a:rPr lang="en-US" b="1" u="sng" dirty="0"/>
              <a:t>Fundamentally Different </a:t>
            </a:r>
            <a:r>
              <a:rPr lang="en-US" b="1" dirty="0"/>
              <a:t>(i.e., Cannot Use Superposition; Must Track Them Separately)</a:t>
            </a:r>
          </a:p>
          <a:p>
            <a:pPr>
              <a:lnSpc>
                <a:spcPct val="110000"/>
              </a:lnSpc>
              <a:spcBef>
                <a:spcPts val="0"/>
              </a:spcBef>
              <a:spcAft>
                <a:spcPts val="900"/>
              </a:spcAft>
              <a:defRPr/>
            </a:pPr>
            <a:r>
              <a:rPr lang="en-US" b="1" dirty="0">
                <a:solidFill>
                  <a:srgbClr val="0070C0"/>
                </a:solidFill>
              </a:rPr>
              <a:t>Fields</a:t>
            </a:r>
            <a:r>
              <a:rPr lang="en-US" b="1" dirty="0"/>
              <a:t> of Charges Remain Attached, Have Tensile Strength, and </a:t>
            </a:r>
            <a:r>
              <a:rPr lang="en-US" b="1" dirty="0">
                <a:solidFill>
                  <a:srgbClr val="0070C0"/>
                </a:solidFill>
              </a:rPr>
              <a:t>Move WITH the Charge</a:t>
            </a:r>
          </a:p>
          <a:p>
            <a:pPr>
              <a:lnSpc>
                <a:spcPct val="110000"/>
              </a:lnSpc>
              <a:spcBef>
                <a:spcPts val="0"/>
              </a:spcBef>
              <a:spcAft>
                <a:spcPts val="900"/>
              </a:spcAft>
              <a:defRPr/>
            </a:pPr>
            <a:r>
              <a:rPr lang="en-US" b="1" dirty="0"/>
              <a:t>There Exist Non-Linear Field Effects in Lasers and Other </a:t>
            </a:r>
            <a:r>
              <a:rPr lang="en-US" b="1" dirty="0" err="1"/>
              <a:t>Electrodynamic</a:t>
            </a:r>
            <a:r>
              <a:rPr lang="en-US" b="1" dirty="0"/>
              <a:t> Devices</a:t>
            </a:r>
          </a:p>
          <a:p>
            <a:pPr>
              <a:lnSpc>
                <a:spcPct val="110000"/>
              </a:lnSpc>
              <a:spcBef>
                <a:spcPts val="0"/>
              </a:spcBef>
              <a:spcAft>
                <a:spcPts val="900"/>
              </a:spcAft>
              <a:defRPr/>
            </a:pPr>
            <a:r>
              <a:rPr lang="en-US" b="1" dirty="0">
                <a:solidFill>
                  <a:srgbClr val="0070C0"/>
                </a:solidFill>
              </a:rPr>
              <a:t>Energy Is Conserved </a:t>
            </a:r>
            <a:r>
              <a:rPr lang="en-US" b="1" dirty="0"/>
              <a:t>in Electrodynamics</a:t>
            </a:r>
          </a:p>
          <a:p>
            <a:pPr>
              <a:lnSpc>
                <a:spcPct val="110000"/>
              </a:lnSpc>
              <a:spcBef>
                <a:spcPts val="0"/>
              </a:spcBef>
              <a:spcAft>
                <a:spcPts val="900"/>
              </a:spcAft>
              <a:defRPr/>
            </a:pPr>
            <a:r>
              <a:rPr lang="en-US" b="1" dirty="0">
                <a:solidFill>
                  <a:srgbClr val="0070C0"/>
                </a:solidFill>
              </a:rPr>
              <a:t>Momentum Is Conserved </a:t>
            </a:r>
            <a:r>
              <a:rPr lang="en-US" b="1" dirty="0"/>
              <a:t>in Electrodynamics</a:t>
            </a:r>
          </a:p>
          <a:p>
            <a:pPr>
              <a:lnSpc>
                <a:spcPct val="110000"/>
              </a:lnSpc>
              <a:spcBef>
                <a:spcPts val="0"/>
              </a:spcBef>
              <a:spcAft>
                <a:spcPts val="900"/>
              </a:spcAft>
              <a:defRPr/>
            </a:pPr>
            <a:r>
              <a:rPr lang="en-US" b="1" dirty="0"/>
              <a:t>Newton’s 3</a:t>
            </a:r>
            <a:r>
              <a:rPr lang="en-US" b="1" baseline="30000" dirty="0"/>
              <a:t>rd</a:t>
            </a:r>
            <a:r>
              <a:rPr lang="en-US" b="1" dirty="0"/>
              <a:t> Law Is Valid in Electrodynamics</a:t>
            </a:r>
          </a:p>
          <a:p>
            <a:pPr>
              <a:lnSpc>
                <a:spcPct val="110000"/>
              </a:lnSpc>
              <a:spcBef>
                <a:spcPts val="0"/>
              </a:spcBef>
              <a:spcAft>
                <a:spcPts val="900"/>
              </a:spcAft>
              <a:defRPr/>
            </a:pPr>
            <a:r>
              <a:rPr lang="en-US" b="1" dirty="0"/>
              <a:t>Mach’s Principle Is Valid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E536665-DA2F-EBE9-46BF-818830B14ECD}"/>
              </a:ext>
            </a:extLst>
          </p:cNvPr>
          <p:cNvSpPr>
            <a:spLocks noGrp="1" noChangeArrowheads="1"/>
          </p:cNvSpPr>
          <p:nvPr>
            <p:ph type="title"/>
          </p:nvPr>
        </p:nvSpPr>
        <p:spPr>
          <a:xfrm>
            <a:off x="254000" y="152400"/>
            <a:ext cx="8636000" cy="1223963"/>
          </a:xfrm>
        </p:spPr>
        <p:txBody>
          <a:bodyPr/>
          <a:lstStyle/>
          <a:p>
            <a:pPr eaLnBrk="1" hangingPunct="1"/>
            <a:r>
              <a:rPr lang="en-US" altLang="en-US" sz="3200" b="1">
                <a:solidFill>
                  <a:schemeClr val="accent2"/>
                </a:solidFill>
              </a:rPr>
              <a:t>Solve a Set of </a:t>
            </a:r>
            <a:r>
              <a:rPr lang="en-US" altLang="en-US" sz="3200" b="1">
                <a:solidFill>
                  <a:srgbClr val="C00000"/>
                </a:solidFill>
              </a:rPr>
              <a:t>8 Simultaneous Equations</a:t>
            </a:r>
            <a:br>
              <a:rPr lang="en-US" altLang="en-US" sz="3200" b="1">
                <a:solidFill>
                  <a:schemeClr val="accent2"/>
                </a:solidFill>
              </a:rPr>
            </a:br>
            <a:r>
              <a:rPr lang="en-US" altLang="en-US" sz="3200" b="1">
                <a:solidFill>
                  <a:schemeClr val="accent2"/>
                </a:solidFill>
              </a:rPr>
              <a:t>Derivation by Substitution</a:t>
            </a:r>
          </a:p>
        </p:txBody>
      </p:sp>
      <p:sp>
        <p:nvSpPr>
          <p:cNvPr id="32771" name="Rectangle 3">
            <a:extLst>
              <a:ext uri="{FF2B5EF4-FFF2-40B4-BE49-F238E27FC236}">
                <a16:creationId xmlns:a16="http://schemas.microsoft.com/office/drawing/2014/main" id="{905BC43F-B3E3-0B08-216A-EC7206C84A6E}"/>
              </a:ext>
            </a:extLst>
          </p:cNvPr>
          <p:cNvSpPr>
            <a:spLocks noGrp="1" noChangeArrowheads="1"/>
          </p:cNvSpPr>
          <p:nvPr>
            <p:ph type="body" idx="1"/>
          </p:nvPr>
        </p:nvSpPr>
        <p:spPr>
          <a:xfrm>
            <a:off x="207963" y="1595438"/>
            <a:ext cx="8936037" cy="5262562"/>
          </a:xfrm>
        </p:spPr>
        <p:txBody>
          <a:bodyPr/>
          <a:lstStyle/>
          <a:p>
            <a:pPr marL="396875" indent="-396875">
              <a:spcAft>
                <a:spcPts val="0"/>
              </a:spcAft>
              <a:defRPr/>
            </a:pPr>
            <a:r>
              <a:rPr lang="en-US" sz="2400" b="1" dirty="0"/>
              <a:t>8 Unknowns  F  E</a:t>
            </a:r>
            <a:r>
              <a:rPr lang="en-US" sz="2400" b="1" baseline="-25000" dirty="0"/>
              <a:t>0</a:t>
            </a:r>
            <a:r>
              <a:rPr lang="en-US" sz="2400" b="1" dirty="0"/>
              <a:t>  E</a:t>
            </a:r>
            <a:r>
              <a:rPr lang="en-US" sz="2400" b="1" baseline="-25000" dirty="0"/>
              <a:t>i</a:t>
            </a:r>
            <a:r>
              <a:rPr lang="en-US" sz="2400" b="1" dirty="0"/>
              <a:t>  B</a:t>
            </a:r>
            <a:r>
              <a:rPr lang="en-US" sz="2400" b="1" baseline="-25000" dirty="0"/>
              <a:t>0</a:t>
            </a:r>
            <a:r>
              <a:rPr lang="en-US" sz="2400" b="1" dirty="0"/>
              <a:t>  B</a:t>
            </a:r>
            <a:r>
              <a:rPr lang="en-US" sz="2400" b="1" baseline="-25000" dirty="0"/>
              <a:t>i</a:t>
            </a:r>
            <a:r>
              <a:rPr lang="en-US" sz="2400" b="1" dirty="0"/>
              <a:t>  </a:t>
            </a:r>
            <a:r>
              <a:rPr lang="el-GR" sz="2400" b="1" dirty="0">
                <a:latin typeface="Calibri"/>
                <a:sym typeface="WP Greek Century"/>
              </a:rPr>
              <a:t>λ</a:t>
            </a:r>
            <a:r>
              <a:rPr lang="en-US" sz="2400" b="1" dirty="0">
                <a:latin typeface="Calibri"/>
                <a:sym typeface="WP Greek Century"/>
              </a:rPr>
              <a:t>(</a:t>
            </a:r>
            <a:r>
              <a:rPr lang="en-US" sz="2400" b="1" dirty="0" err="1">
                <a:latin typeface="Calibri"/>
                <a:sym typeface="WP Greek Century"/>
              </a:rPr>
              <a:t>r,v</a:t>
            </a:r>
            <a:r>
              <a:rPr lang="en-US" sz="2400" b="1" dirty="0">
                <a:latin typeface="Calibri"/>
                <a:sym typeface="WP Greek Century"/>
              </a:rPr>
              <a:t>)</a:t>
            </a:r>
            <a:r>
              <a:rPr lang="en-US" sz="2400" b="1" dirty="0">
                <a:sym typeface="WP Greek Century"/>
              </a:rPr>
              <a:t>  r’  t’</a:t>
            </a:r>
          </a:p>
          <a:p>
            <a:pPr marL="396875" indent="-396875" eaLnBrk="1" hangingPunct="1">
              <a:defRPr/>
            </a:pPr>
            <a:r>
              <a:rPr lang="en-US" altLang="en-US" sz="2400" b="1" dirty="0"/>
              <a:t>Based on 6 Empirical Laws of Electrodynamics	</a:t>
            </a:r>
          </a:p>
          <a:p>
            <a:pPr marL="396875" indent="-396875" eaLnBrk="1" hangingPunct="1">
              <a:buFontTx/>
              <a:buNone/>
              <a:defRPr/>
            </a:pPr>
            <a:r>
              <a:rPr lang="en-US" altLang="en-US" sz="2400" b="1" dirty="0"/>
              <a:t>	Ampere’s Law  </a:t>
            </a:r>
            <a:r>
              <a:rPr lang="en-US" altLang="en-US" sz="2400" b="1" dirty="0">
                <a:solidFill>
                  <a:srgbClr val="FF0000"/>
                </a:solidFill>
              </a:rPr>
              <a:t>B</a:t>
            </a:r>
            <a:r>
              <a:rPr lang="en-US" altLang="en-US" sz="2400" b="1" baseline="-25000" dirty="0">
                <a:solidFill>
                  <a:srgbClr val="FF0000"/>
                </a:solidFill>
              </a:rPr>
              <a:t>i</a:t>
            </a:r>
            <a:r>
              <a:rPr lang="en-US" altLang="en-US" sz="2400" b="1" dirty="0">
                <a:solidFill>
                  <a:srgbClr val="FF0000"/>
                </a:solidFill>
              </a:rPr>
              <a:t>(</a:t>
            </a:r>
            <a:r>
              <a:rPr lang="en-US" altLang="en-US" sz="2400" b="1" dirty="0" err="1">
                <a:solidFill>
                  <a:srgbClr val="FF0000"/>
                </a:solidFill>
              </a:rPr>
              <a:t>r,t</a:t>
            </a:r>
            <a:r>
              <a:rPr lang="en-US" altLang="en-US" sz="2400" b="1" dirty="0">
                <a:solidFill>
                  <a:srgbClr val="FF0000"/>
                </a:solidFill>
              </a:rPr>
              <a:t>)  =  v/c x  </a:t>
            </a:r>
            <a:r>
              <a:rPr lang="en-US" altLang="en-US" sz="2400" b="1" dirty="0" err="1">
                <a:solidFill>
                  <a:srgbClr val="FF0000"/>
                </a:solidFill>
              </a:rPr>
              <a:t>E</a:t>
            </a:r>
            <a:r>
              <a:rPr lang="en-US" altLang="en-US" sz="2400" b="1" baseline="-25000" dirty="0" err="1">
                <a:solidFill>
                  <a:srgbClr val="FF0000"/>
                </a:solidFill>
              </a:rPr>
              <a:t>o</a:t>
            </a:r>
            <a:r>
              <a:rPr lang="en-US" altLang="en-US" sz="2400" b="1" dirty="0">
                <a:solidFill>
                  <a:srgbClr val="FF0000"/>
                </a:solidFill>
              </a:rPr>
              <a:t>(</a:t>
            </a:r>
            <a:r>
              <a:rPr lang="en-US" altLang="en-US" sz="2400" b="1" dirty="0" err="1">
                <a:solidFill>
                  <a:srgbClr val="FF0000"/>
                </a:solidFill>
              </a:rPr>
              <a:t>r’,t</a:t>
            </a:r>
            <a:r>
              <a:rPr lang="en-US" altLang="en-US" sz="2400" b="1" dirty="0">
                <a:solidFill>
                  <a:srgbClr val="FF0000"/>
                </a:solidFill>
              </a:rPr>
              <a:t>’)</a:t>
            </a:r>
            <a:r>
              <a:rPr lang="en-US" altLang="en-US" sz="2400" b="1" dirty="0"/>
              <a:t>	</a:t>
            </a:r>
          </a:p>
          <a:p>
            <a:pPr marL="396875" indent="-396875" eaLnBrk="1" hangingPunct="1">
              <a:buFontTx/>
              <a:buNone/>
              <a:defRPr/>
            </a:pPr>
            <a:r>
              <a:rPr lang="en-US" altLang="en-US" sz="2400" b="1" dirty="0"/>
              <a:t>	Faraday’s Law </a:t>
            </a:r>
            <a:r>
              <a:rPr lang="en-US" altLang="en-US" sz="2800" b="1" dirty="0">
                <a:solidFill>
                  <a:srgbClr val="FF0000"/>
                </a:solidFill>
              </a:rPr>
              <a:t>∫</a:t>
            </a:r>
            <a:r>
              <a:rPr lang="en-US" altLang="en-US" sz="2400" b="1" dirty="0">
                <a:solidFill>
                  <a:srgbClr val="FF0000"/>
                </a:solidFill>
              </a:rPr>
              <a:t>E(</a:t>
            </a:r>
            <a:r>
              <a:rPr lang="en-US" altLang="en-US" sz="2400" b="1" dirty="0" err="1">
                <a:solidFill>
                  <a:srgbClr val="FF0000"/>
                </a:solidFill>
              </a:rPr>
              <a:t>r’,t</a:t>
            </a:r>
            <a:r>
              <a:rPr lang="en-US" altLang="en-US" sz="2400" b="1" dirty="0">
                <a:solidFill>
                  <a:srgbClr val="FF0000"/>
                </a:solidFill>
              </a:rPr>
              <a:t>’)</a:t>
            </a:r>
            <a:r>
              <a:rPr lang="en-US" altLang="en-US" sz="2400" b="1" baseline="30000" dirty="0">
                <a:solidFill>
                  <a:srgbClr val="FF0000"/>
                </a:solidFill>
              </a:rPr>
              <a:t>.</a:t>
            </a:r>
            <a:r>
              <a:rPr lang="en-US" altLang="en-US" sz="2400" b="1" dirty="0">
                <a:solidFill>
                  <a:srgbClr val="FF0000"/>
                </a:solidFill>
              </a:rPr>
              <a:t>dl’ = -</a:t>
            </a:r>
            <a:r>
              <a:rPr lang="en-US" altLang="en-US" sz="2000" b="1" dirty="0">
                <a:solidFill>
                  <a:srgbClr val="FF0000"/>
                </a:solidFill>
              </a:rPr>
              <a:t>1</a:t>
            </a:r>
            <a:r>
              <a:rPr lang="en-US" altLang="en-US" sz="2400" b="1" dirty="0">
                <a:solidFill>
                  <a:srgbClr val="FF0000"/>
                </a:solidFill>
              </a:rPr>
              <a:t>/c d/dt </a:t>
            </a:r>
            <a:r>
              <a:rPr lang="en-US" altLang="en-US" sz="2800" b="1" dirty="0">
                <a:solidFill>
                  <a:srgbClr val="FF0000"/>
                </a:solidFill>
              </a:rPr>
              <a:t>∫</a:t>
            </a:r>
            <a:r>
              <a:rPr lang="en-US" altLang="en-US" sz="2400" b="1" dirty="0">
                <a:solidFill>
                  <a:srgbClr val="FF0000"/>
                </a:solidFill>
              </a:rPr>
              <a:t>B(</a:t>
            </a:r>
            <a:r>
              <a:rPr lang="en-US" altLang="en-US" sz="2400" b="1" dirty="0" err="1">
                <a:solidFill>
                  <a:srgbClr val="FF0000"/>
                </a:solidFill>
              </a:rPr>
              <a:t>r,t</a:t>
            </a:r>
            <a:r>
              <a:rPr lang="en-US" altLang="en-US" sz="2400" b="1" dirty="0">
                <a:solidFill>
                  <a:srgbClr val="FF0000"/>
                </a:solidFill>
              </a:rPr>
              <a:t>) </a:t>
            </a:r>
            <a:r>
              <a:rPr lang="en-US" altLang="en-US" sz="2400" b="1" baseline="30000" dirty="0">
                <a:solidFill>
                  <a:srgbClr val="FF0000"/>
                </a:solidFill>
              </a:rPr>
              <a:t>. </a:t>
            </a:r>
            <a:r>
              <a:rPr lang="en-US" altLang="en-US" sz="2400" b="1" dirty="0">
                <a:solidFill>
                  <a:srgbClr val="FF0000"/>
                </a:solidFill>
              </a:rPr>
              <a:t>n da</a:t>
            </a:r>
          </a:p>
          <a:p>
            <a:pPr marL="396875" indent="-396875" eaLnBrk="1" hangingPunct="1">
              <a:buFontTx/>
              <a:buNone/>
              <a:defRPr/>
            </a:pPr>
            <a:r>
              <a:rPr lang="en-US" altLang="en-US" sz="2400" b="1" dirty="0"/>
              <a:t>	Gauss’s Laws </a:t>
            </a:r>
            <a:r>
              <a:rPr lang="en-US" altLang="en-US" sz="2800" b="1" dirty="0">
                <a:solidFill>
                  <a:srgbClr val="FF0000"/>
                </a:solidFill>
              </a:rPr>
              <a:t>∫</a:t>
            </a:r>
            <a:r>
              <a:rPr lang="en-US" altLang="en-US" sz="2400" b="1" dirty="0">
                <a:solidFill>
                  <a:srgbClr val="FF0000"/>
                </a:solidFill>
                <a:sym typeface="WP MathA"/>
              </a:rPr>
              <a:t>E</a:t>
            </a:r>
            <a:r>
              <a:rPr lang="ar-AE" altLang="en-US" sz="2400" b="1" dirty="0">
                <a:solidFill>
                  <a:srgbClr val="FF0000"/>
                </a:solidFill>
                <a:cs typeface="Arial" panose="020B0604020202020204" pitchFamily="34" charset="0"/>
                <a:sym typeface="WP MathA"/>
              </a:rPr>
              <a:t>·</a:t>
            </a:r>
            <a:r>
              <a:rPr lang="en-US" altLang="en-US" sz="2400" b="1" dirty="0">
                <a:solidFill>
                  <a:srgbClr val="FF0000"/>
                </a:solidFill>
                <a:sym typeface="WP MathA"/>
              </a:rPr>
              <a:t>n da =</a:t>
            </a:r>
            <a:r>
              <a:rPr lang="en-US" altLang="en-US" sz="2400" b="1" dirty="0">
                <a:solidFill>
                  <a:srgbClr val="FF0000"/>
                </a:solidFill>
              </a:rPr>
              <a:t> 4</a:t>
            </a:r>
            <a:r>
              <a:rPr lang="el-GR" altLang="en-US" sz="2400" b="1" i="1" dirty="0">
                <a:solidFill>
                  <a:srgbClr val="FF0000"/>
                </a:solidFill>
                <a:latin typeface="Times New Roman" panose="02020603050405020304" pitchFamily="18" charset="0"/>
                <a:cs typeface="Times New Roman" panose="02020603050405020304" pitchFamily="18" charset="0"/>
                <a:sym typeface="WP Greek Helve"/>
              </a:rPr>
              <a:t>π</a:t>
            </a:r>
            <a:r>
              <a:rPr lang="en-US" altLang="en-US" sz="2400" b="1" dirty="0">
                <a:solidFill>
                  <a:srgbClr val="FF0000"/>
                </a:solidFill>
                <a:sym typeface="WP Greek Helve"/>
              </a:rPr>
              <a:t>q</a:t>
            </a:r>
            <a:r>
              <a:rPr lang="en-US" altLang="en-US" sz="2400" b="1" dirty="0"/>
              <a:t> and </a:t>
            </a:r>
            <a:r>
              <a:rPr lang="en-US" altLang="en-US" sz="2400" b="1" dirty="0">
                <a:solidFill>
                  <a:srgbClr val="FF0000"/>
                </a:solidFill>
                <a:sym typeface="Wingdings 3" panose="05040102010807070707" pitchFamily="18" charset="2"/>
              </a:rPr>
              <a:t></a:t>
            </a:r>
            <a:r>
              <a:rPr lang="ar-AE" altLang="en-US" sz="2400" b="1" dirty="0">
                <a:solidFill>
                  <a:srgbClr val="FF0000"/>
                </a:solidFill>
                <a:cs typeface="Arial" panose="020B0604020202020204" pitchFamily="34" charset="0"/>
                <a:sym typeface="WP MathA"/>
              </a:rPr>
              <a:t>·</a:t>
            </a:r>
            <a:r>
              <a:rPr lang="en-US" altLang="en-US" sz="2400" b="1" dirty="0">
                <a:solidFill>
                  <a:srgbClr val="FF0000"/>
                </a:solidFill>
                <a:sym typeface="WP MathA"/>
              </a:rPr>
              <a:t>B = 0</a:t>
            </a:r>
            <a:r>
              <a:rPr lang="en-US" altLang="en-US" sz="2400" b="1" dirty="0"/>
              <a:t>	</a:t>
            </a:r>
          </a:p>
          <a:p>
            <a:pPr marL="396875" indent="-396875" eaLnBrk="1" hangingPunct="1">
              <a:buFontTx/>
              <a:buNone/>
              <a:defRPr/>
            </a:pPr>
            <a:r>
              <a:rPr lang="en-US" altLang="en-US" sz="2400" b="1" dirty="0"/>
              <a:t>   	Lorentz’s Law  </a:t>
            </a:r>
            <a:r>
              <a:rPr lang="en-US" altLang="en-US" sz="2400" b="1" dirty="0">
                <a:solidFill>
                  <a:srgbClr val="FF0000"/>
                </a:solidFill>
              </a:rPr>
              <a:t>F = </a:t>
            </a:r>
            <a:r>
              <a:rPr lang="en-US" altLang="en-US" sz="2400" b="1" dirty="0" err="1">
                <a:solidFill>
                  <a:srgbClr val="FF0000"/>
                </a:solidFill>
              </a:rPr>
              <a:t>qE</a:t>
            </a:r>
            <a:r>
              <a:rPr lang="en-US" altLang="en-US" sz="2400" b="1" dirty="0">
                <a:solidFill>
                  <a:srgbClr val="FF0000"/>
                </a:solidFill>
              </a:rPr>
              <a:t>(</a:t>
            </a:r>
            <a:r>
              <a:rPr lang="en-US" altLang="en-US" sz="2400" b="1" dirty="0" err="1">
                <a:solidFill>
                  <a:srgbClr val="FF0000"/>
                </a:solidFill>
              </a:rPr>
              <a:t>r,t</a:t>
            </a:r>
            <a:r>
              <a:rPr lang="en-US" altLang="en-US" sz="2400" b="1" dirty="0">
                <a:solidFill>
                  <a:srgbClr val="FF0000"/>
                </a:solidFill>
              </a:rPr>
              <a:t>) - v/c x B</a:t>
            </a:r>
            <a:r>
              <a:rPr lang="en-US" altLang="en-US" sz="2400" b="1" baseline="-25000" dirty="0">
                <a:solidFill>
                  <a:srgbClr val="FF0000"/>
                </a:solidFill>
              </a:rPr>
              <a:t>i</a:t>
            </a:r>
            <a:r>
              <a:rPr lang="en-US" altLang="en-US" sz="2400" b="1" dirty="0">
                <a:solidFill>
                  <a:srgbClr val="FF0000"/>
                </a:solidFill>
              </a:rPr>
              <a:t>(</a:t>
            </a:r>
            <a:r>
              <a:rPr lang="en-US" altLang="en-US" sz="2400" b="1" dirty="0" err="1">
                <a:solidFill>
                  <a:srgbClr val="FF0000"/>
                </a:solidFill>
              </a:rPr>
              <a:t>r,t</a:t>
            </a:r>
            <a:r>
              <a:rPr lang="en-US" altLang="en-US" sz="2400" b="1" dirty="0">
                <a:solidFill>
                  <a:srgbClr val="FF0000"/>
                </a:solidFill>
              </a:rPr>
              <a:t>)</a:t>
            </a:r>
          </a:p>
          <a:p>
            <a:pPr marL="396875" indent="0" eaLnBrk="1" hangingPunct="1">
              <a:buFontTx/>
              <a:buNone/>
              <a:defRPr/>
            </a:pPr>
            <a:r>
              <a:rPr lang="en-US" altLang="en-US" sz="2400" b="1" dirty="0"/>
              <a:t>Lenz’s Law</a:t>
            </a:r>
            <a:r>
              <a:rPr lang="en-US" altLang="en-US" sz="2400" b="1" dirty="0">
                <a:solidFill>
                  <a:srgbClr val="FF0000"/>
                </a:solidFill>
              </a:rPr>
              <a:t> E</a:t>
            </a:r>
            <a:r>
              <a:rPr lang="en-US" altLang="en-US" sz="2400" b="1" baseline="-25000" dirty="0">
                <a:solidFill>
                  <a:srgbClr val="FF0000"/>
                </a:solidFill>
              </a:rPr>
              <a:t>i</a:t>
            </a:r>
            <a:r>
              <a:rPr lang="en-US" altLang="en-US" sz="2400" b="1" dirty="0">
                <a:solidFill>
                  <a:srgbClr val="FF0000"/>
                </a:solidFill>
              </a:rPr>
              <a:t>(</a:t>
            </a:r>
            <a:r>
              <a:rPr lang="en-US" altLang="en-US" sz="2400" b="1" dirty="0" err="1">
                <a:solidFill>
                  <a:srgbClr val="FF0000"/>
                </a:solidFill>
              </a:rPr>
              <a:t>r,t</a:t>
            </a:r>
            <a:r>
              <a:rPr lang="en-US" altLang="en-US" sz="2400" b="1" dirty="0">
                <a:solidFill>
                  <a:srgbClr val="FF0000"/>
                </a:solidFill>
              </a:rPr>
              <a:t>) </a:t>
            </a:r>
            <a:r>
              <a:rPr lang="en-US" altLang="en-US" sz="2400" b="1" dirty="0">
                <a:solidFill>
                  <a:srgbClr val="FF0000"/>
                </a:solidFill>
                <a:latin typeface="OpenSymbol" panose="00000400000000000000" pitchFamily="2" charset="0"/>
                <a:sym typeface="WP MathA"/>
              </a:rPr>
              <a:t>∝</a:t>
            </a:r>
            <a:r>
              <a:rPr lang="en-US" altLang="en-US" sz="2400" b="1" dirty="0">
                <a:solidFill>
                  <a:srgbClr val="FF0000"/>
                </a:solidFill>
                <a:sym typeface="WP MathA"/>
              </a:rPr>
              <a:t> </a:t>
            </a:r>
            <a:r>
              <a:rPr lang="en-US" altLang="en-US" sz="2400" b="1" dirty="0" err="1">
                <a:solidFill>
                  <a:srgbClr val="FF0000"/>
                </a:solidFill>
                <a:sym typeface="WP MathA"/>
              </a:rPr>
              <a:t>E</a:t>
            </a:r>
            <a:r>
              <a:rPr lang="en-US" altLang="en-US" sz="2400" b="1" baseline="-25000" dirty="0" err="1">
                <a:solidFill>
                  <a:srgbClr val="FF0000"/>
                </a:solidFill>
                <a:sym typeface="WP MathA"/>
              </a:rPr>
              <a:t>o</a:t>
            </a:r>
            <a:r>
              <a:rPr lang="en-US" altLang="en-US" sz="2400" b="1" dirty="0">
                <a:solidFill>
                  <a:srgbClr val="FF0000"/>
                </a:solidFill>
                <a:sym typeface="WP MathA"/>
              </a:rPr>
              <a:t>(</a:t>
            </a:r>
            <a:r>
              <a:rPr lang="en-US" altLang="en-US" sz="2400" b="1" dirty="0" err="1">
                <a:solidFill>
                  <a:srgbClr val="FF0000"/>
                </a:solidFill>
                <a:sym typeface="WP MathA"/>
              </a:rPr>
              <a:t>r,t</a:t>
            </a:r>
            <a:r>
              <a:rPr lang="en-US" altLang="en-US" sz="2400" b="1" dirty="0">
                <a:solidFill>
                  <a:srgbClr val="FF0000"/>
                </a:solidFill>
                <a:sym typeface="WP MathA"/>
              </a:rPr>
              <a:t>)  (i.e., = -v</a:t>
            </a:r>
            <a:r>
              <a:rPr lang="en-US" altLang="en-US" sz="2400" b="1" baseline="30000" dirty="0">
                <a:solidFill>
                  <a:srgbClr val="FF0000"/>
                </a:solidFill>
                <a:sym typeface="WP MathA"/>
              </a:rPr>
              <a:t>2</a:t>
            </a:r>
            <a:r>
              <a:rPr lang="en-US" altLang="en-US" sz="2400" b="1" dirty="0">
                <a:solidFill>
                  <a:srgbClr val="FF0000"/>
                </a:solidFill>
                <a:sym typeface="WP MathA"/>
              </a:rPr>
              <a:t>/c</a:t>
            </a:r>
            <a:r>
              <a:rPr lang="en-US" altLang="en-US" sz="2400" b="1" baseline="30000" dirty="0">
                <a:solidFill>
                  <a:srgbClr val="FF0000"/>
                </a:solidFill>
                <a:sym typeface="WP MathA"/>
              </a:rPr>
              <a:t>2</a:t>
            </a:r>
            <a:r>
              <a:rPr lang="en-US" altLang="en-US" sz="2400" b="1" dirty="0">
                <a:solidFill>
                  <a:srgbClr val="FF0000"/>
                </a:solidFill>
                <a:sym typeface="WP MathA"/>
              </a:rPr>
              <a:t> </a:t>
            </a:r>
            <a:r>
              <a:rPr lang="en-US" altLang="en-US" sz="2400" b="1" dirty="0" err="1">
                <a:solidFill>
                  <a:srgbClr val="FF0000"/>
                </a:solidFill>
                <a:sym typeface="WP MathA"/>
              </a:rPr>
              <a:t>E</a:t>
            </a:r>
            <a:r>
              <a:rPr lang="en-US" altLang="en-US" sz="2400" b="1" baseline="-25000" dirty="0" err="1">
                <a:solidFill>
                  <a:srgbClr val="FF0000"/>
                </a:solidFill>
                <a:sym typeface="WP MathA"/>
              </a:rPr>
              <a:t>o</a:t>
            </a:r>
            <a:r>
              <a:rPr lang="en-US" altLang="en-US" sz="2400" b="1" dirty="0">
                <a:solidFill>
                  <a:srgbClr val="FF0000"/>
                </a:solidFill>
                <a:sym typeface="WP MathA"/>
              </a:rPr>
              <a:t>(</a:t>
            </a:r>
            <a:r>
              <a:rPr lang="en-US" altLang="en-US" sz="2400" b="1" dirty="0" err="1">
                <a:solidFill>
                  <a:srgbClr val="FF0000"/>
                </a:solidFill>
                <a:sym typeface="WP MathA"/>
              </a:rPr>
              <a:t>r,t</a:t>
            </a:r>
            <a:r>
              <a:rPr lang="en-US" altLang="en-US" sz="2400" b="1" dirty="0">
                <a:solidFill>
                  <a:srgbClr val="FF0000"/>
                </a:solidFill>
                <a:sym typeface="WP MathA"/>
              </a:rPr>
              <a:t>)</a:t>
            </a:r>
          </a:p>
          <a:p>
            <a:pPr marL="396875" indent="-396875" eaLnBrk="1" hangingPunct="1">
              <a:buFontTx/>
              <a:buNone/>
              <a:defRPr/>
            </a:pPr>
            <a:r>
              <a:rPr lang="en-US" altLang="en-US" sz="2400" b="1" dirty="0">
                <a:sym typeface="WP MathA"/>
              </a:rPr>
              <a:t>			where</a:t>
            </a:r>
            <a:r>
              <a:rPr lang="en-US" altLang="en-US" sz="2400" b="1" dirty="0">
                <a:solidFill>
                  <a:srgbClr val="FF0000"/>
                </a:solidFill>
                <a:sym typeface="WP MathA"/>
              </a:rPr>
              <a:t> E(</a:t>
            </a:r>
            <a:r>
              <a:rPr lang="en-US" altLang="en-US" sz="2400" b="1" dirty="0" err="1">
                <a:solidFill>
                  <a:srgbClr val="FF0000"/>
                </a:solidFill>
                <a:sym typeface="WP MathA"/>
              </a:rPr>
              <a:t>r,t</a:t>
            </a:r>
            <a:r>
              <a:rPr lang="en-US" altLang="en-US" sz="2400" b="1" dirty="0">
                <a:solidFill>
                  <a:srgbClr val="FF0000"/>
                </a:solidFill>
                <a:sym typeface="WP MathA"/>
              </a:rPr>
              <a:t>) = </a:t>
            </a:r>
            <a:r>
              <a:rPr lang="en-US" altLang="en-US" sz="2400" b="1" dirty="0" err="1">
                <a:solidFill>
                  <a:srgbClr val="FF0000"/>
                </a:solidFill>
                <a:sym typeface="WP MathA"/>
              </a:rPr>
              <a:t>E</a:t>
            </a:r>
            <a:r>
              <a:rPr lang="en-US" altLang="en-US" sz="2400" b="1" baseline="-25000" dirty="0" err="1">
                <a:solidFill>
                  <a:srgbClr val="FF0000"/>
                </a:solidFill>
                <a:sym typeface="WP MathA"/>
              </a:rPr>
              <a:t>o</a:t>
            </a:r>
            <a:r>
              <a:rPr lang="en-US" altLang="en-US" sz="2400" b="1" dirty="0">
                <a:solidFill>
                  <a:srgbClr val="FF0000"/>
                </a:solidFill>
                <a:sym typeface="WP MathA"/>
              </a:rPr>
              <a:t>(</a:t>
            </a:r>
            <a:r>
              <a:rPr lang="en-US" altLang="en-US" sz="2400" b="1" dirty="0" err="1">
                <a:solidFill>
                  <a:srgbClr val="FF0000"/>
                </a:solidFill>
                <a:sym typeface="WP MathA"/>
              </a:rPr>
              <a:t>r,t</a:t>
            </a:r>
            <a:r>
              <a:rPr lang="en-US" altLang="en-US" sz="2400" b="1" dirty="0">
                <a:solidFill>
                  <a:srgbClr val="FF0000"/>
                </a:solidFill>
                <a:sym typeface="WP MathA"/>
              </a:rPr>
              <a:t>)+ E</a:t>
            </a:r>
            <a:r>
              <a:rPr lang="en-US" altLang="en-US" sz="2400" b="1" baseline="-25000" dirty="0">
                <a:solidFill>
                  <a:srgbClr val="FF0000"/>
                </a:solidFill>
                <a:sym typeface="WP MathA"/>
              </a:rPr>
              <a:t>i</a:t>
            </a:r>
            <a:r>
              <a:rPr lang="en-US" altLang="en-US" sz="2400" b="1" dirty="0">
                <a:solidFill>
                  <a:srgbClr val="FF0000"/>
                </a:solidFill>
                <a:sym typeface="WP MathA"/>
              </a:rPr>
              <a:t>(</a:t>
            </a:r>
            <a:r>
              <a:rPr lang="en-US" altLang="en-US" sz="2400" b="1" dirty="0" err="1">
                <a:solidFill>
                  <a:srgbClr val="FF0000"/>
                </a:solidFill>
                <a:sym typeface="WP MathA"/>
              </a:rPr>
              <a:t>r,t</a:t>
            </a:r>
            <a:r>
              <a:rPr lang="en-US" altLang="en-US" sz="2400" b="1" dirty="0">
                <a:solidFill>
                  <a:srgbClr val="FF0000"/>
                </a:solidFill>
                <a:sym typeface="WP MathA"/>
              </a:rPr>
              <a:t>)</a:t>
            </a:r>
            <a:endParaRPr lang="en-US" altLang="en-US" sz="2400" b="1" dirty="0"/>
          </a:p>
          <a:p>
            <a:pPr marL="396875" indent="-396875" eaLnBrk="1" hangingPunct="1">
              <a:defRPr/>
            </a:pPr>
            <a:r>
              <a:rPr lang="en-US" altLang="en-US" sz="2400" b="1" dirty="0"/>
              <a:t>Based on 2 Equations from Galilean Relativity</a:t>
            </a:r>
          </a:p>
          <a:p>
            <a:pPr marL="396875" indent="0" eaLnBrk="1" hangingPunct="1">
              <a:buFontTx/>
              <a:buNone/>
              <a:defRPr/>
            </a:pPr>
            <a:r>
              <a:rPr lang="en-US" altLang="en-US" sz="2400" b="1" dirty="0">
                <a:solidFill>
                  <a:srgbClr val="FF0000"/>
                </a:solidFill>
              </a:rPr>
              <a:t>   t’ = t</a:t>
            </a:r>
            <a:r>
              <a:rPr lang="en-US" altLang="en-US" sz="2400" b="1" dirty="0"/>
              <a:t> and </a:t>
            </a:r>
            <a:r>
              <a:rPr lang="en-US" altLang="en-US" sz="2400" b="1" dirty="0">
                <a:solidFill>
                  <a:srgbClr val="FF0000"/>
                </a:solidFill>
              </a:rPr>
              <a:t>r’ = r - </a:t>
            </a:r>
            <a:r>
              <a:rPr lang="en-US" altLang="en-US" sz="2400" b="1" dirty="0" err="1">
                <a:solidFill>
                  <a:srgbClr val="FF0000"/>
                </a:solidFill>
              </a:rPr>
              <a:t>vt</a:t>
            </a:r>
            <a:r>
              <a:rPr lang="en-US" altLang="en-US" sz="2400" b="1" dirty="0">
                <a:solidFill>
                  <a:srgbClr val="FF0000"/>
                </a:solidFill>
              </a:rPr>
              <a:t> - ½ at</a:t>
            </a:r>
            <a:r>
              <a:rPr lang="en-US" altLang="en-US" sz="2400" b="1" baseline="30000" dirty="0">
                <a:solidFill>
                  <a:srgbClr val="FF0000"/>
                </a:solidFill>
              </a:rPr>
              <a:t>2</a:t>
            </a:r>
            <a:r>
              <a:rPr lang="en-US" altLang="en-US" sz="2400" b="1" dirty="0">
                <a:solidFill>
                  <a:srgbClr val="FF0000"/>
                </a:solidFill>
              </a:rPr>
              <a:t> - … </a:t>
            </a:r>
          </a:p>
        </p:txBody>
      </p:sp>
      <p:sp>
        <p:nvSpPr>
          <p:cNvPr id="3" name="TextBox 11">
            <a:extLst>
              <a:ext uri="{FF2B5EF4-FFF2-40B4-BE49-F238E27FC236}">
                <a16:creationId xmlns:a16="http://schemas.microsoft.com/office/drawing/2014/main" id="{4474AC32-6952-C418-9F2A-6AA7572B98DA}"/>
              </a:ext>
            </a:extLst>
          </p:cNvPr>
          <p:cNvSpPr txBox="1">
            <a:spLocks noChangeArrowheads="1"/>
          </p:cNvSpPr>
          <p:nvPr/>
        </p:nvSpPr>
        <p:spPr bwMode="auto">
          <a:xfrm>
            <a:off x="5133975" y="5649913"/>
            <a:ext cx="42560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70C0"/>
                </a:solidFill>
              </a:rPr>
              <a:t>Note That This Equation May Be Extended to Include Other Higher Order Motion Terms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5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5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500"/>
                                        <p:tgtEl>
                                          <p:spTgt spid="3277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2771">
                                            <p:txEl>
                                              <p:pRg st="3" end="3"/>
                                            </p:txEl>
                                          </p:spTgt>
                                        </p:tgtEl>
                                        <p:attrNameLst>
                                          <p:attrName>style.visibility</p:attrName>
                                        </p:attrNameLst>
                                      </p:cBhvr>
                                      <p:to>
                                        <p:strVal val="visible"/>
                                      </p:to>
                                    </p:set>
                                    <p:animEffect transition="in" filter="fade">
                                      <p:cBhvr>
                                        <p:cTn id="20" dur="500"/>
                                        <p:tgtEl>
                                          <p:spTgt spid="3277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animEffect transition="in" filter="fade">
                                      <p:cBhvr>
                                        <p:cTn id="23" dur="500"/>
                                        <p:tgtEl>
                                          <p:spTgt spid="32771">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2771">
                                            <p:txEl>
                                              <p:pRg st="5" end="5"/>
                                            </p:txEl>
                                          </p:spTgt>
                                        </p:tgtEl>
                                        <p:attrNameLst>
                                          <p:attrName>style.visibility</p:attrName>
                                        </p:attrNameLst>
                                      </p:cBhvr>
                                      <p:to>
                                        <p:strVal val="visible"/>
                                      </p:to>
                                    </p:set>
                                    <p:animEffect transition="in" filter="fade">
                                      <p:cBhvr>
                                        <p:cTn id="26" dur="500"/>
                                        <p:tgtEl>
                                          <p:spTgt spid="32771">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2771">
                                            <p:txEl>
                                              <p:pRg st="6" end="6"/>
                                            </p:txEl>
                                          </p:spTgt>
                                        </p:tgtEl>
                                        <p:attrNameLst>
                                          <p:attrName>style.visibility</p:attrName>
                                        </p:attrNameLst>
                                      </p:cBhvr>
                                      <p:to>
                                        <p:strVal val="visible"/>
                                      </p:to>
                                    </p:set>
                                    <p:animEffect transition="in" filter="fade">
                                      <p:cBhvr>
                                        <p:cTn id="29" dur="500"/>
                                        <p:tgtEl>
                                          <p:spTgt spid="3277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2771">
                                            <p:txEl>
                                              <p:pRg st="7" end="7"/>
                                            </p:txEl>
                                          </p:spTgt>
                                        </p:tgtEl>
                                        <p:attrNameLst>
                                          <p:attrName>style.visibility</p:attrName>
                                        </p:attrNameLst>
                                      </p:cBhvr>
                                      <p:to>
                                        <p:strVal val="visible"/>
                                      </p:to>
                                    </p:set>
                                    <p:animEffect transition="in" filter="fade">
                                      <p:cBhvr>
                                        <p:cTn id="32" dur="500"/>
                                        <p:tgtEl>
                                          <p:spTgt spid="3277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2771">
                                            <p:txEl>
                                              <p:pRg st="8" end="8"/>
                                            </p:txEl>
                                          </p:spTgt>
                                        </p:tgtEl>
                                        <p:attrNameLst>
                                          <p:attrName>style.visibility</p:attrName>
                                        </p:attrNameLst>
                                      </p:cBhvr>
                                      <p:to>
                                        <p:strVal val="visible"/>
                                      </p:to>
                                    </p:set>
                                    <p:animEffect transition="in" filter="fade">
                                      <p:cBhvr>
                                        <p:cTn id="37" dur="500"/>
                                        <p:tgtEl>
                                          <p:spTgt spid="32771">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771">
                                            <p:txEl>
                                              <p:pRg st="9" end="9"/>
                                            </p:txEl>
                                          </p:spTgt>
                                        </p:tgtEl>
                                        <p:attrNameLst>
                                          <p:attrName>style.visibility</p:attrName>
                                        </p:attrNameLst>
                                      </p:cBhvr>
                                      <p:to>
                                        <p:strVal val="visible"/>
                                      </p:to>
                                    </p:set>
                                    <p:animEffect transition="in" filter="fade">
                                      <p:cBhvr>
                                        <p:cTn id="40" dur="500"/>
                                        <p:tgtEl>
                                          <p:spTgt spid="32771">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14DA7F89-0B28-7C41-60FF-AF765090FA08}"/>
              </a:ext>
            </a:extLst>
          </p:cNvPr>
          <p:cNvSpPr>
            <a:spLocks noGrp="1" noChangeArrowheads="1"/>
          </p:cNvSpPr>
          <p:nvPr>
            <p:ph type="body" idx="1"/>
          </p:nvPr>
        </p:nvSpPr>
        <p:spPr>
          <a:xfrm>
            <a:off x="3505200" y="1131888"/>
            <a:ext cx="5638800" cy="5410200"/>
          </a:xfrm>
        </p:spPr>
        <p:txBody>
          <a:bodyPr/>
          <a:lstStyle/>
          <a:p>
            <a:pPr>
              <a:lnSpc>
                <a:spcPct val="120000"/>
              </a:lnSpc>
              <a:spcBef>
                <a:spcPct val="0"/>
              </a:spcBef>
              <a:buFontTx/>
              <a:buNone/>
            </a:pPr>
            <a:r>
              <a:rPr lang="en-US" altLang="en-US" sz="2800" b="1"/>
              <a:t>Founded Upon the Work of</a:t>
            </a:r>
          </a:p>
          <a:p>
            <a:pPr>
              <a:lnSpc>
                <a:spcPct val="120000"/>
              </a:lnSpc>
              <a:spcBef>
                <a:spcPct val="0"/>
              </a:spcBef>
              <a:buFontTx/>
              <a:buNone/>
            </a:pPr>
            <a:r>
              <a:rPr lang="en-US" altLang="en-US" sz="3600" b="1"/>
              <a:t>Dr. Thomas G. Barnes</a:t>
            </a:r>
            <a:br>
              <a:rPr lang="en-US" altLang="en-US" sz="3600" b="1"/>
            </a:br>
            <a:r>
              <a:rPr lang="en-US" altLang="en-US" sz="2000" b="1"/>
              <a:t>(d. 2001) Professor Emeritus of Physics, The University of Texas at El Paso, El Paso, Texas (1938 - 1981) </a:t>
            </a:r>
          </a:p>
          <a:p>
            <a:pPr>
              <a:lnSpc>
                <a:spcPct val="120000"/>
              </a:lnSpc>
              <a:spcBef>
                <a:spcPct val="0"/>
              </a:spcBef>
              <a:buFontTx/>
              <a:buNone/>
            </a:pPr>
            <a:endParaRPr lang="en-US" altLang="en-US" sz="2000" b="1"/>
          </a:p>
          <a:p>
            <a:pPr>
              <a:lnSpc>
                <a:spcPct val="120000"/>
              </a:lnSpc>
              <a:spcBef>
                <a:spcPct val="0"/>
              </a:spcBef>
              <a:buFontTx/>
              <a:buNone/>
            </a:pPr>
            <a:r>
              <a:rPr lang="en-US" altLang="en-US" sz="2000" b="1"/>
              <a:t>Dr. Barnes has authored books titled </a:t>
            </a:r>
          </a:p>
          <a:p>
            <a:pPr lvl="1">
              <a:lnSpc>
                <a:spcPct val="120000"/>
              </a:lnSpc>
              <a:spcBef>
                <a:spcPct val="0"/>
              </a:spcBef>
              <a:buFontTx/>
              <a:buNone/>
            </a:pPr>
            <a:r>
              <a:rPr lang="en-US" altLang="en-US" sz="1800" b="1" i="1"/>
              <a:t>Space Medium, </a:t>
            </a:r>
          </a:p>
          <a:p>
            <a:pPr lvl="1">
              <a:lnSpc>
                <a:spcPct val="120000"/>
              </a:lnSpc>
              <a:spcBef>
                <a:spcPct val="0"/>
              </a:spcBef>
              <a:buFontTx/>
              <a:buNone/>
            </a:pPr>
            <a:r>
              <a:rPr lang="en-US" altLang="en-US" sz="1800" b="1" i="1"/>
              <a:t>Science and Biblical Faith, </a:t>
            </a:r>
          </a:p>
          <a:p>
            <a:pPr lvl="1">
              <a:lnSpc>
                <a:spcPct val="120000"/>
              </a:lnSpc>
              <a:spcBef>
                <a:spcPct val="0"/>
              </a:spcBef>
              <a:buFontTx/>
              <a:buNone/>
            </a:pPr>
            <a:r>
              <a:rPr lang="en-US" altLang="en-US" sz="1800" b="1" i="1"/>
              <a:t>Physics of the Future, </a:t>
            </a:r>
          </a:p>
          <a:p>
            <a:pPr lvl="1">
              <a:lnSpc>
                <a:spcPct val="120000"/>
              </a:lnSpc>
              <a:spcBef>
                <a:spcPct val="0"/>
              </a:spcBef>
              <a:buFontTx/>
              <a:buNone/>
            </a:pPr>
            <a:r>
              <a:rPr lang="en-US" altLang="en-US" sz="1800" b="1" i="1"/>
              <a:t>Foundations of Electricity and Magnetism</a:t>
            </a:r>
            <a:r>
              <a:rPr lang="en-US" altLang="en-US" sz="1800" b="1"/>
              <a:t>, </a:t>
            </a:r>
            <a:r>
              <a:rPr lang="en-US" altLang="en-US" sz="1400" b="1"/>
              <a:t>and</a:t>
            </a:r>
            <a:r>
              <a:rPr lang="en-US" altLang="en-US" sz="1800" b="1"/>
              <a:t> </a:t>
            </a:r>
          </a:p>
          <a:p>
            <a:pPr lvl="1">
              <a:lnSpc>
                <a:spcPct val="120000"/>
              </a:lnSpc>
              <a:spcBef>
                <a:spcPct val="0"/>
              </a:spcBef>
              <a:buFontTx/>
              <a:buNone/>
            </a:pPr>
            <a:r>
              <a:rPr lang="en-US" altLang="en-US" sz="1800" b="1" i="1"/>
              <a:t>Origin and Destiny of the Earth's Magnetic Field</a:t>
            </a:r>
            <a:r>
              <a:rPr lang="en-US" altLang="en-US" sz="1800" b="1"/>
              <a:t>.</a:t>
            </a:r>
            <a:endParaRPr lang="en-US" altLang="en-US" sz="1800"/>
          </a:p>
        </p:txBody>
      </p:sp>
      <p:pic>
        <p:nvPicPr>
          <p:cNvPr id="9219" name="Picture 5" descr="CSS Banner">
            <a:extLst>
              <a:ext uri="{FF2B5EF4-FFF2-40B4-BE49-F238E27FC236}">
                <a16:creationId xmlns:a16="http://schemas.microsoft.com/office/drawing/2014/main" id="{AC760AD5-F744-B0A4-53CD-A8D8CDB3E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0"/>
          <a:stretch>
            <a:fillRect/>
          </a:stretch>
        </p:blipFill>
        <p:spPr bwMode="auto">
          <a:xfrm>
            <a:off x="0" y="0"/>
            <a:ext cx="9144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tbarnes">
            <a:extLst>
              <a:ext uri="{FF2B5EF4-FFF2-40B4-BE49-F238E27FC236}">
                <a16:creationId xmlns:a16="http://schemas.microsoft.com/office/drawing/2014/main" id="{B5FB1347-3520-43A5-6AEF-6D993768D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8" y="1212850"/>
            <a:ext cx="28384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374403E-8E12-2403-F089-8C125BB5124B}"/>
              </a:ext>
            </a:extLst>
          </p:cNvPr>
          <p:cNvSpPr>
            <a:spLocks noGrp="1" noChangeArrowheads="1"/>
          </p:cNvSpPr>
          <p:nvPr>
            <p:ph type="title"/>
          </p:nvPr>
        </p:nvSpPr>
        <p:spPr>
          <a:xfrm>
            <a:off x="171450" y="101600"/>
            <a:ext cx="8763000" cy="1268413"/>
          </a:xfrm>
        </p:spPr>
        <p:txBody>
          <a:bodyPr/>
          <a:lstStyle/>
          <a:p>
            <a:pPr eaLnBrk="1" hangingPunct="1"/>
            <a:r>
              <a:rPr lang="en-US" altLang="en-US" sz="3200" b="1">
                <a:solidFill>
                  <a:schemeClr val="accent2"/>
                </a:solidFill>
              </a:rPr>
              <a:t>Derived Universal </a:t>
            </a:r>
            <a:br>
              <a:rPr lang="en-US" altLang="en-US" sz="3200" b="1">
                <a:solidFill>
                  <a:schemeClr val="accent2"/>
                </a:solidFill>
              </a:rPr>
            </a:br>
            <a:r>
              <a:rPr lang="en-US" altLang="en-US" sz="3200" b="1">
                <a:solidFill>
                  <a:schemeClr val="accent2"/>
                </a:solidFill>
              </a:rPr>
              <a:t>Electrodynamic Force</a:t>
            </a:r>
            <a:br>
              <a:rPr lang="en-US" altLang="en-US" sz="3200" b="1">
                <a:solidFill>
                  <a:schemeClr val="accent2"/>
                </a:solidFill>
              </a:rPr>
            </a:br>
            <a:r>
              <a:rPr lang="en-US" altLang="en-US" sz="2000" b="1">
                <a:solidFill>
                  <a:schemeClr val="accent2"/>
                </a:solidFill>
              </a:rPr>
              <a:t>(with Velocity Terms)</a:t>
            </a:r>
            <a:endParaRPr lang="en-US" altLang="en-US" sz="3200" b="1">
              <a:solidFill>
                <a:schemeClr val="accent2"/>
              </a:solidFill>
            </a:endParaRPr>
          </a:p>
        </p:txBody>
      </p:sp>
      <p:grpSp>
        <p:nvGrpSpPr>
          <p:cNvPr id="5" name="Group 4">
            <a:extLst>
              <a:ext uri="{FF2B5EF4-FFF2-40B4-BE49-F238E27FC236}">
                <a16:creationId xmlns:a16="http://schemas.microsoft.com/office/drawing/2014/main" id="{4F391AFC-293E-2D87-2E72-2298706FB0CC}"/>
              </a:ext>
            </a:extLst>
          </p:cNvPr>
          <p:cNvGrpSpPr>
            <a:grpSpLocks/>
          </p:cNvGrpSpPr>
          <p:nvPr/>
        </p:nvGrpSpPr>
        <p:grpSpPr bwMode="auto">
          <a:xfrm>
            <a:off x="5605463" y="3001963"/>
            <a:ext cx="3021012" cy="3543300"/>
            <a:chOff x="5605463" y="3001963"/>
            <a:chExt cx="3021012" cy="3543300"/>
          </a:xfrm>
        </p:grpSpPr>
        <p:sp>
          <p:nvSpPr>
            <p:cNvPr id="64694" name="TextBox 187">
              <a:extLst>
                <a:ext uri="{FF2B5EF4-FFF2-40B4-BE49-F238E27FC236}">
                  <a16:creationId xmlns:a16="http://schemas.microsoft.com/office/drawing/2014/main" id="{7999BEB5-243B-3A02-9DAB-27088073F11E}"/>
                </a:ext>
              </a:extLst>
            </p:cNvPr>
            <p:cNvSpPr txBox="1">
              <a:spLocks noChangeArrowheads="1"/>
            </p:cNvSpPr>
            <p:nvPr/>
          </p:nvSpPr>
          <p:spPr bwMode="auto">
            <a:xfrm>
              <a:off x="5818188" y="6175375"/>
              <a:ext cx="278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Corkscrew  Force Term</a:t>
              </a:r>
            </a:p>
          </p:txBody>
        </p:sp>
        <p:sp>
          <p:nvSpPr>
            <p:cNvPr id="184" name="Right Brace 183">
              <a:extLst>
                <a:ext uri="{FF2B5EF4-FFF2-40B4-BE49-F238E27FC236}">
                  <a16:creationId xmlns:a16="http://schemas.microsoft.com/office/drawing/2014/main" id="{E4B89EC5-2A02-940A-AEBE-9DD870F7AC8C}"/>
                </a:ext>
              </a:extLst>
            </p:cNvPr>
            <p:cNvSpPr/>
            <p:nvPr/>
          </p:nvSpPr>
          <p:spPr bwMode="auto">
            <a:xfrm rot="16200000">
              <a:off x="7682706" y="2634457"/>
              <a:ext cx="377825" cy="1112838"/>
            </a:xfrm>
            <a:prstGeom prst="rightBrace">
              <a:avLst>
                <a:gd name="adj1" fmla="val 37491"/>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85" name="Right Brace 184">
              <a:extLst>
                <a:ext uri="{FF2B5EF4-FFF2-40B4-BE49-F238E27FC236}">
                  <a16:creationId xmlns:a16="http://schemas.microsoft.com/office/drawing/2014/main" id="{4B5A02F5-EC87-6263-6230-375E95B97140}"/>
                </a:ext>
              </a:extLst>
            </p:cNvPr>
            <p:cNvSpPr/>
            <p:nvPr/>
          </p:nvSpPr>
          <p:spPr bwMode="auto">
            <a:xfrm rot="5400000">
              <a:off x="6923881" y="4460082"/>
              <a:ext cx="384175" cy="3021012"/>
            </a:xfrm>
            <a:prstGeom prst="rightBrace">
              <a:avLst>
                <a:gd name="adj1" fmla="val 37010"/>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grpSp>
        <p:nvGrpSpPr>
          <p:cNvPr id="4" name="Group 3">
            <a:extLst>
              <a:ext uri="{FF2B5EF4-FFF2-40B4-BE49-F238E27FC236}">
                <a16:creationId xmlns:a16="http://schemas.microsoft.com/office/drawing/2014/main" id="{03F32934-9C09-8885-F113-63C9B5622E82}"/>
              </a:ext>
            </a:extLst>
          </p:cNvPr>
          <p:cNvGrpSpPr>
            <a:grpSpLocks/>
          </p:cNvGrpSpPr>
          <p:nvPr/>
        </p:nvGrpSpPr>
        <p:grpSpPr bwMode="auto">
          <a:xfrm>
            <a:off x="2603500" y="5784850"/>
            <a:ext cx="2782888" cy="760413"/>
            <a:chOff x="2603500" y="5784850"/>
            <a:chExt cx="2782888" cy="760413"/>
          </a:xfrm>
        </p:grpSpPr>
        <p:sp>
          <p:nvSpPr>
            <p:cNvPr id="64692" name="TextBox 186">
              <a:extLst>
                <a:ext uri="{FF2B5EF4-FFF2-40B4-BE49-F238E27FC236}">
                  <a16:creationId xmlns:a16="http://schemas.microsoft.com/office/drawing/2014/main" id="{6D12A5D8-1F50-A73E-F4DE-269621C72CE8}"/>
                </a:ext>
              </a:extLst>
            </p:cNvPr>
            <p:cNvSpPr txBox="1">
              <a:spLocks noChangeArrowheads="1"/>
            </p:cNvSpPr>
            <p:nvPr/>
          </p:nvSpPr>
          <p:spPr bwMode="auto">
            <a:xfrm>
              <a:off x="2603500" y="6175375"/>
              <a:ext cx="278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Radial Force Term</a:t>
              </a:r>
            </a:p>
          </p:txBody>
        </p:sp>
        <p:sp>
          <p:nvSpPr>
            <p:cNvPr id="186" name="Right Brace 185">
              <a:extLst>
                <a:ext uri="{FF2B5EF4-FFF2-40B4-BE49-F238E27FC236}">
                  <a16:creationId xmlns:a16="http://schemas.microsoft.com/office/drawing/2014/main" id="{8A122ED3-9CDB-8CBB-30DC-AB95D477F506}"/>
                </a:ext>
              </a:extLst>
            </p:cNvPr>
            <p:cNvSpPr/>
            <p:nvPr/>
          </p:nvSpPr>
          <p:spPr bwMode="auto">
            <a:xfrm rot="5400000">
              <a:off x="3756819" y="4810919"/>
              <a:ext cx="390525" cy="2338387"/>
            </a:xfrm>
            <a:prstGeom prst="rightBrace">
              <a:avLst>
                <a:gd name="adj1" fmla="val 50649"/>
                <a:gd name="adj2"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
        <p:nvSpPr>
          <p:cNvPr id="64702" name="TextBox 188">
            <a:extLst>
              <a:ext uri="{FF2B5EF4-FFF2-40B4-BE49-F238E27FC236}">
                <a16:creationId xmlns:a16="http://schemas.microsoft.com/office/drawing/2014/main" id="{BF5D86E5-62A9-9E07-23E7-6609ED5D6692}"/>
              </a:ext>
            </a:extLst>
          </p:cNvPr>
          <p:cNvSpPr txBox="1">
            <a:spLocks noChangeArrowheads="1"/>
          </p:cNvSpPr>
          <p:nvPr/>
        </p:nvSpPr>
        <p:spPr bwMode="auto">
          <a:xfrm>
            <a:off x="411163" y="4972050"/>
            <a:ext cx="1470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70C0"/>
                </a:solidFill>
              </a:rPr>
              <a:t>Assuming Constant Velocity</a:t>
            </a:r>
          </a:p>
        </p:txBody>
      </p:sp>
      <p:grpSp>
        <p:nvGrpSpPr>
          <p:cNvPr id="2" name="Group 1">
            <a:extLst>
              <a:ext uri="{FF2B5EF4-FFF2-40B4-BE49-F238E27FC236}">
                <a16:creationId xmlns:a16="http://schemas.microsoft.com/office/drawing/2014/main" id="{1A3C4B78-5A42-61DD-93E7-B6CDF08DBABE}"/>
              </a:ext>
            </a:extLst>
          </p:cNvPr>
          <p:cNvGrpSpPr>
            <a:grpSpLocks/>
          </p:cNvGrpSpPr>
          <p:nvPr/>
        </p:nvGrpSpPr>
        <p:grpSpPr bwMode="auto">
          <a:xfrm>
            <a:off x="711200" y="1447800"/>
            <a:ext cx="5062538" cy="2052638"/>
            <a:chOff x="711200" y="1447800"/>
            <a:chExt cx="5329238" cy="2052638"/>
          </a:xfrm>
        </p:grpSpPr>
        <p:graphicFrame>
          <p:nvGraphicFramePr>
            <p:cNvPr id="64689" name="Object 4">
              <a:extLst>
                <a:ext uri="{FF2B5EF4-FFF2-40B4-BE49-F238E27FC236}">
                  <a16:creationId xmlns:a16="http://schemas.microsoft.com/office/drawing/2014/main" id="{CD9B86F9-0E4E-7BBE-5193-48ABE506A050}"/>
                </a:ext>
              </a:extLst>
            </p:cNvPr>
            <p:cNvGraphicFramePr>
              <a:graphicFrameLocks noChangeAspect="1"/>
            </p:cNvGraphicFramePr>
            <p:nvPr/>
          </p:nvGraphicFramePr>
          <p:xfrm>
            <a:off x="2579688" y="1447800"/>
            <a:ext cx="3460750" cy="1692275"/>
          </p:xfrm>
          <a:graphic>
            <a:graphicData uri="http://schemas.openxmlformats.org/presentationml/2006/ole">
              <mc:AlternateContent xmlns:mc="http://schemas.openxmlformats.org/markup-compatibility/2006">
                <mc:Choice xmlns:v="urn:schemas-microsoft-com:vml" Requires="v">
                  <p:oleObj name="Equation" r:id="rId3" imgW="2514600" imgH="1689100" progId="Equation.COEE2">
                    <p:embed/>
                  </p:oleObj>
                </mc:Choice>
                <mc:Fallback>
                  <p:oleObj name="Equation" r:id="rId3" imgW="2514600" imgH="1689100" progId="Equation.COEE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688" y="1447800"/>
                          <a:ext cx="34607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690" name="Text Box 8">
              <a:extLst>
                <a:ext uri="{FF2B5EF4-FFF2-40B4-BE49-F238E27FC236}">
                  <a16:creationId xmlns:a16="http://schemas.microsoft.com/office/drawing/2014/main" id="{6F1D8266-9E1C-9337-B5B2-D2F2CEB080E7}"/>
                </a:ext>
              </a:extLst>
            </p:cNvPr>
            <p:cNvSpPr txBox="1">
              <a:spLocks noChangeArrowheads="1"/>
            </p:cNvSpPr>
            <p:nvPr/>
          </p:nvSpPr>
          <p:spPr bwMode="auto">
            <a:xfrm>
              <a:off x="711200" y="1828800"/>
              <a:ext cx="157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t>Scalar Potential</a:t>
              </a:r>
            </a:p>
          </p:txBody>
        </p:sp>
        <p:sp>
          <p:nvSpPr>
            <p:cNvPr id="64691" name="TextBox 189">
              <a:extLst>
                <a:ext uri="{FF2B5EF4-FFF2-40B4-BE49-F238E27FC236}">
                  <a16:creationId xmlns:a16="http://schemas.microsoft.com/office/drawing/2014/main" id="{28DB94EB-41CE-8F27-D704-A0C8A6DA998D}"/>
                </a:ext>
              </a:extLst>
            </p:cNvPr>
            <p:cNvSpPr txBox="1">
              <a:spLocks noChangeArrowheads="1"/>
            </p:cNvSpPr>
            <p:nvPr/>
          </p:nvSpPr>
          <p:spPr bwMode="auto">
            <a:xfrm>
              <a:off x="749300" y="2578100"/>
              <a:ext cx="14700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70C0"/>
                  </a:solidFill>
                </a:rPr>
                <a:t>i.e., Magnitude Only</a:t>
              </a:r>
            </a:p>
          </p:txBody>
        </p:sp>
      </p:grpSp>
      <p:grpSp>
        <p:nvGrpSpPr>
          <p:cNvPr id="3" name="Group 2">
            <a:extLst>
              <a:ext uri="{FF2B5EF4-FFF2-40B4-BE49-F238E27FC236}">
                <a16:creationId xmlns:a16="http://schemas.microsoft.com/office/drawing/2014/main" id="{5F4D0661-1C29-412F-66DC-17DEEA8003FB}"/>
              </a:ext>
            </a:extLst>
          </p:cNvPr>
          <p:cNvGrpSpPr>
            <a:grpSpLocks/>
          </p:cNvGrpSpPr>
          <p:nvPr/>
        </p:nvGrpSpPr>
        <p:grpSpPr bwMode="auto">
          <a:xfrm>
            <a:off x="6334125" y="1149350"/>
            <a:ext cx="2438400" cy="1531938"/>
            <a:chOff x="6334126" y="1150021"/>
            <a:chExt cx="2438400" cy="1531267"/>
          </a:xfrm>
        </p:grpSpPr>
        <p:sp>
          <p:nvSpPr>
            <p:cNvPr id="64673" name="Text Box 4">
              <a:extLst>
                <a:ext uri="{FF2B5EF4-FFF2-40B4-BE49-F238E27FC236}">
                  <a16:creationId xmlns:a16="http://schemas.microsoft.com/office/drawing/2014/main" id="{5C53167C-E42D-179B-A281-A29295AF43B4}"/>
                </a:ext>
              </a:extLst>
            </p:cNvPr>
            <p:cNvSpPr txBox="1">
              <a:spLocks noChangeArrowheads="1"/>
            </p:cNvSpPr>
            <p:nvPr/>
          </p:nvSpPr>
          <p:spPr bwMode="auto">
            <a:xfrm>
              <a:off x="6334126" y="1150021"/>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rPr>
                <a:t>Galilean Transformation Used</a:t>
              </a:r>
            </a:p>
          </p:txBody>
        </p:sp>
        <p:grpSp>
          <p:nvGrpSpPr>
            <p:cNvPr id="64674" name="Group 4">
              <a:extLst>
                <a:ext uri="{FF2B5EF4-FFF2-40B4-BE49-F238E27FC236}">
                  <a16:creationId xmlns:a16="http://schemas.microsoft.com/office/drawing/2014/main" id="{F3100805-08E8-5622-45D3-0D672112D187}"/>
                </a:ext>
              </a:extLst>
            </p:cNvPr>
            <p:cNvGrpSpPr>
              <a:grpSpLocks/>
            </p:cNvGrpSpPr>
            <p:nvPr/>
          </p:nvGrpSpPr>
          <p:grpSpPr bwMode="auto">
            <a:xfrm>
              <a:off x="6985000" y="1900238"/>
              <a:ext cx="1146175" cy="781050"/>
              <a:chOff x="2819934" y="1769289"/>
              <a:chExt cx="1146175" cy="781050"/>
            </a:xfrm>
          </p:grpSpPr>
          <p:sp>
            <p:nvSpPr>
              <p:cNvPr id="64675" name="Freeform 196">
                <a:extLst>
                  <a:ext uri="{FF2B5EF4-FFF2-40B4-BE49-F238E27FC236}">
                    <a16:creationId xmlns:a16="http://schemas.microsoft.com/office/drawing/2014/main" id="{82F2DCEA-9F47-4B1C-C324-783DF969CD91}"/>
                  </a:ext>
                </a:extLst>
              </p:cNvPr>
              <p:cNvSpPr>
                <a:spLocks/>
              </p:cNvSpPr>
              <p:nvPr/>
            </p:nvSpPr>
            <p:spPr bwMode="auto">
              <a:xfrm>
                <a:off x="3756559" y="1780402"/>
                <a:ext cx="198437"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676" name="Freeform 197">
                <a:extLst>
                  <a:ext uri="{FF2B5EF4-FFF2-40B4-BE49-F238E27FC236}">
                    <a16:creationId xmlns:a16="http://schemas.microsoft.com/office/drawing/2014/main" id="{DC4ECBA1-D07D-2AD7-80D2-54BFF7B42F7E}"/>
                  </a:ext>
                </a:extLst>
              </p:cNvPr>
              <p:cNvSpPr>
                <a:spLocks/>
              </p:cNvSpPr>
              <p:nvPr/>
            </p:nvSpPr>
            <p:spPr bwMode="auto">
              <a:xfrm>
                <a:off x="3337459" y="1780402"/>
                <a:ext cx="198437"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677" name="Freeform 198">
                <a:extLst>
                  <a:ext uri="{FF2B5EF4-FFF2-40B4-BE49-F238E27FC236}">
                    <a16:creationId xmlns:a16="http://schemas.microsoft.com/office/drawing/2014/main" id="{3EA3FAA3-A589-6F98-5D33-BB1934DF4C6E}"/>
                  </a:ext>
                </a:extLst>
              </p:cNvPr>
              <p:cNvSpPr>
                <a:spLocks/>
              </p:cNvSpPr>
              <p:nvPr/>
            </p:nvSpPr>
            <p:spPr bwMode="auto">
              <a:xfrm>
                <a:off x="2834221" y="1780402"/>
                <a:ext cx="198438"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678" name="Rectangle 201">
                <a:extLst>
                  <a:ext uri="{FF2B5EF4-FFF2-40B4-BE49-F238E27FC236}">
                    <a16:creationId xmlns:a16="http://schemas.microsoft.com/office/drawing/2014/main" id="{AE1BE455-F82C-0385-9561-E6CC25E2201F}"/>
                  </a:ext>
                </a:extLst>
              </p:cNvPr>
              <p:cNvSpPr>
                <a:spLocks noChangeArrowheads="1"/>
              </p:cNvSpPr>
              <p:nvPr/>
            </p:nvSpPr>
            <p:spPr bwMode="auto">
              <a:xfrm>
                <a:off x="2834221" y="1797864"/>
                <a:ext cx="15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R</a:t>
                </a:r>
                <a:endParaRPr lang="en-US" altLang="en-US" sz="2800">
                  <a:solidFill>
                    <a:srgbClr val="000000"/>
                  </a:solidFill>
                  <a:latin typeface="Times New Roman" panose="02020603050405020304" pitchFamily="18" charset="0"/>
                </a:endParaRPr>
              </a:p>
            </p:txBody>
          </p:sp>
          <p:sp>
            <p:nvSpPr>
              <p:cNvPr id="64679" name="Rectangle 202">
                <a:extLst>
                  <a:ext uri="{FF2B5EF4-FFF2-40B4-BE49-F238E27FC236}">
                    <a16:creationId xmlns:a16="http://schemas.microsoft.com/office/drawing/2014/main" id="{C1DD3C30-3E7F-3883-EE22-9B5B9224605E}"/>
                  </a:ext>
                </a:extLst>
              </p:cNvPr>
              <p:cNvSpPr>
                <a:spLocks noChangeArrowheads="1"/>
              </p:cNvSpPr>
              <p:nvPr/>
            </p:nvSpPr>
            <p:spPr bwMode="auto">
              <a:xfrm>
                <a:off x="3327934" y="1797864"/>
                <a:ext cx="15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R</a:t>
                </a:r>
                <a:endParaRPr lang="en-US" altLang="en-US" sz="2800">
                  <a:solidFill>
                    <a:srgbClr val="000000"/>
                  </a:solidFill>
                  <a:latin typeface="Times New Roman" panose="02020603050405020304" pitchFamily="18" charset="0"/>
                </a:endParaRPr>
              </a:p>
            </p:txBody>
          </p:sp>
          <p:sp>
            <p:nvSpPr>
              <p:cNvPr id="64680" name="Rectangle 203">
                <a:extLst>
                  <a:ext uri="{FF2B5EF4-FFF2-40B4-BE49-F238E27FC236}">
                    <a16:creationId xmlns:a16="http://schemas.microsoft.com/office/drawing/2014/main" id="{0170107F-4222-F6F9-9C9C-3D56C45668F3}"/>
                  </a:ext>
                </a:extLst>
              </p:cNvPr>
              <p:cNvSpPr>
                <a:spLocks noChangeArrowheads="1"/>
              </p:cNvSpPr>
              <p:nvPr/>
            </p:nvSpPr>
            <p:spPr bwMode="auto">
              <a:xfrm>
                <a:off x="3743859" y="1797864"/>
                <a:ext cx="15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V</a:t>
                </a:r>
                <a:endParaRPr lang="en-US" altLang="en-US" sz="2800">
                  <a:solidFill>
                    <a:srgbClr val="000000"/>
                  </a:solidFill>
                  <a:latin typeface="Times New Roman" panose="02020603050405020304" pitchFamily="18" charset="0"/>
                </a:endParaRPr>
              </a:p>
            </p:txBody>
          </p:sp>
          <p:sp>
            <p:nvSpPr>
              <p:cNvPr id="64681" name="Rectangle 204">
                <a:extLst>
                  <a:ext uri="{FF2B5EF4-FFF2-40B4-BE49-F238E27FC236}">
                    <a16:creationId xmlns:a16="http://schemas.microsoft.com/office/drawing/2014/main" id="{C0410F46-C1A6-6D52-8831-32B840F2E9CF}"/>
                  </a:ext>
                </a:extLst>
              </p:cNvPr>
              <p:cNvSpPr>
                <a:spLocks noChangeArrowheads="1"/>
              </p:cNvSpPr>
              <p:nvPr/>
            </p:nvSpPr>
            <p:spPr bwMode="auto">
              <a:xfrm>
                <a:off x="3896259" y="1797864"/>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t</a:t>
                </a:r>
                <a:endParaRPr lang="en-US" altLang="en-US" sz="2800">
                  <a:solidFill>
                    <a:srgbClr val="000000"/>
                  </a:solidFill>
                  <a:latin typeface="Times New Roman" panose="02020603050405020304" pitchFamily="18" charset="0"/>
                </a:endParaRPr>
              </a:p>
            </p:txBody>
          </p:sp>
          <p:sp>
            <p:nvSpPr>
              <p:cNvPr id="64682" name="Rectangle 207">
                <a:extLst>
                  <a:ext uri="{FF2B5EF4-FFF2-40B4-BE49-F238E27FC236}">
                    <a16:creationId xmlns:a16="http://schemas.microsoft.com/office/drawing/2014/main" id="{88A92D5E-C7C6-643F-129E-D9F43A8AA496}"/>
                  </a:ext>
                </a:extLst>
              </p:cNvPr>
              <p:cNvSpPr>
                <a:spLocks noChangeArrowheads="1"/>
              </p:cNvSpPr>
              <p:nvPr/>
            </p:nvSpPr>
            <p:spPr bwMode="auto">
              <a:xfrm>
                <a:off x="2819934" y="2245539"/>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t</a:t>
                </a:r>
                <a:endParaRPr lang="en-US" altLang="en-US" sz="2800">
                  <a:solidFill>
                    <a:srgbClr val="000000"/>
                  </a:solidFill>
                  <a:latin typeface="Times New Roman" panose="02020603050405020304" pitchFamily="18" charset="0"/>
                </a:endParaRPr>
              </a:p>
            </p:txBody>
          </p:sp>
          <p:sp>
            <p:nvSpPr>
              <p:cNvPr id="64683" name="Rectangle 208">
                <a:extLst>
                  <a:ext uri="{FF2B5EF4-FFF2-40B4-BE49-F238E27FC236}">
                    <a16:creationId xmlns:a16="http://schemas.microsoft.com/office/drawing/2014/main" id="{3DA34F4A-D193-CF4A-A3FC-0ED6D7290FD4}"/>
                  </a:ext>
                </a:extLst>
              </p:cNvPr>
              <p:cNvSpPr>
                <a:spLocks noChangeArrowheads="1"/>
              </p:cNvSpPr>
              <p:nvPr/>
            </p:nvSpPr>
            <p:spPr bwMode="auto">
              <a:xfrm>
                <a:off x="3224746" y="2245539"/>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i="1">
                    <a:solidFill>
                      <a:srgbClr val="000000"/>
                    </a:solidFill>
                    <a:latin typeface="Times New Roman" panose="02020603050405020304" pitchFamily="18" charset="0"/>
                  </a:rPr>
                  <a:t>t</a:t>
                </a:r>
                <a:endParaRPr lang="en-US" altLang="en-US" sz="2800">
                  <a:solidFill>
                    <a:srgbClr val="000000"/>
                  </a:solidFill>
                  <a:latin typeface="Times New Roman" panose="02020603050405020304" pitchFamily="18" charset="0"/>
                </a:endParaRPr>
              </a:p>
            </p:txBody>
          </p:sp>
          <p:sp>
            <p:nvSpPr>
              <p:cNvPr id="64684" name="Rectangle 209">
                <a:extLst>
                  <a:ext uri="{FF2B5EF4-FFF2-40B4-BE49-F238E27FC236}">
                    <a16:creationId xmlns:a16="http://schemas.microsoft.com/office/drawing/2014/main" id="{FFFAF7D8-20D3-1A22-3BB7-EF22B98888E7}"/>
                  </a:ext>
                </a:extLst>
              </p:cNvPr>
              <p:cNvSpPr>
                <a:spLocks noChangeArrowheads="1"/>
              </p:cNvSpPr>
              <p:nvPr/>
            </p:nvSpPr>
            <p:spPr bwMode="auto">
              <a:xfrm>
                <a:off x="2989796" y="1797864"/>
                <a:ext cx="46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a:t>
                </a:r>
                <a:endParaRPr lang="en-US" altLang="en-US" sz="2800">
                  <a:solidFill>
                    <a:srgbClr val="000000"/>
                  </a:solidFill>
                  <a:latin typeface="Times New Roman" panose="02020603050405020304" pitchFamily="18" charset="0"/>
                </a:endParaRPr>
              </a:p>
            </p:txBody>
          </p:sp>
          <p:sp>
            <p:nvSpPr>
              <p:cNvPr id="64685" name="Rectangle 213">
                <a:extLst>
                  <a:ext uri="{FF2B5EF4-FFF2-40B4-BE49-F238E27FC236}">
                    <a16:creationId xmlns:a16="http://schemas.microsoft.com/office/drawing/2014/main" id="{87774703-50F1-69B3-C04A-18690D31B749}"/>
                  </a:ext>
                </a:extLst>
              </p:cNvPr>
              <p:cNvSpPr>
                <a:spLocks noChangeArrowheads="1"/>
              </p:cNvSpPr>
              <p:nvPr/>
            </p:nvSpPr>
            <p:spPr bwMode="auto">
              <a:xfrm>
                <a:off x="2902484" y="2245539"/>
                <a:ext cx="46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a:t>
                </a:r>
                <a:endParaRPr lang="en-US" altLang="en-US" sz="2800">
                  <a:solidFill>
                    <a:srgbClr val="000000"/>
                  </a:solidFill>
                  <a:latin typeface="Times New Roman" panose="02020603050405020304" pitchFamily="18" charset="0"/>
                </a:endParaRPr>
              </a:p>
            </p:txBody>
          </p:sp>
          <p:sp>
            <p:nvSpPr>
              <p:cNvPr id="64686" name="Rectangle 214">
                <a:extLst>
                  <a:ext uri="{FF2B5EF4-FFF2-40B4-BE49-F238E27FC236}">
                    <a16:creationId xmlns:a16="http://schemas.microsoft.com/office/drawing/2014/main" id="{22B62128-C57A-E3EB-232C-CF68F93D30B3}"/>
                  </a:ext>
                </a:extLst>
              </p:cNvPr>
              <p:cNvSpPr>
                <a:spLocks noChangeArrowheads="1"/>
              </p:cNvSpPr>
              <p:nvPr/>
            </p:nvSpPr>
            <p:spPr bwMode="auto">
              <a:xfrm>
                <a:off x="3099334" y="1769289"/>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000000"/>
                    </a:solidFill>
                    <a:latin typeface="Symbol" panose="05050102010706020507" pitchFamily="18" charset="2"/>
                  </a:rPr>
                  <a:t>=</a:t>
                </a:r>
                <a:endParaRPr lang="en-US" altLang="en-US" sz="2800">
                  <a:solidFill>
                    <a:srgbClr val="000000"/>
                  </a:solidFill>
                  <a:latin typeface="Times New Roman" panose="02020603050405020304" pitchFamily="18" charset="0"/>
                </a:endParaRPr>
              </a:p>
            </p:txBody>
          </p:sp>
          <p:sp>
            <p:nvSpPr>
              <p:cNvPr id="64687" name="Rectangle 215">
                <a:extLst>
                  <a:ext uri="{FF2B5EF4-FFF2-40B4-BE49-F238E27FC236}">
                    <a16:creationId xmlns:a16="http://schemas.microsoft.com/office/drawing/2014/main" id="{F3588C06-E5D5-36F3-BC73-AC30B211415A}"/>
                  </a:ext>
                </a:extLst>
              </p:cNvPr>
              <p:cNvSpPr>
                <a:spLocks noChangeArrowheads="1"/>
              </p:cNvSpPr>
              <p:nvPr/>
            </p:nvSpPr>
            <p:spPr bwMode="auto">
              <a:xfrm>
                <a:off x="3554946" y="1769289"/>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000000"/>
                    </a:solidFill>
                    <a:latin typeface="Symbol" panose="05050102010706020507" pitchFamily="18" charset="2"/>
                  </a:rPr>
                  <a:t>-</a:t>
                </a:r>
                <a:endParaRPr lang="en-US" altLang="en-US" sz="2800">
                  <a:solidFill>
                    <a:srgbClr val="000000"/>
                  </a:solidFill>
                  <a:latin typeface="Times New Roman" panose="02020603050405020304" pitchFamily="18" charset="0"/>
                </a:endParaRPr>
              </a:p>
            </p:txBody>
          </p:sp>
          <p:sp>
            <p:nvSpPr>
              <p:cNvPr id="64688" name="Rectangle 218">
                <a:extLst>
                  <a:ext uri="{FF2B5EF4-FFF2-40B4-BE49-F238E27FC236}">
                    <a16:creationId xmlns:a16="http://schemas.microsoft.com/office/drawing/2014/main" id="{CE170B33-E067-CA23-1966-DEF7CCD94701}"/>
                  </a:ext>
                </a:extLst>
              </p:cNvPr>
              <p:cNvSpPr>
                <a:spLocks noChangeArrowheads="1"/>
              </p:cNvSpPr>
              <p:nvPr/>
            </p:nvSpPr>
            <p:spPr bwMode="auto">
              <a:xfrm>
                <a:off x="3013609" y="2216964"/>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solidFill>
                      <a:srgbClr val="000000"/>
                    </a:solidFill>
                    <a:latin typeface="Symbol" panose="05050102010706020507" pitchFamily="18" charset="2"/>
                  </a:rPr>
                  <a:t>=</a:t>
                </a:r>
                <a:endParaRPr lang="en-US" altLang="en-US" sz="2800">
                  <a:solidFill>
                    <a:srgbClr val="000000"/>
                  </a:solidFill>
                  <a:latin typeface="Times New Roman" panose="02020603050405020304" pitchFamily="18" charset="0"/>
                </a:endParaRPr>
              </a:p>
            </p:txBody>
          </p:sp>
        </p:grpSp>
      </p:grpSp>
      <p:sp>
        <p:nvSpPr>
          <p:cNvPr id="6" name="TextBox 5">
            <a:extLst>
              <a:ext uri="{FF2B5EF4-FFF2-40B4-BE49-F238E27FC236}">
                <a16:creationId xmlns:a16="http://schemas.microsoft.com/office/drawing/2014/main" id="{EDA39BA4-A485-C10D-21FB-69374AC00344}"/>
              </a:ext>
            </a:extLst>
          </p:cNvPr>
          <p:cNvSpPr txBox="1">
            <a:spLocks noChangeArrowheads="1"/>
          </p:cNvSpPr>
          <p:nvPr/>
        </p:nvSpPr>
        <p:spPr bwMode="auto">
          <a:xfrm>
            <a:off x="514350" y="1546225"/>
            <a:ext cx="7912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400" b="1">
                <a:solidFill>
                  <a:srgbClr val="C00000"/>
                </a:solidFill>
              </a:rPr>
              <a:t>Notice How Both Terms Depend on the Same Variables. </a:t>
            </a:r>
          </a:p>
          <a:p>
            <a:pPr>
              <a:spcBef>
                <a:spcPct val="0"/>
              </a:spcBef>
            </a:pPr>
            <a:r>
              <a:rPr lang="en-US" altLang="en-US" sz="2400" b="1">
                <a:solidFill>
                  <a:srgbClr val="C00000"/>
                </a:solidFill>
              </a:rPr>
              <a:t>This Means They Will Scale Up/Down Together, Resulting in a ‘Quantized’ Interrelationship.</a:t>
            </a:r>
          </a:p>
        </p:txBody>
      </p:sp>
      <p:grpSp>
        <p:nvGrpSpPr>
          <p:cNvPr id="21" name="Group 20">
            <a:extLst>
              <a:ext uri="{FF2B5EF4-FFF2-40B4-BE49-F238E27FC236}">
                <a16:creationId xmlns:a16="http://schemas.microsoft.com/office/drawing/2014/main" id="{A8D63D55-2BFA-1850-2B1C-104E64A9048A}"/>
              </a:ext>
            </a:extLst>
          </p:cNvPr>
          <p:cNvGrpSpPr>
            <a:grpSpLocks/>
          </p:cNvGrpSpPr>
          <p:nvPr/>
        </p:nvGrpSpPr>
        <p:grpSpPr bwMode="auto">
          <a:xfrm>
            <a:off x="431800" y="3309938"/>
            <a:ext cx="8248650" cy="2435225"/>
            <a:chOff x="431800" y="3309938"/>
            <a:chExt cx="8248650" cy="2435225"/>
          </a:xfrm>
        </p:grpSpPr>
        <p:sp>
          <p:nvSpPr>
            <p:cNvPr id="64522" name="Text Box 7">
              <a:extLst>
                <a:ext uri="{FF2B5EF4-FFF2-40B4-BE49-F238E27FC236}">
                  <a16:creationId xmlns:a16="http://schemas.microsoft.com/office/drawing/2014/main" id="{9936C293-3741-4470-1FD7-446624609E57}"/>
                </a:ext>
              </a:extLst>
            </p:cNvPr>
            <p:cNvSpPr txBox="1">
              <a:spLocks noChangeArrowheads="1"/>
            </p:cNvSpPr>
            <p:nvPr/>
          </p:nvSpPr>
          <p:spPr bwMode="auto">
            <a:xfrm>
              <a:off x="431800" y="4319588"/>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t>Force</a:t>
              </a:r>
            </a:p>
          </p:txBody>
        </p:sp>
        <p:sp>
          <p:nvSpPr>
            <p:cNvPr id="64523" name="AutoShape 9">
              <a:extLst>
                <a:ext uri="{FF2B5EF4-FFF2-40B4-BE49-F238E27FC236}">
                  <a16:creationId xmlns:a16="http://schemas.microsoft.com/office/drawing/2014/main" id="{F69E3E4B-0EF8-AA2B-6CA0-C57242EF40A8}"/>
                </a:ext>
              </a:extLst>
            </p:cNvPr>
            <p:cNvSpPr>
              <a:spLocks noChangeAspect="1" noChangeArrowheads="1" noTextEdit="1"/>
            </p:cNvSpPr>
            <p:nvPr/>
          </p:nvSpPr>
          <p:spPr bwMode="auto">
            <a:xfrm>
              <a:off x="1670050" y="3309938"/>
              <a:ext cx="70104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24" name="Line 11">
              <a:extLst>
                <a:ext uri="{FF2B5EF4-FFF2-40B4-BE49-F238E27FC236}">
                  <a16:creationId xmlns:a16="http://schemas.microsoft.com/office/drawing/2014/main" id="{87DD04B2-321D-A098-7AF5-4F5010FBA81E}"/>
                </a:ext>
              </a:extLst>
            </p:cNvPr>
            <p:cNvSpPr>
              <a:spLocks noChangeShapeType="1"/>
            </p:cNvSpPr>
            <p:nvPr/>
          </p:nvSpPr>
          <p:spPr bwMode="auto">
            <a:xfrm>
              <a:off x="2238375" y="4502150"/>
              <a:ext cx="382588"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Line 12">
              <a:extLst>
                <a:ext uri="{FF2B5EF4-FFF2-40B4-BE49-F238E27FC236}">
                  <a16:creationId xmlns:a16="http://schemas.microsoft.com/office/drawing/2014/main" id="{59214276-C775-0778-E260-355B48913345}"/>
                </a:ext>
              </a:extLst>
            </p:cNvPr>
            <p:cNvSpPr>
              <a:spLocks noChangeShapeType="1"/>
            </p:cNvSpPr>
            <p:nvPr/>
          </p:nvSpPr>
          <p:spPr bwMode="auto">
            <a:xfrm>
              <a:off x="3840163" y="3943350"/>
              <a:ext cx="436562"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6" name="Line 13">
              <a:extLst>
                <a:ext uri="{FF2B5EF4-FFF2-40B4-BE49-F238E27FC236}">
                  <a16:creationId xmlns:a16="http://schemas.microsoft.com/office/drawing/2014/main" id="{E0DF2EFA-2012-FAAA-16F9-4032C35E5F8B}"/>
                </a:ext>
              </a:extLst>
            </p:cNvPr>
            <p:cNvSpPr>
              <a:spLocks noChangeShapeType="1"/>
            </p:cNvSpPr>
            <p:nvPr/>
          </p:nvSpPr>
          <p:spPr bwMode="auto">
            <a:xfrm>
              <a:off x="3744148" y="5162877"/>
              <a:ext cx="436563"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Line 14">
              <a:extLst>
                <a:ext uri="{FF2B5EF4-FFF2-40B4-BE49-F238E27FC236}">
                  <a16:creationId xmlns:a16="http://schemas.microsoft.com/office/drawing/2014/main" id="{EE507CFB-EC3F-56BF-904E-E97B43CCC46D}"/>
                </a:ext>
              </a:extLst>
            </p:cNvPr>
            <p:cNvSpPr>
              <a:spLocks noChangeShapeType="1"/>
            </p:cNvSpPr>
            <p:nvPr/>
          </p:nvSpPr>
          <p:spPr bwMode="auto">
            <a:xfrm>
              <a:off x="2752725" y="4502150"/>
              <a:ext cx="2433638"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8" name="Line 15">
              <a:extLst>
                <a:ext uri="{FF2B5EF4-FFF2-40B4-BE49-F238E27FC236}">
                  <a16:creationId xmlns:a16="http://schemas.microsoft.com/office/drawing/2014/main" id="{21BD0D1D-C4BC-BB82-FF50-C7CF31044D8C}"/>
                </a:ext>
              </a:extLst>
            </p:cNvPr>
            <p:cNvSpPr>
              <a:spLocks noChangeShapeType="1"/>
            </p:cNvSpPr>
            <p:nvPr/>
          </p:nvSpPr>
          <p:spPr bwMode="auto">
            <a:xfrm>
              <a:off x="6061075" y="3943350"/>
              <a:ext cx="39052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9" name="Line 16">
              <a:extLst>
                <a:ext uri="{FF2B5EF4-FFF2-40B4-BE49-F238E27FC236}">
                  <a16:creationId xmlns:a16="http://schemas.microsoft.com/office/drawing/2014/main" id="{DB6FAF3A-F396-7F5F-17F2-3D82C8E05822}"/>
                </a:ext>
              </a:extLst>
            </p:cNvPr>
            <p:cNvSpPr>
              <a:spLocks noChangeShapeType="1"/>
            </p:cNvSpPr>
            <p:nvPr/>
          </p:nvSpPr>
          <p:spPr bwMode="auto">
            <a:xfrm>
              <a:off x="6938963" y="3943350"/>
              <a:ext cx="217487"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0" name="Line 17">
              <a:extLst>
                <a:ext uri="{FF2B5EF4-FFF2-40B4-BE49-F238E27FC236}">
                  <a16:creationId xmlns:a16="http://schemas.microsoft.com/office/drawing/2014/main" id="{87757561-844E-0444-FF06-9ED2FE1F9422}"/>
                </a:ext>
              </a:extLst>
            </p:cNvPr>
            <p:cNvSpPr>
              <a:spLocks noChangeShapeType="1"/>
            </p:cNvSpPr>
            <p:nvPr/>
          </p:nvSpPr>
          <p:spPr bwMode="auto">
            <a:xfrm>
              <a:off x="8174038" y="3943350"/>
              <a:ext cx="217487"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1" name="Line 18">
              <a:extLst>
                <a:ext uri="{FF2B5EF4-FFF2-40B4-BE49-F238E27FC236}">
                  <a16:creationId xmlns:a16="http://schemas.microsoft.com/office/drawing/2014/main" id="{AAC9ED5E-9268-4FBC-F28E-CFEF698BFFB5}"/>
                </a:ext>
              </a:extLst>
            </p:cNvPr>
            <p:cNvSpPr>
              <a:spLocks noChangeShapeType="1"/>
            </p:cNvSpPr>
            <p:nvPr/>
          </p:nvSpPr>
          <p:spPr bwMode="auto">
            <a:xfrm>
              <a:off x="6793438" y="5181267"/>
              <a:ext cx="438150"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2" name="Line 19">
              <a:extLst>
                <a:ext uri="{FF2B5EF4-FFF2-40B4-BE49-F238E27FC236}">
                  <a16:creationId xmlns:a16="http://schemas.microsoft.com/office/drawing/2014/main" id="{70654FD0-8E90-62D9-1DD1-40F39F3EA8C9}"/>
                </a:ext>
              </a:extLst>
            </p:cNvPr>
            <p:cNvSpPr>
              <a:spLocks noChangeShapeType="1"/>
            </p:cNvSpPr>
            <p:nvPr/>
          </p:nvSpPr>
          <p:spPr bwMode="auto">
            <a:xfrm>
              <a:off x="5527675" y="4502150"/>
              <a:ext cx="3016250"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3" name="Rectangle 23">
              <a:extLst>
                <a:ext uri="{FF2B5EF4-FFF2-40B4-BE49-F238E27FC236}">
                  <a16:creationId xmlns:a16="http://schemas.microsoft.com/office/drawing/2014/main" id="{B6307303-6731-E2BB-E9F8-A14AC14DA5DF}"/>
                </a:ext>
              </a:extLst>
            </p:cNvPr>
            <p:cNvSpPr>
              <a:spLocks noChangeArrowheads="1"/>
            </p:cNvSpPr>
            <p:nvPr/>
          </p:nvSpPr>
          <p:spPr bwMode="auto">
            <a:xfrm>
              <a:off x="1711325" y="4327525"/>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F</a:t>
              </a:r>
              <a:endParaRPr lang="en-US" altLang="en-US" sz="1800" b="1"/>
            </a:p>
          </p:txBody>
        </p:sp>
        <p:sp>
          <p:nvSpPr>
            <p:cNvPr id="64534" name="Rectangle 24">
              <a:extLst>
                <a:ext uri="{FF2B5EF4-FFF2-40B4-BE49-F238E27FC236}">
                  <a16:creationId xmlns:a16="http://schemas.microsoft.com/office/drawing/2014/main" id="{37A88285-9820-89CB-1E21-C9E98BFF87DE}"/>
                </a:ext>
              </a:extLst>
            </p:cNvPr>
            <p:cNvSpPr>
              <a:spLocks noChangeArrowheads="1"/>
            </p:cNvSpPr>
            <p:nvPr/>
          </p:nvSpPr>
          <p:spPr bwMode="auto">
            <a:xfrm>
              <a:off x="2262188" y="4138613"/>
              <a:ext cx="317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qq</a:t>
              </a:r>
              <a:endParaRPr lang="en-US" altLang="en-US" sz="1800" b="1"/>
            </a:p>
          </p:txBody>
        </p:sp>
        <p:sp>
          <p:nvSpPr>
            <p:cNvPr id="64535" name="Rectangle 25">
              <a:extLst>
                <a:ext uri="{FF2B5EF4-FFF2-40B4-BE49-F238E27FC236}">
                  <a16:creationId xmlns:a16="http://schemas.microsoft.com/office/drawing/2014/main" id="{4727746A-3116-0687-8EBC-C62EA265EB47}"/>
                </a:ext>
              </a:extLst>
            </p:cNvPr>
            <p:cNvSpPr>
              <a:spLocks noChangeArrowheads="1"/>
            </p:cNvSpPr>
            <p:nvPr/>
          </p:nvSpPr>
          <p:spPr bwMode="auto">
            <a:xfrm>
              <a:off x="2263775" y="4668838"/>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36" name="Rectangle 26">
              <a:extLst>
                <a:ext uri="{FF2B5EF4-FFF2-40B4-BE49-F238E27FC236}">
                  <a16:creationId xmlns:a16="http://schemas.microsoft.com/office/drawing/2014/main" id="{880CD4EA-D44F-E9C8-E308-B528FF476C10}"/>
                </a:ext>
              </a:extLst>
            </p:cNvPr>
            <p:cNvSpPr>
              <a:spLocks noChangeArrowheads="1"/>
            </p:cNvSpPr>
            <p:nvPr/>
          </p:nvSpPr>
          <p:spPr bwMode="auto">
            <a:xfrm>
              <a:off x="3875088" y="3543300"/>
              <a:ext cx="234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37" name="Rectangle 27">
              <a:extLst>
                <a:ext uri="{FF2B5EF4-FFF2-40B4-BE49-F238E27FC236}">
                  <a16:creationId xmlns:a16="http://schemas.microsoft.com/office/drawing/2014/main" id="{C1DD99FD-EE5B-1ABC-C677-ABAE516AFB46}"/>
                </a:ext>
              </a:extLst>
            </p:cNvPr>
            <p:cNvSpPr>
              <a:spLocks noChangeArrowheads="1"/>
            </p:cNvSpPr>
            <p:nvPr/>
          </p:nvSpPr>
          <p:spPr bwMode="auto">
            <a:xfrm>
              <a:off x="3910013" y="4075113"/>
              <a:ext cx="1426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38" name="Rectangle 28">
              <a:extLst>
                <a:ext uri="{FF2B5EF4-FFF2-40B4-BE49-F238E27FC236}">
                  <a16:creationId xmlns:a16="http://schemas.microsoft.com/office/drawing/2014/main" id="{0503AFF1-D357-DB22-57C1-30B61E7BED44}"/>
                </a:ext>
              </a:extLst>
            </p:cNvPr>
            <p:cNvSpPr>
              <a:spLocks noChangeArrowheads="1"/>
            </p:cNvSpPr>
            <p:nvPr/>
          </p:nvSpPr>
          <p:spPr bwMode="auto">
            <a:xfrm>
              <a:off x="4391025" y="3770313"/>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39" name="Rectangle 29">
              <a:extLst>
                <a:ext uri="{FF2B5EF4-FFF2-40B4-BE49-F238E27FC236}">
                  <a16:creationId xmlns:a16="http://schemas.microsoft.com/office/drawing/2014/main" id="{E4B05784-3628-4C43-7763-E847BEBF3D70}"/>
                </a:ext>
              </a:extLst>
            </p:cNvPr>
            <p:cNvSpPr>
              <a:spLocks noChangeArrowheads="1"/>
            </p:cNvSpPr>
            <p:nvPr/>
          </p:nvSpPr>
          <p:spPr bwMode="auto">
            <a:xfrm>
              <a:off x="3061523" y="4989840"/>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40" name="Rectangle 30">
              <a:extLst>
                <a:ext uri="{FF2B5EF4-FFF2-40B4-BE49-F238E27FC236}">
                  <a16:creationId xmlns:a16="http://schemas.microsoft.com/office/drawing/2014/main" id="{BE9E5673-63AB-245A-50A8-10F958DD0045}"/>
                </a:ext>
              </a:extLst>
            </p:cNvPr>
            <p:cNvSpPr>
              <a:spLocks noChangeArrowheads="1"/>
            </p:cNvSpPr>
            <p:nvPr/>
          </p:nvSpPr>
          <p:spPr bwMode="auto">
            <a:xfrm>
              <a:off x="3780661" y="4762827"/>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41" name="Rectangle 31">
              <a:extLst>
                <a:ext uri="{FF2B5EF4-FFF2-40B4-BE49-F238E27FC236}">
                  <a16:creationId xmlns:a16="http://schemas.microsoft.com/office/drawing/2014/main" id="{1D30901C-618D-2DA6-BA7E-4A4BCD11D6BD}"/>
                </a:ext>
              </a:extLst>
            </p:cNvPr>
            <p:cNvSpPr>
              <a:spLocks noChangeArrowheads="1"/>
            </p:cNvSpPr>
            <p:nvPr/>
          </p:nvSpPr>
          <p:spPr bwMode="auto">
            <a:xfrm>
              <a:off x="3813998" y="5294640"/>
              <a:ext cx="1412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42" name="Rectangle 32">
              <a:extLst>
                <a:ext uri="{FF2B5EF4-FFF2-40B4-BE49-F238E27FC236}">
                  <a16:creationId xmlns:a16="http://schemas.microsoft.com/office/drawing/2014/main" id="{409DD0D8-BD31-B480-260D-F7D8EC210184}"/>
                </a:ext>
              </a:extLst>
            </p:cNvPr>
            <p:cNvSpPr>
              <a:spLocks noChangeArrowheads="1"/>
            </p:cNvSpPr>
            <p:nvPr/>
          </p:nvSpPr>
          <p:spPr bwMode="auto">
            <a:xfrm>
              <a:off x="6049963" y="3543300"/>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43" name="Rectangle 33">
              <a:extLst>
                <a:ext uri="{FF2B5EF4-FFF2-40B4-BE49-F238E27FC236}">
                  <a16:creationId xmlns:a16="http://schemas.microsoft.com/office/drawing/2014/main" id="{0F1E26D2-EE75-5641-752D-9136A9D44291}"/>
                </a:ext>
              </a:extLst>
            </p:cNvPr>
            <p:cNvSpPr>
              <a:spLocks noChangeArrowheads="1"/>
            </p:cNvSpPr>
            <p:nvPr/>
          </p:nvSpPr>
          <p:spPr bwMode="auto">
            <a:xfrm>
              <a:off x="6091238" y="3976688"/>
              <a:ext cx="1426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44" name="Rectangle 34">
              <a:extLst>
                <a:ext uri="{FF2B5EF4-FFF2-40B4-BE49-F238E27FC236}">
                  <a16:creationId xmlns:a16="http://schemas.microsoft.com/office/drawing/2014/main" id="{64A7D572-8328-B8DD-85FA-17AAAAEA69CE}"/>
                </a:ext>
              </a:extLst>
            </p:cNvPr>
            <p:cNvSpPr>
              <a:spLocks noChangeArrowheads="1"/>
            </p:cNvSpPr>
            <p:nvPr/>
          </p:nvSpPr>
          <p:spPr bwMode="auto">
            <a:xfrm>
              <a:off x="6629969" y="3734866"/>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45" name="Rectangle 35">
              <a:extLst>
                <a:ext uri="{FF2B5EF4-FFF2-40B4-BE49-F238E27FC236}">
                  <a16:creationId xmlns:a16="http://schemas.microsoft.com/office/drawing/2014/main" id="{DC8E2B13-875B-9D25-6C48-62F966FC072C}"/>
                </a:ext>
              </a:extLst>
            </p:cNvPr>
            <p:cNvSpPr>
              <a:spLocks noChangeArrowheads="1"/>
            </p:cNvSpPr>
            <p:nvPr/>
          </p:nvSpPr>
          <p:spPr bwMode="auto">
            <a:xfrm>
              <a:off x="6926263" y="3543300"/>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46" name="Rectangle 36">
              <a:extLst>
                <a:ext uri="{FF2B5EF4-FFF2-40B4-BE49-F238E27FC236}">
                  <a16:creationId xmlns:a16="http://schemas.microsoft.com/office/drawing/2014/main" id="{BFDB90DB-7AD3-4199-6691-61C49B0C05AF}"/>
                </a:ext>
              </a:extLst>
            </p:cNvPr>
            <p:cNvSpPr>
              <a:spLocks noChangeArrowheads="1"/>
            </p:cNvSpPr>
            <p:nvPr/>
          </p:nvSpPr>
          <p:spPr bwMode="auto">
            <a:xfrm>
              <a:off x="6985000" y="3986213"/>
              <a:ext cx="1412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47" name="Rectangle 37">
              <a:extLst>
                <a:ext uri="{FF2B5EF4-FFF2-40B4-BE49-F238E27FC236}">
                  <a16:creationId xmlns:a16="http://schemas.microsoft.com/office/drawing/2014/main" id="{1FA54D62-A961-14D4-C4BC-41DF7E035163}"/>
                </a:ext>
              </a:extLst>
            </p:cNvPr>
            <p:cNvSpPr>
              <a:spLocks noChangeArrowheads="1"/>
            </p:cNvSpPr>
            <p:nvPr/>
          </p:nvSpPr>
          <p:spPr bwMode="auto">
            <a:xfrm>
              <a:off x="7307263" y="3770313"/>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48" name="Rectangle 38">
              <a:extLst>
                <a:ext uri="{FF2B5EF4-FFF2-40B4-BE49-F238E27FC236}">
                  <a16:creationId xmlns:a16="http://schemas.microsoft.com/office/drawing/2014/main" id="{B10A14CC-0D49-3315-857E-0122EA92BE54}"/>
                </a:ext>
              </a:extLst>
            </p:cNvPr>
            <p:cNvSpPr>
              <a:spLocks noChangeArrowheads="1"/>
            </p:cNvSpPr>
            <p:nvPr/>
          </p:nvSpPr>
          <p:spPr bwMode="auto">
            <a:xfrm>
              <a:off x="7808913" y="3770313"/>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49" name="Rectangle 39">
              <a:extLst>
                <a:ext uri="{FF2B5EF4-FFF2-40B4-BE49-F238E27FC236}">
                  <a16:creationId xmlns:a16="http://schemas.microsoft.com/office/drawing/2014/main" id="{6ECE289F-83C9-A416-2431-B8F64165C81B}"/>
                </a:ext>
              </a:extLst>
            </p:cNvPr>
            <p:cNvSpPr>
              <a:spLocks noChangeArrowheads="1"/>
            </p:cNvSpPr>
            <p:nvPr/>
          </p:nvSpPr>
          <p:spPr bwMode="auto">
            <a:xfrm>
              <a:off x="8162925" y="3543300"/>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50" name="Rectangle 40">
              <a:extLst>
                <a:ext uri="{FF2B5EF4-FFF2-40B4-BE49-F238E27FC236}">
                  <a16:creationId xmlns:a16="http://schemas.microsoft.com/office/drawing/2014/main" id="{28990B85-8050-299E-C977-ED9CD1038B92}"/>
                </a:ext>
              </a:extLst>
            </p:cNvPr>
            <p:cNvSpPr>
              <a:spLocks noChangeArrowheads="1"/>
            </p:cNvSpPr>
            <p:nvPr/>
          </p:nvSpPr>
          <p:spPr bwMode="auto">
            <a:xfrm>
              <a:off x="8220075" y="3986213"/>
              <a:ext cx="1412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51" name="Rectangle 41">
              <a:extLst>
                <a:ext uri="{FF2B5EF4-FFF2-40B4-BE49-F238E27FC236}">
                  <a16:creationId xmlns:a16="http://schemas.microsoft.com/office/drawing/2014/main" id="{8695BBCB-4755-800C-560C-568E12CA2372}"/>
                </a:ext>
              </a:extLst>
            </p:cNvPr>
            <p:cNvSpPr>
              <a:spLocks noChangeArrowheads="1"/>
            </p:cNvSpPr>
            <p:nvPr/>
          </p:nvSpPr>
          <p:spPr bwMode="auto">
            <a:xfrm>
              <a:off x="6112400" y="5008230"/>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R</a:t>
              </a:r>
              <a:endParaRPr lang="en-US" altLang="en-US" sz="1800" b="1"/>
            </a:p>
          </p:txBody>
        </p:sp>
        <p:sp>
          <p:nvSpPr>
            <p:cNvPr id="64552" name="Rectangle 42">
              <a:extLst>
                <a:ext uri="{FF2B5EF4-FFF2-40B4-BE49-F238E27FC236}">
                  <a16:creationId xmlns:a16="http://schemas.microsoft.com/office/drawing/2014/main" id="{575DB3FB-4080-AF41-3FCB-6840C266D11C}"/>
                </a:ext>
              </a:extLst>
            </p:cNvPr>
            <p:cNvSpPr>
              <a:spLocks noChangeArrowheads="1"/>
            </p:cNvSpPr>
            <p:nvPr/>
          </p:nvSpPr>
          <p:spPr bwMode="auto">
            <a:xfrm>
              <a:off x="6829950" y="4781217"/>
              <a:ext cx="2132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V</a:t>
              </a:r>
              <a:endParaRPr lang="en-US" altLang="en-US" sz="1800" b="1"/>
            </a:p>
          </p:txBody>
        </p:sp>
        <p:sp>
          <p:nvSpPr>
            <p:cNvPr id="64553" name="Rectangle 43">
              <a:extLst>
                <a:ext uri="{FF2B5EF4-FFF2-40B4-BE49-F238E27FC236}">
                  <a16:creationId xmlns:a16="http://schemas.microsoft.com/office/drawing/2014/main" id="{566E7448-D7FD-BFA5-2C46-1C2AC058A000}"/>
                </a:ext>
              </a:extLst>
            </p:cNvPr>
            <p:cNvSpPr>
              <a:spLocks noChangeArrowheads="1"/>
            </p:cNvSpPr>
            <p:nvPr/>
          </p:nvSpPr>
          <p:spPr bwMode="auto">
            <a:xfrm>
              <a:off x="6863288" y="5313030"/>
              <a:ext cx="1426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Times New Roman" panose="02020603050405020304" pitchFamily="18" charset="0"/>
                </a:rPr>
                <a:t>c</a:t>
              </a:r>
              <a:endParaRPr lang="en-US" altLang="en-US" sz="1800" b="1"/>
            </a:p>
          </p:txBody>
        </p:sp>
        <p:sp>
          <p:nvSpPr>
            <p:cNvPr id="64554" name="Rectangle 44">
              <a:extLst>
                <a:ext uri="{FF2B5EF4-FFF2-40B4-BE49-F238E27FC236}">
                  <a16:creationId xmlns:a16="http://schemas.microsoft.com/office/drawing/2014/main" id="{674D894B-1E33-EDE8-24B5-17521C4195C5}"/>
                </a:ext>
              </a:extLst>
            </p:cNvPr>
            <p:cNvSpPr>
              <a:spLocks noChangeArrowheads="1"/>
            </p:cNvSpPr>
            <p:nvPr/>
          </p:nvSpPr>
          <p:spPr bwMode="auto">
            <a:xfrm>
              <a:off x="1990725" y="4291013"/>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55" name="Rectangle 45">
              <a:extLst>
                <a:ext uri="{FF2B5EF4-FFF2-40B4-BE49-F238E27FC236}">
                  <a16:creationId xmlns:a16="http://schemas.microsoft.com/office/drawing/2014/main" id="{FE99F7D3-E35B-6C70-F4B6-0409D9ADD126}"/>
                </a:ext>
              </a:extLst>
            </p:cNvPr>
            <p:cNvSpPr>
              <a:spLocks noChangeArrowheads="1"/>
            </p:cNvSpPr>
            <p:nvPr/>
          </p:nvSpPr>
          <p:spPr bwMode="auto">
            <a:xfrm>
              <a:off x="3640138" y="3733800"/>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56" name="Rectangle 46">
              <a:extLst>
                <a:ext uri="{FF2B5EF4-FFF2-40B4-BE49-F238E27FC236}">
                  <a16:creationId xmlns:a16="http://schemas.microsoft.com/office/drawing/2014/main" id="{F901A7EA-5B03-38E1-EDB9-EA4E5D84ADA0}"/>
                </a:ext>
              </a:extLst>
            </p:cNvPr>
            <p:cNvSpPr>
              <a:spLocks noChangeArrowheads="1"/>
            </p:cNvSpPr>
            <p:nvPr/>
          </p:nvSpPr>
          <p:spPr bwMode="auto">
            <a:xfrm>
              <a:off x="3496498" y="4953327"/>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57" name="Rectangle 47">
              <a:extLst>
                <a:ext uri="{FF2B5EF4-FFF2-40B4-BE49-F238E27FC236}">
                  <a16:creationId xmlns:a16="http://schemas.microsoft.com/office/drawing/2014/main" id="{20F715FC-0867-7AE2-C044-A70E7BC4EDFB}"/>
                </a:ext>
              </a:extLst>
            </p:cNvPr>
            <p:cNvSpPr>
              <a:spLocks noChangeArrowheads="1"/>
            </p:cNvSpPr>
            <p:nvPr/>
          </p:nvSpPr>
          <p:spPr bwMode="auto">
            <a:xfrm>
              <a:off x="5278438" y="4291013"/>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58" name="Rectangle 48">
              <a:extLst>
                <a:ext uri="{FF2B5EF4-FFF2-40B4-BE49-F238E27FC236}">
                  <a16:creationId xmlns:a16="http://schemas.microsoft.com/office/drawing/2014/main" id="{10D1FDD7-0C62-4D81-1831-3CB3FF6A3E6A}"/>
                </a:ext>
              </a:extLst>
            </p:cNvPr>
            <p:cNvSpPr>
              <a:spLocks noChangeArrowheads="1"/>
            </p:cNvSpPr>
            <p:nvPr/>
          </p:nvSpPr>
          <p:spPr bwMode="auto">
            <a:xfrm>
              <a:off x="5813425" y="3733800"/>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59" name="Rectangle 49">
              <a:extLst>
                <a:ext uri="{FF2B5EF4-FFF2-40B4-BE49-F238E27FC236}">
                  <a16:creationId xmlns:a16="http://schemas.microsoft.com/office/drawing/2014/main" id="{DBAA83E1-A851-25D8-10C1-EDB93037ACEF}"/>
                </a:ext>
              </a:extLst>
            </p:cNvPr>
            <p:cNvSpPr>
              <a:spLocks noChangeArrowheads="1"/>
            </p:cNvSpPr>
            <p:nvPr/>
          </p:nvSpPr>
          <p:spPr bwMode="auto">
            <a:xfrm>
              <a:off x="6838950" y="3714036"/>
              <a:ext cx="79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60" name="Rectangle 50">
              <a:extLst>
                <a:ext uri="{FF2B5EF4-FFF2-40B4-BE49-F238E27FC236}">
                  <a16:creationId xmlns:a16="http://schemas.microsoft.com/office/drawing/2014/main" id="{E167FFE4-C642-4086-0B87-A5592AFEBF66}"/>
                </a:ext>
              </a:extLst>
            </p:cNvPr>
            <p:cNvSpPr>
              <a:spLocks noChangeArrowheads="1"/>
            </p:cNvSpPr>
            <p:nvPr/>
          </p:nvSpPr>
          <p:spPr bwMode="auto">
            <a:xfrm>
              <a:off x="6545263" y="3482975"/>
              <a:ext cx="12343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æ</a:t>
              </a:r>
              <a:endParaRPr lang="en-US" altLang="en-US" sz="1800" b="1"/>
            </a:p>
          </p:txBody>
        </p:sp>
        <p:sp>
          <p:nvSpPr>
            <p:cNvPr id="64561" name="Rectangle 51">
              <a:extLst>
                <a:ext uri="{FF2B5EF4-FFF2-40B4-BE49-F238E27FC236}">
                  <a16:creationId xmlns:a16="http://schemas.microsoft.com/office/drawing/2014/main" id="{284DC695-5349-B6E9-9B43-9AB494664846}"/>
                </a:ext>
              </a:extLst>
            </p:cNvPr>
            <p:cNvSpPr>
              <a:spLocks noChangeArrowheads="1"/>
            </p:cNvSpPr>
            <p:nvPr/>
          </p:nvSpPr>
          <p:spPr bwMode="auto">
            <a:xfrm>
              <a:off x="6545263" y="3968750"/>
              <a:ext cx="12343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è</a:t>
              </a:r>
              <a:endParaRPr lang="en-US" altLang="en-US" sz="1800" b="1"/>
            </a:p>
          </p:txBody>
        </p:sp>
        <p:sp>
          <p:nvSpPr>
            <p:cNvPr id="64562" name="Rectangle 52">
              <a:extLst>
                <a:ext uri="{FF2B5EF4-FFF2-40B4-BE49-F238E27FC236}">
                  <a16:creationId xmlns:a16="http://schemas.microsoft.com/office/drawing/2014/main" id="{E9983CDF-A091-4F50-12E3-112791819230}"/>
                </a:ext>
              </a:extLst>
            </p:cNvPr>
            <p:cNvSpPr>
              <a:spLocks noChangeArrowheads="1"/>
            </p:cNvSpPr>
            <p:nvPr/>
          </p:nvSpPr>
          <p:spPr bwMode="auto">
            <a:xfrm>
              <a:off x="6545263" y="3729038"/>
              <a:ext cx="12343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ç</a:t>
              </a:r>
              <a:endParaRPr lang="en-US" altLang="en-US" sz="1800" b="1"/>
            </a:p>
          </p:txBody>
        </p:sp>
        <p:sp>
          <p:nvSpPr>
            <p:cNvPr id="64563" name="Rectangle 53">
              <a:extLst>
                <a:ext uri="{FF2B5EF4-FFF2-40B4-BE49-F238E27FC236}">
                  <a16:creationId xmlns:a16="http://schemas.microsoft.com/office/drawing/2014/main" id="{3A5CF8FA-4061-A540-C28C-5D6A755F04E9}"/>
                </a:ext>
              </a:extLst>
            </p:cNvPr>
            <p:cNvSpPr>
              <a:spLocks noChangeArrowheads="1"/>
            </p:cNvSpPr>
            <p:nvPr/>
          </p:nvSpPr>
          <p:spPr bwMode="auto">
            <a:xfrm>
              <a:off x="7156450" y="3482975"/>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ö</a:t>
              </a:r>
              <a:endParaRPr lang="en-US" altLang="en-US" sz="1800" b="1"/>
            </a:p>
          </p:txBody>
        </p:sp>
        <p:sp>
          <p:nvSpPr>
            <p:cNvPr id="64564" name="Rectangle 54">
              <a:extLst>
                <a:ext uri="{FF2B5EF4-FFF2-40B4-BE49-F238E27FC236}">
                  <a16:creationId xmlns:a16="http://schemas.microsoft.com/office/drawing/2014/main" id="{A2577541-4D88-798D-6A13-C7F81E0A5451}"/>
                </a:ext>
              </a:extLst>
            </p:cNvPr>
            <p:cNvSpPr>
              <a:spLocks noChangeArrowheads="1"/>
            </p:cNvSpPr>
            <p:nvPr/>
          </p:nvSpPr>
          <p:spPr bwMode="auto">
            <a:xfrm>
              <a:off x="7156450" y="3968750"/>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ø</a:t>
              </a:r>
              <a:endParaRPr lang="en-US" altLang="en-US" sz="1800" b="1"/>
            </a:p>
          </p:txBody>
        </p:sp>
        <p:sp>
          <p:nvSpPr>
            <p:cNvPr id="64565" name="Rectangle 55">
              <a:extLst>
                <a:ext uri="{FF2B5EF4-FFF2-40B4-BE49-F238E27FC236}">
                  <a16:creationId xmlns:a16="http://schemas.microsoft.com/office/drawing/2014/main" id="{77CBEA99-8EFD-9CE8-39F9-D14957EB2713}"/>
                </a:ext>
              </a:extLst>
            </p:cNvPr>
            <p:cNvSpPr>
              <a:spLocks noChangeArrowheads="1"/>
            </p:cNvSpPr>
            <p:nvPr/>
          </p:nvSpPr>
          <p:spPr bwMode="auto">
            <a:xfrm>
              <a:off x="7156450" y="3729038"/>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66" name="Rectangle 56">
              <a:extLst>
                <a:ext uri="{FF2B5EF4-FFF2-40B4-BE49-F238E27FC236}">
                  <a16:creationId xmlns:a16="http://schemas.microsoft.com/office/drawing/2014/main" id="{293FEC3E-96A9-6BF0-AABE-7C97AF7E947B}"/>
                </a:ext>
              </a:extLst>
            </p:cNvPr>
            <p:cNvSpPr>
              <a:spLocks noChangeArrowheads="1"/>
            </p:cNvSpPr>
            <p:nvPr/>
          </p:nvSpPr>
          <p:spPr bwMode="auto">
            <a:xfrm>
              <a:off x="7496175" y="3733800"/>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67" name="Rectangle 57">
              <a:extLst>
                <a:ext uri="{FF2B5EF4-FFF2-40B4-BE49-F238E27FC236}">
                  <a16:creationId xmlns:a16="http://schemas.microsoft.com/office/drawing/2014/main" id="{641EAB8E-E58B-39F3-2184-9841152116AC}"/>
                </a:ext>
              </a:extLst>
            </p:cNvPr>
            <p:cNvSpPr>
              <a:spLocks noChangeArrowheads="1"/>
            </p:cNvSpPr>
            <p:nvPr/>
          </p:nvSpPr>
          <p:spPr bwMode="auto">
            <a:xfrm>
              <a:off x="7997825" y="3733800"/>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68" name="Rectangle 58">
              <a:extLst>
                <a:ext uri="{FF2B5EF4-FFF2-40B4-BE49-F238E27FC236}">
                  <a16:creationId xmlns:a16="http://schemas.microsoft.com/office/drawing/2014/main" id="{766FE705-471F-A229-5606-C12F5A8307BD}"/>
                </a:ext>
              </a:extLst>
            </p:cNvPr>
            <p:cNvSpPr>
              <a:spLocks noChangeArrowheads="1"/>
            </p:cNvSpPr>
            <p:nvPr/>
          </p:nvSpPr>
          <p:spPr bwMode="auto">
            <a:xfrm>
              <a:off x="7661275" y="3482975"/>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æ</a:t>
              </a:r>
              <a:endParaRPr lang="en-US" altLang="en-US" sz="1800" b="1"/>
            </a:p>
          </p:txBody>
        </p:sp>
        <p:sp>
          <p:nvSpPr>
            <p:cNvPr id="64569" name="Rectangle 59">
              <a:extLst>
                <a:ext uri="{FF2B5EF4-FFF2-40B4-BE49-F238E27FC236}">
                  <a16:creationId xmlns:a16="http://schemas.microsoft.com/office/drawing/2014/main" id="{EDB2B5CA-B32D-96CF-35DC-46D8860E411E}"/>
                </a:ext>
              </a:extLst>
            </p:cNvPr>
            <p:cNvSpPr>
              <a:spLocks noChangeArrowheads="1"/>
            </p:cNvSpPr>
            <p:nvPr/>
          </p:nvSpPr>
          <p:spPr bwMode="auto">
            <a:xfrm>
              <a:off x="7661275" y="3968750"/>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è</a:t>
              </a:r>
              <a:endParaRPr lang="en-US" altLang="en-US" sz="1800" b="1"/>
            </a:p>
          </p:txBody>
        </p:sp>
        <p:sp>
          <p:nvSpPr>
            <p:cNvPr id="64570" name="Rectangle 60">
              <a:extLst>
                <a:ext uri="{FF2B5EF4-FFF2-40B4-BE49-F238E27FC236}">
                  <a16:creationId xmlns:a16="http://schemas.microsoft.com/office/drawing/2014/main" id="{B4364E27-66FD-33EE-E8F0-B2501FBFC26C}"/>
                </a:ext>
              </a:extLst>
            </p:cNvPr>
            <p:cNvSpPr>
              <a:spLocks noChangeArrowheads="1"/>
            </p:cNvSpPr>
            <p:nvPr/>
          </p:nvSpPr>
          <p:spPr bwMode="auto">
            <a:xfrm>
              <a:off x="7661275" y="3729038"/>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ç</a:t>
              </a:r>
              <a:endParaRPr lang="en-US" altLang="en-US" sz="1800" b="1"/>
            </a:p>
          </p:txBody>
        </p:sp>
        <p:sp>
          <p:nvSpPr>
            <p:cNvPr id="64571" name="Rectangle 61">
              <a:extLst>
                <a:ext uri="{FF2B5EF4-FFF2-40B4-BE49-F238E27FC236}">
                  <a16:creationId xmlns:a16="http://schemas.microsoft.com/office/drawing/2014/main" id="{1662D257-EF3B-A2F2-92A4-E2823E73CB01}"/>
                </a:ext>
              </a:extLst>
            </p:cNvPr>
            <p:cNvSpPr>
              <a:spLocks noChangeArrowheads="1"/>
            </p:cNvSpPr>
            <p:nvPr/>
          </p:nvSpPr>
          <p:spPr bwMode="auto">
            <a:xfrm>
              <a:off x="8391525" y="3482975"/>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ö</a:t>
              </a:r>
              <a:endParaRPr lang="en-US" altLang="en-US" sz="1800" b="1"/>
            </a:p>
          </p:txBody>
        </p:sp>
        <p:sp>
          <p:nvSpPr>
            <p:cNvPr id="64572" name="Rectangle 62">
              <a:extLst>
                <a:ext uri="{FF2B5EF4-FFF2-40B4-BE49-F238E27FC236}">
                  <a16:creationId xmlns:a16="http://schemas.microsoft.com/office/drawing/2014/main" id="{BA2A42B3-7448-95C4-33CA-8C61422CDBAF}"/>
                </a:ext>
              </a:extLst>
            </p:cNvPr>
            <p:cNvSpPr>
              <a:spLocks noChangeArrowheads="1"/>
            </p:cNvSpPr>
            <p:nvPr/>
          </p:nvSpPr>
          <p:spPr bwMode="auto">
            <a:xfrm>
              <a:off x="8391525" y="3968750"/>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ø</a:t>
              </a:r>
              <a:endParaRPr lang="en-US" altLang="en-US" sz="1800" b="1"/>
            </a:p>
          </p:txBody>
        </p:sp>
        <p:sp>
          <p:nvSpPr>
            <p:cNvPr id="64573" name="Rectangle 63">
              <a:extLst>
                <a:ext uri="{FF2B5EF4-FFF2-40B4-BE49-F238E27FC236}">
                  <a16:creationId xmlns:a16="http://schemas.microsoft.com/office/drawing/2014/main" id="{118964A1-2D5F-C0AF-717B-B60E11775439}"/>
                </a:ext>
              </a:extLst>
            </p:cNvPr>
            <p:cNvSpPr>
              <a:spLocks noChangeArrowheads="1"/>
            </p:cNvSpPr>
            <p:nvPr/>
          </p:nvSpPr>
          <p:spPr bwMode="auto">
            <a:xfrm>
              <a:off x="8391525" y="3729038"/>
              <a:ext cx="122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74" name="Rectangle 64">
              <a:extLst>
                <a:ext uri="{FF2B5EF4-FFF2-40B4-BE49-F238E27FC236}">
                  <a16:creationId xmlns:a16="http://schemas.microsoft.com/office/drawing/2014/main" id="{8985B298-9063-D7D8-29A7-CC63457FF510}"/>
                </a:ext>
              </a:extLst>
            </p:cNvPr>
            <p:cNvSpPr>
              <a:spLocks noChangeArrowheads="1"/>
            </p:cNvSpPr>
            <p:nvPr/>
          </p:nvSpPr>
          <p:spPr bwMode="auto">
            <a:xfrm>
              <a:off x="6545788" y="4971717"/>
              <a:ext cx="174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Symbol" panose="05050102010706020507" pitchFamily="18" charset="2"/>
                </a:rPr>
                <a:t>-</a:t>
              </a:r>
              <a:endParaRPr lang="en-US" altLang="en-US" sz="1800" b="1"/>
            </a:p>
          </p:txBody>
        </p:sp>
        <p:sp>
          <p:nvSpPr>
            <p:cNvPr id="64575" name="Rectangle 65">
              <a:extLst>
                <a:ext uri="{FF2B5EF4-FFF2-40B4-BE49-F238E27FC236}">
                  <a16:creationId xmlns:a16="http://schemas.microsoft.com/office/drawing/2014/main" id="{1119D382-AA51-3382-2E90-9ECE48489AC4}"/>
                </a:ext>
              </a:extLst>
            </p:cNvPr>
            <p:cNvSpPr>
              <a:spLocks noChangeArrowheads="1"/>
            </p:cNvSpPr>
            <p:nvPr/>
          </p:nvSpPr>
          <p:spPr bwMode="auto">
            <a:xfrm>
              <a:off x="3370263" y="34020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æ</a:t>
              </a:r>
              <a:endParaRPr lang="en-US" altLang="en-US" sz="1800" b="1"/>
            </a:p>
          </p:txBody>
        </p:sp>
        <p:sp>
          <p:nvSpPr>
            <p:cNvPr id="64576" name="Rectangle 66">
              <a:extLst>
                <a:ext uri="{FF2B5EF4-FFF2-40B4-BE49-F238E27FC236}">
                  <a16:creationId xmlns:a16="http://schemas.microsoft.com/office/drawing/2014/main" id="{6FB1DC7B-BE6E-6CD8-0C0D-A3ADEA3AA1E7}"/>
                </a:ext>
              </a:extLst>
            </p:cNvPr>
            <p:cNvSpPr>
              <a:spLocks noChangeArrowheads="1"/>
            </p:cNvSpPr>
            <p:nvPr/>
          </p:nvSpPr>
          <p:spPr bwMode="auto">
            <a:xfrm>
              <a:off x="3370263" y="41941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è</a:t>
              </a:r>
              <a:endParaRPr lang="en-US" altLang="en-US" sz="1800" b="1"/>
            </a:p>
          </p:txBody>
        </p:sp>
        <p:sp>
          <p:nvSpPr>
            <p:cNvPr id="64577" name="Rectangle 67">
              <a:extLst>
                <a:ext uri="{FF2B5EF4-FFF2-40B4-BE49-F238E27FC236}">
                  <a16:creationId xmlns:a16="http://schemas.microsoft.com/office/drawing/2014/main" id="{222CA478-05A0-3B3C-CE8A-9316D3BB8724}"/>
                </a:ext>
              </a:extLst>
            </p:cNvPr>
            <p:cNvSpPr>
              <a:spLocks noChangeArrowheads="1"/>
            </p:cNvSpPr>
            <p:nvPr/>
          </p:nvSpPr>
          <p:spPr bwMode="auto">
            <a:xfrm>
              <a:off x="3370263" y="35671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78" name="Rectangle 68">
              <a:extLst>
                <a:ext uri="{FF2B5EF4-FFF2-40B4-BE49-F238E27FC236}">
                  <a16:creationId xmlns:a16="http://schemas.microsoft.com/office/drawing/2014/main" id="{13991F48-D301-890C-7C6D-D0BBBB9A923B}"/>
                </a:ext>
              </a:extLst>
            </p:cNvPr>
            <p:cNvSpPr>
              <a:spLocks noChangeArrowheads="1"/>
            </p:cNvSpPr>
            <p:nvPr/>
          </p:nvSpPr>
          <p:spPr bwMode="auto">
            <a:xfrm>
              <a:off x="3370263" y="377190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79" name="Rectangle 69">
              <a:extLst>
                <a:ext uri="{FF2B5EF4-FFF2-40B4-BE49-F238E27FC236}">
                  <a16:creationId xmlns:a16="http://schemas.microsoft.com/office/drawing/2014/main" id="{CC47929D-795A-9937-3DD1-77D6670E6808}"/>
                </a:ext>
              </a:extLst>
            </p:cNvPr>
            <p:cNvSpPr>
              <a:spLocks noChangeArrowheads="1"/>
            </p:cNvSpPr>
            <p:nvPr/>
          </p:nvSpPr>
          <p:spPr bwMode="auto">
            <a:xfrm>
              <a:off x="3370263" y="3976688"/>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80" name="Rectangle 70">
              <a:extLst>
                <a:ext uri="{FF2B5EF4-FFF2-40B4-BE49-F238E27FC236}">
                  <a16:creationId xmlns:a16="http://schemas.microsoft.com/office/drawing/2014/main" id="{6EF61525-F9AB-A4C1-621E-412137FC5D98}"/>
                </a:ext>
              </a:extLst>
            </p:cNvPr>
            <p:cNvSpPr>
              <a:spLocks noChangeArrowheads="1"/>
            </p:cNvSpPr>
            <p:nvPr/>
          </p:nvSpPr>
          <p:spPr bwMode="auto">
            <a:xfrm>
              <a:off x="3370263" y="407352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81" name="Rectangle 71">
              <a:extLst>
                <a:ext uri="{FF2B5EF4-FFF2-40B4-BE49-F238E27FC236}">
                  <a16:creationId xmlns:a16="http://schemas.microsoft.com/office/drawing/2014/main" id="{B2823254-36F3-030D-7D3A-EFCF5A5FA196}"/>
                </a:ext>
              </a:extLst>
            </p:cNvPr>
            <p:cNvSpPr>
              <a:spLocks noChangeArrowheads="1"/>
            </p:cNvSpPr>
            <p:nvPr/>
          </p:nvSpPr>
          <p:spPr bwMode="auto">
            <a:xfrm>
              <a:off x="4281488" y="34020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ö</a:t>
              </a:r>
              <a:endParaRPr lang="en-US" altLang="en-US" sz="1800" b="1"/>
            </a:p>
          </p:txBody>
        </p:sp>
        <p:sp>
          <p:nvSpPr>
            <p:cNvPr id="64582" name="Rectangle 72">
              <a:extLst>
                <a:ext uri="{FF2B5EF4-FFF2-40B4-BE49-F238E27FC236}">
                  <a16:creationId xmlns:a16="http://schemas.microsoft.com/office/drawing/2014/main" id="{07DC2B33-9B35-44C9-3BC6-671620EC1A09}"/>
                </a:ext>
              </a:extLst>
            </p:cNvPr>
            <p:cNvSpPr>
              <a:spLocks noChangeArrowheads="1"/>
            </p:cNvSpPr>
            <p:nvPr/>
          </p:nvSpPr>
          <p:spPr bwMode="auto">
            <a:xfrm>
              <a:off x="4281488" y="41941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ø</a:t>
              </a:r>
              <a:endParaRPr lang="en-US" altLang="en-US" sz="1800" b="1"/>
            </a:p>
          </p:txBody>
        </p:sp>
        <p:sp>
          <p:nvSpPr>
            <p:cNvPr id="64583" name="Rectangle 73">
              <a:extLst>
                <a:ext uri="{FF2B5EF4-FFF2-40B4-BE49-F238E27FC236}">
                  <a16:creationId xmlns:a16="http://schemas.microsoft.com/office/drawing/2014/main" id="{DEAA4C8D-011B-1572-5301-13152F219DBB}"/>
                </a:ext>
              </a:extLst>
            </p:cNvPr>
            <p:cNvSpPr>
              <a:spLocks noChangeArrowheads="1"/>
            </p:cNvSpPr>
            <p:nvPr/>
          </p:nvSpPr>
          <p:spPr bwMode="auto">
            <a:xfrm>
              <a:off x="4281488" y="35671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84" name="Rectangle 74">
              <a:extLst>
                <a:ext uri="{FF2B5EF4-FFF2-40B4-BE49-F238E27FC236}">
                  <a16:creationId xmlns:a16="http://schemas.microsoft.com/office/drawing/2014/main" id="{4048935E-CF0E-0BE1-8091-78D1C1424DDB}"/>
                </a:ext>
              </a:extLst>
            </p:cNvPr>
            <p:cNvSpPr>
              <a:spLocks noChangeArrowheads="1"/>
            </p:cNvSpPr>
            <p:nvPr/>
          </p:nvSpPr>
          <p:spPr bwMode="auto">
            <a:xfrm>
              <a:off x="4281488" y="377190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85" name="Rectangle 75">
              <a:extLst>
                <a:ext uri="{FF2B5EF4-FFF2-40B4-BE49-F238E27FC236}">
                  <a16:creationId xmlns:a16="http://schemas.microsoft.com/office/drawing/2014/main" id="{AF395B13-1A74-A7F9-47B3-18D009808994}"/>
                </a:ext>
              </a:extLst>
            </p:cNvPr>
            <p:cNvSpPr>
              <a:spLocks noChangeArrowheads="1"/>
            </p:cNvSpPr>
            <p:nvPr/>
          </p:nvSpPr>
          <p:spPr bwMode="auto">
            <a:xfrm>
              <a:off x="4281488" y="3976688"/>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86" name="Rectangle 76">
              <a:extLst>
                <a:ext uri="{FF2B5EF4-FFF2-40B4-BE49-F238E27FC236}">
                  <a16:creationId xmlns:a16="http://schemas.microsoft.com/office/drawing/2014/main" id="{0D8167E5-AE6F-1368-B5CD-53634E0CC996}"/>
                </a:ext>
              </a:extLst>
            </p:cNvPr>
            <p:cNvSpPr>
              <a:spLocks noChangeArrowheads="1"/>
            </p:cNvSpPr>
            <p:nvPr/>
          </p:nvSpPr>
          <p:spPr bwMode="auto">
            <a:xfrm>
              <a:off x="4281488" y="407352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87" name="Rectangle 79">
              <a:extLst>
                <a:ext uri="{FF2B5EF4-FFF2-40B4-BE49-F238E27FC236}">
                  <a16:creationId xmlns:a16="http://schemas.microsoft.com/office/drawing/2014/main" id="{D2F11B9D-DE9A-A609-3F49-778DB0538CC0}"/>
                </a:ext>
              </a:extLst>
            </p:cNvPr>
            <p:cNvSpPr>
              <a:spLocks noChangeArrowheads="1"/>
            </p:cNvSpPr>
            <p:nvPr/>
          </p:nvSpPr>
          <p:spPr bwMode="auto">
            <a:xfrm>
              <a:off x="2974211" y="482632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p>
          </p:txBody>
        </p:sp>
        <p:sp>
          <p:nvSpPr>
            <p:cNvPr id="64588" name="Rectangle 80">
              <a:extLst>
                <a:ext uri="{FF2B5EF4-FFF2-40B4-BE49-F238E27FC236}">
                  <a16:creationId xmlns:a16="http://schemas.microsoft.com/office/drawing/2014/main" id="{90CD9C54-98A3-EFA1-B332-E96ABC4828D4}"/>
                </a:ext>
              </a:extLst>
            </p:cNvPr>
            <p:cNvSpPr>
              <a:spLocks noChangeArrowheads="1"/>
            </p:cNvSpPr>
            <p:nvPr/>
          </p:nvSpPr>
          <p:spPr bwMode="auto">
            <a:xfrm>
              <a:off x="2974211" y="502952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p>
          </p:txBody>
        </p:sp>
        <p:sp>
          <p:nvSpPr>
            <p:cNvPr id="64589" name="Rectangle 89">
              <a:extLst>
                <a:ext uri="{FF2B5EF4-FFF2-40B4-BE49-F238E27FC236}">
                  <a16:creationId xmlns:a16="http://schemas.microsoft.com/office/drawing/2014/main" id="{5753EC5C-4898-A35B-54EA-E0705E5266E2}"/>
                </a:ext>
              </a:extLst>
            </p:cNvPr>
            <p:cNvSpPr>
              <a:spLocks noChangeArrowheads="1"/>
            </p:cNvSpPr>
            <p:nvPr/>
          </p:nvSpPr>
          <p:spPr bwMode="auto">
            <a:xfrm>
              <a:off x="5543550" y="34020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æ</a:t>
              </a:r>
              <a:endParaRPr lang="en-US" altLang="en-US" sz="1800" b="1"/>
            </a:p>
          </p:txBody>
        </p:sp>
        <p:sp>
          <p:nvSpPr>
            <p:cNvPr id="64590" name="Rectangle 90">
              <a:extLst>
                <a:ext uri="{FF2B5EF4-FFF2-40B4-BE49-F238E27FC236}">
                  <a16:creationId xmlns:a16="http://schemas.microsoft.com/office/drawing/2014/main" id="{E1F3BBB2-58D6-8076-DFF7-FB7D53C12E96}"/>
                </a:ext>
              </a:extLst>
            </p:cNvPr>
            <p:cNvSpPr>
              <a:spLocks noChangeArrowheads="1"/>
            </p:cNvSpPr>
            <p:nvPr/>
          </p:nvSpPr>
          <p:spPr bwMode="auto">
            <a:xfrm>
              <a:off x="5543550" y="41941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è</a:t>
              </a:r>
              <a:endParaRPr lang="en-US" altLang="en-US" sz="1800" b="1"/>
            </a:p>
          </p:txBody>
        </p:sp>
        <p:sp>
          <p:nvSpPr>
            <p:cNvPr id="64591" name="Rectangle 91">
              <a:extLst>
                <a:ext uri="{FF2B5EF4-FFF2-40B4-BE49-F238E27FC236}">
                  <a16:creationId xmlns:a16="http://schemas.microsoft.com/office/drawing/2014/main" id="{CE5BC96B-75B9-88F8-4667-17F21EB8780F}"/>
                </a:ext>
              </a:extLst>
            </p:cNvPr>
            <p:cNvSpPr>
              <a:spLocks noChangeArrowheads="1"/>
            </p:cNvSpPr>
            <p:nvPr/>
          </p:nvSpPr>
          <p:spPr bwMode="auto">
            <a:xfrm>
              <a:off x="5543550" y="35671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92" name="Rectangle 92">
              <a:extLst>
                <a:ext uri="{FF2B5EF4-FFF2-40B4-BE49-F238E27FC236}">
                  <a16:creationId xmlns:a16="http://schemas.microsoft.com/office/drawing/2014/main" id="{EB814A49-65A5-4F82-D326-1312EE797203}"/>
                </a:ext>
              </a:extLst>
            </p:cNvPr>
            <p:cNvSpPr>
              <a:spLocks noChangeArrowheads="1"/>
            </p:cNvSpPr>
            <p:nvPr/>
          </p:nvSpPr>
          <p:spPr bwMode="auto">
            <a:xfrm>
              <a:off x="5543550" y="377190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93" name="Rectangle 93">
              <a:extLst>
                <a:ext uri="{FF2B5EF4-FFF2-40B4-BE49-F238E27FC236}">
                  <a16:creationId xmlns:a16="http://schemas.microsoft.com/office/drawing/2014/main" id="{1C8C958B-8783-1646-481A-E1F5E841FB42}"/>
                </a:ext>
              </a:extLst>
            </p:cNvPr>
            <p:cNvSpPr>
              <a:spLocks noChangeArrowheads="1"/>
            </p:cNvSpPr>
            <p:nvPr/>
          </p:nvSpPr>
          <p:spPr bwMode="auto">
            <a:xfrm>
              <a:off x="5543550" y="3976688"/>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94" name="Rectangle 94">
              <a:extLst>
                <a:ext uri="{FF2B5EF4-FFF2-40B4-BE49-F238E27FC236}">
                  <a16:creationId xmlns:a16="http://schemas.microsoft.com/office/drawing/2014/main" id="{EB33EA71-25BB-0A2A-EEAA-1E6D36CC0CD0}"/>
                </a:ext>
              </a:extLst>
            </p:cNvPr>
            <p:cNvSpPr>
              <a:spLocks noChangeArrowheads="1"/>
            </p:cNvSpPr>
            <p:nvPr/>
          </p:nvSpPr>
          <p:spPr bwMode="auto">
            <a:xfrm>
              <a:off x="5543550" y="407352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ç</a:t>
              </a:r>
              <a:endParaRPr lang="en-US" altLang="en-US" sz="1800" b="1"/>
            </a:p>
          </p:txBody>
        </p:sp>
        <p:sp>
          <p:nvSpPr>
            <p:cNvPr id="64595" name="Rectangle 95">
              <a:extLst>
                <a:ext uri="{FF2B5EF4-FFF2-40B4-BE49-F238E27FC236}">
                  <a16:creationId xmlns:a16="http://schemas.microsoft.com/office/drawing/2014/main" id="{27A7B48C-40BB-C215-2CE2-B26C5C152126}"/>
                </a:ext>
              </a:extLst>
            </p:cNvPr>
            <p:cNvSpPr>
              <a:spLocks noChangeArrowheads="1"/>
            </p:cNvSpPr>
            <p:nvPr/>
          </p:nvSpPr>
          <p:spPr bwMode="auto">
            <a:xfrm>
              <a:off x="6456363" y="34020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ö</a:t>
              </a:r>
              <a:endParaRPr lang="en-US" altLang="en-US" sz="1800" b="1"/>
            </a:p>
          </p:txBody>
        </p:sp>
        <p:sp>
          <p:nvSpPr>
            <p:cNvPr id="64596" name="Rectangle 96">
              <a:extLst>
                <a:ext uri="{FF2B5EF4-FFF2-40B4-BE49-F238E27FC236}">
                  <a16:creationId xmlns:a16="http://schemas.microsoft.com/office/drawing/2014/main" id="{98FC0FAC-20F5-8D7D-7718-20CDB0BA03F4}"/>
                </a:ext>
              </a:extLst>
            </p:cNvPr>
            <p:cNvSpPr>
              <a:spLocks noChangeArrowheads="1"/>
            </p:cNvSpPr>
            <p:nvPr/>
          </p:nvSpPr>
          <p:spPr bwMode="auto">
            <a:xfrm>
              <a:off x="6456363" y="41941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ø</a:t>
              </a:r>
              <a:endParaRPr lang="en-US" altLang="en-US" sz="1800" b="1"/>
            </a:p>
          </p:txBody>
        </p:sp>
        <p:sp>
          <p:nvSpPr>
            <p:cNvPr id="64597" name="Rectangle 97">
              <a:extLst>
                <a:ext uri="{FF2B5EF4-FFF2-40B4-BE49-F238E27FC236}">
                  <a16:creationId xmlns:a16="http://schemas.microsoft.com/office/drawing/2014/main" id="{23C38A99-0F3A-7D87-5BD1-D86D3A8E6BA1}"/>
                </a:ext>
              </a:extLst>
            </p:cNvPr>
            <p:cNvSpPr>
              <a:spLocks noChangeArrowheads="1"/>
            </p:cNvSpPr>
            <p:nvPr/>
          </p:nvSpPr>
          <p:spPr bwMode="auto">
            <a:xfrm>
              <a:off x="6456363" y="356711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98" name="Rectangle 98">
              <a:extLst>
                <a:ext uri="{FF2B5EF4-FFF2-40B4-BE49-F238E27FC236}">
                  <a16:creationId xmlns:a16="http://schemas.microsoft.com/office/drawing/2014/main" id="{9CAAB9D8-7F5C-6575-D742-667BC222CCD5}"/>
                </a:ext>
              </a:extLst>
            </p:cNvPr>
            <p:cNvSpPr>
              <a:spLocks noChangeArrowheads="1"/>
            </p:cNvSpPr>
            <p:nvPr/>
          </p:nvSpPr>
          <p:spPr bwMode="auto">
            <a:xfrm>
              <a:off x="6456363" y="377190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599" name="Rectangle 99">
              <a:extLst>
                <a:ext uri="{FF2B5EF4-FFF2-40B4-BE49-F238E27FC236}">
                  <a16:creationId xmlns:a16="http://schemas.microsoft.com/office/drawing/2014/main" id="{7710536F-68B8-BDAD-2562-87955CE44708}"/>
                </a:ext>
              </a:extLst>
            </p:cNvPr>
            <p:cNvSpPr>
              <a:spLocks noChangeArrowheads="1"/>
            </p:cNvSpPr>
            <p:nvPr/>
          </p:nvSpPr>
          <p:spPr bwMode="auto">
            <a:xfrm>
              <a:off x="6456363" y="3976688"/>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sp>
          <p:nvSpPr>
            <p:cNvPr id="64600" name="Rectangle 100">
              <a:extLst>
                <a:ext uri="{FF2B5EF4-FFF2-40B4-BE49-F238E27FC236}">
                  <a16:creationId xmlns:a16="http://schemas.microsoft.com/office/drawing/2014/main" id="{DBA8D90C-68F6-1461-945A-560FBCD6150E}"/>
                </a:ext>
              </a:extLst>
            </p:cNvPr>
            <p:cNvSpPr>
              <a:spLocks noChangeArrowheads="1"/>
            </p:cNvSpPr>
            <p:nvPr/>
          </p:nvSpPr>
          <p:spPr bwMode="auto">
            <a:xfrm>
              <a:off x="6456363" y="407352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a:t>
              </a:r>
              <a:endParaRPr lang="en-US" altLang="en-US" sz="1800" b="1"/>
            </a:p>
          </p:txBody>
        </p:sp>
        <p:grpSp>
          <p:nvGrpSpPr>
            <p:cNvPr id="64601" name="Group 18">
              <a:extLst>
                <a:ext uri="{FF2B5EF4-FFF2-40B4-BE49-F238E27FC236}">
                  <a16:creationId xmlns:a16="http://schemas.microsoft.com/office/drawing/2014/main" id="{DCE4CC3B-1318-3220-3912-221D3EA8658E}"/>
                </a:ext>
              </a:extLst>
            </p:cNvPr>
            <p:cNvGrpSpPr>
              <a:grpSpLocks/>
            </p:cNvGrpSpPr>
            <p:nvPr/>
          </p:nvGrpSpPr>
          <p:grpSpPr bwMode="auto">
            <a:xfrm>
              <a:off x="8162876" y="4630158"/>
              <a:ext cx="83356" cy="1098222"/>
              <a:chOff x="7766050" y="4614863"/>
              <a:chExt cx="83356" cy="1098222"/>
            </a:xfrm>
          </p:grpSpPr>
          <p:sp>
            <p:nvSpPr>
              <p:cNvPr id="64667" name="Rectangle 107">
                <a:extLst>
                  <a:ext uri="{FF2B5EF4-FFF2-40B4-BE49-F238E27FC236}">
                    <a16:creationId xmlns:a16="http://schemas.microsoft.com/office/drawing/2014/main" id="{2D00F7CC-8896-99C0-7E3B-0864AB6CA8E7}"/>
                  </a:ext>
                </a:extLst>
              </p:cNvPr>
              <p:cNvSpPr>
                <a:spLocks noChangeArrowheads="1"/>
              </p:cNvSpPr>
              <p:nvPr/>
            </p:nvSpPr>
            <p:spPr bwMode="auto">
              <a:xfrm>
                <a:off x="7766050" y="461486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ù</a:t>
                </a:r>
                <a:endParaRPr lang="en-US" altLang="en-US" sz="1800" b="1"/>
              </a:p>
            </p:txBody>
          </p:sp>
          <p:sp>
            <p:nvSpPr>
              <p:cNvPr id="64668" name="Rectangle 108">
                <a:extLst>
                  <a:ext uri="{FF2B5EF4-FFF2-40B4-BE49-F238E27FC236}">
                    <a16:creationId xmlns:a16="http://schemas.microsoft.com/office/drawing/2014/main" id="{1EC4E2EC-7F24-1384-E236-1EC7CBF99034}"/>
                  </a:ext>
                </a:extLst>
              </p:cNvPr>
              <p:cNvSpPr>
                <a:spLocks noChangeArrowheads="1"/>
              </p:cNvSpPr>
              <p:nvPr/>
            </p:nvSpPr>
            <p:spPr bwMode="auto">
              <a:xfrm>
                <a:off x="7766050" y="54514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û</a:t>
                </a:r>
                <a:endParaRPr lang="en-US" altLang="en-US" sz="1800" b="1"/>
              </a:p>
            </p:txBody>
          </p:sp>
          <p:sp>
            <p:nvSpPr>
              <p:cNvPr id="64669" name="Rectangle 109">
                <a:extLst>
                  <a:ext uri="{FF2B5EF4-FFF2-40B4-BE49-F238E27FC236}">
                    <a16:creationId xmlns:a16="http://schemas.microsoft.com/office/drawing/2014/main" id="{CB007E8B-A246-627F-2BAA-721DFFFA9F46}"/>
                  </a:ext>
                </a:extLst>
              </p:cNvPr>
              <p:cNvSpPr>
                <a:spLocks noChangeArrowheads="1"/>
              </p:cNvSpPr>
              <p:nvPr/>
            </p:nvSpPr>
            <p:spPr bwMode="auto">
              <a:xfrm>
                <a:off x="7766050" y="48196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ú</a:t>
                </a:r>
                <a:endParaRPr lang="en-US" altLang="en-US" sz="1800" b="1"/>
              </a:p>
            </p:txBody>
          </p:sp>
          <p:sp>
            <p:nvSpPr>
              <p:cNvPr id="64670" name="Rectangle 110">
                <a:extLst>
                  <a:ext uri="{FF2B5EF4-FFF2-40B4-BE49-F238E27FC236}">
                    <a16:creationId xmlns:a16="http://schemas.microsoft.com/office/drawing/2014/main" id="{4923E814-E2B1-F3A2-B290-7C3E04C6C7AF}"/>
                  </a:ext>
                </a:extLst>
              </p:cNvPr>
              <p:cNvSpPr>
                <a:spLocks noChangeArrowheads="1"/>
              </p:cNvSpPr>
              <p:nvPr/>
            </p:nvSpPr>
            <p:spPr bwMode="auto">
              <a:xfrm>
                <a:off x="7766050" y="50228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ú</a:t>
                </a:r>
                <a:endParaRPr lang="en-US" altLang="en-US" sz="1800" b="1"/>
              </a:p>
            </p:txBody>
          </p:sp>
          <p:sp>
            <p:nvSpPr>
              <p:cNvPr id="64671" name="Rectangle 111">
                <a:extLst>
                  <a:ext uri="{FF2B5EF4-FFF2-40B4-BE49-F238E27FC236}">
                    <a16:creationId xmlns:a16="http://schemas.microsoft.com/office/drawing/2014/main" id="{402DDF67-AFB3-CE9B-97F0-EC6759FAB64D}"/>
                  </a:ext>
                </a:extLst>
              </p:cNvPr>
              <p:cNvSpPr>
                <a:spLocks noChangeArrowheads="1"/>
              </p:cNvSpPr>
              <p:nvPr/>
            </p:nvSpPr>
            <p:spPr bwMode="auto">
              <a:xfrm>
                <a:off x="7766050" y="52260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ú</a:t>
                </a:r>
                <a:endParaRPr lang="en-US" altLang="en-US" sz="1800" b="1"/>
              </a:p>
            </p:txBody>
          </p:sp>
          <p:sp>
            <p:nvSpPr>
              <p:cNvPr id="64672" name="Rectangle 112">
                <a:extLst>
                  <a:ext uri="{FF2B5EF4-FFF2-40B4-BE49-F238E27FC236}">
                    <a16:creationId xmlns:a16="http://schemas.microsoft.com/office/drawing/2014/main" id="{4FC8C8B9-931B-E191-0BE2-10A5BDF0E79B}"/>
                  </a:ext>
                </a:extLst>
              </p:cNvPr>
              <p:cNvSpPr>
                <a:spLocks noChangeArrowheads="1"/>
              </p:cNvSpPr>
              <p:nvPr/>
            </p:nvSpPr>
            <p:spPr bwMode="auto">
              <a:xfrm>
                <a:off x="7766050" y="541496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ú</a:t>
                </a:r>
                <a:endParaRPr lang="en-US" altLang="en-US" sz="1800" b="1"/>
              </a:p>
            </p:txBody>
          </p:sp>
        </p:grpSp>
        <p:sp>
          <p:nvSpPr>
            <p:cNvPr id="64602" name="Rectangle 113">
              <a:extLst>
                <a:ext uri="{FF2B5EF4-FFF2-40B4-BE49-F238E27FC236}">
                  <a16:creationId xmlns:a16="http://schemas.microsoft.com/office/drawing/2014/main" id="{1D0C8231-1A44-E47D-71F7-23C127673771}"/>
                </a:ext>
              </a:extLst>
            </p:cNvPr>
            <p:cNvSpPr>
              <a:spLocks noChangeArrowheads="1"/>
            </p:cNvSpPr>
            <p:nvPr/>
          </p:nvSpPr>
          <p:spPr bwMode="auto">
            <a:xfrm>
              <a:off x="2654300" y="335121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ì</a:t>
              </a:r>
              <a:endParaRPr lang="en-US" altLang="en-US" sz="1800" b="1"/>
            </a:p>
          </p:txBody>
        </p:sp>
        <p:sp>
          <p:nvSpPr>
            <p:cNvPr id="64603" name="Rectangle 114">
              <a:extLst>
                <a:ext uri="{FF2B5EF4-FFF2-40B4-BE49-F238E27FC236}">
                  <a16:creationId xmlns:a16="http://schemas.microsoft.com/office/drawing/2014/main" id="{D0B9422F-BEE0-AD9E-5E46-A0A6C067778B}"/>
                </a:ext>
              </a:extLst>
            </p:cNvPr>
            <p:cNvSpPr>
              <a:spLocks noChangeArrowheads="1"/>
            </p:cNvSpPr>
            <p:nvPr/>
          </p:nvSpPr>
          <p:spPr bwMode="auto">
            <a:xfrm>
              <a:off x="2654300" y="4416425"/>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í</a:t>
              </a:r>
              <a:endParaRPr lang="en-US" altLang="en-US" sz="1800" b="1"/>
            </a:p>
          </p:txBody>
        </p:sp>
        <p:sp>
          <p:nvSpPr>
            <p:cNvPr id="64604" name="Rectangle 115">
              <a:extLst>
                <a:ext uri="{FF2B5EF4-FFF2-40B4-BE49-F238E27FC236}">
                  <a16:creationId xmlns:a16="http://schemas.microsoft.com/office/drawing/2014/main" id="{8E4F1C75-F506-5B68-DC4F-07E3C234D34F}"/>
                </a:ext>
              </a:extLst>
            </p:cNvPr>
            <p:cNvSpPr>
              <a:spLocks noChangeArrowheads="1"/>
            </p:cNvSpPr>
            <p:nvPr/>
          </p:nvSpPr>
          <p:spPr bwMode="auto">
            <a:xfrm>
              <a:off x="2654300" y="355600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05" name="Rectangle 116">
              <a:extLst>
                <a:ext uri="{FF2B5EF4-FFF2-40B4-BE49-F238E27FC236}">
                  <a16:creationId xmlns:a16="http://schemas.microsoft.com/office/drawing/2014/main" id="{C47FA413-2B25-9CF5-C6FC-24986AED41D6}"/>
                </a:ext>
              </a:extLst>
            </p:cNvPr>
            <p:cNvSpPr>
              <a:spLocks noChangeArrowheads="1"/>
            </p:cNvSpPr>
            <p:nvPr/>
          </p:nvSpPr>
          <p:spPr bwMode="auto">
            <a:xfrm>
              <a:off x="2654300" y="3762375"/>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06" name="Rectangle 117">
              <a:extLst>
                <a:ext uri="{FF2B5EF4-FFF2-40B4-BE49-F238E27FC236}">
                  <a16:creationId xmlns:a16="http://schemas.microsoft.com/office/drawing/2014/main" id="{6A488B25-BA6E-7316-C503-BB0C34863108}"/>
                </a:ext>
              </a:extLst>
            </p:cNvPr>
            <p:cNvSpPr>
              <a:spLocks noChangeArrowheads="1"/>
            </p:cNvSpPr>
            <p:nvPr/>
          </p:nvSpPr>
          <p:spPr bwMode="auto">
            <a:xfrm>
              <a:off x="2654300" y="396716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07" name="Rectangle 118">
              <a:extLst>
                <a:ext uri="{FF2B5EF4-FFF2-40B4-BE49-F238E27FC236}">
                  <a16:creationId xmlns:a16="http://schemas.microsoft.com/office/drawing/2014/main" id="{56FB8AC7-B70F-B577-5062-39447025BC52}"/>
                </a:ext>
              </a:extLst>
            </p:cNvPr>
            <p:cNvSpPr>
              <a:spLocks noChangeArrowheads="1"/>
            </p:cNvSpPr>
            <p:nvPr/>
          </p:nvSpPr>
          <p:spPr bwMode="auto">
            <a:xfrm>
              <a:off x="2654300" y="417353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08" name="Rectangle 119">
              <a:extLst>
                <a:ext uri="{FF2B5EF4-FFF2-40B4-BE49-F238E27FC236}">
                  <a16:creationId xmlns:a16="http://schemas.microsoft.com/office/drawing/2014/main" id="{271B39DB-BBD8-7F21-1124-6B8A2D14E49A}"/>
                </a:ext>
              </a:extLst>
            </p:cNvPr>
            <p:cNvSpPr>
              <a:spLocks noChangeArrowheads="1"/>
            </p:cNvSpPr>
            <p:nvPr/>
          </p:nvSpPr>
          <p:spPr bwMode="auto">
            <a:xfrm>
              <a:off x="2654300" y="425450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09" name="Rectangle 120">
              <a:extLst>
                <a:ext uri="{FF2B5EF4-FFF2-40B4-BE49-F238E27FC236}">
                  <a16:creationId xmlns:a16="http://schemas.microsoft.com/office/drawing/2014/main" id="{C0B28FD0-D634-0687-26B4-BFA9A8EE5221}"/>
                </a:ext>
              </a:extLst>
            </p:cNvPr>
            <p:cNvSpPr>
              <a:spLocks noChangeArrowheads="1"/>
            </p:cNvSpPr>
            <p:nvPr/>
          </p:nvSpPr>
          <p:spPr bwMode="auto">
            <a:xfrm>
              <a:off x="2654300" y="548005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î</a:t>
              </a:r>
              <a:endParaRPr lang="en-US" altLang="en-US" sz="1800" b="1"/>
            </a:p>
          </p:txBody>
        </p:sp>
        <p:sp>
          <p:nvSpPr>
            <p:cNvPr id="64610" name="Rectangle 121">
              <a:extLst>
                <a:ext uri="{FF2B5EF4-FFF2-40B4-BE49-F238E27FC236}">
                  <a16:creationId xmlns:a16="http://schemas.microsoft.com/office/drawing/2014/main" id="{1F909E99-CC8B-3AC0-950E-46B00D7F4629}"/>
                </a:ext>
              </a:extLst>
            </p:cNvPr>
            <p:cNvSpPr>
              <a:spLocks noChangeArrowheads="1"/>
            </p:cNvSpPr>
            <p:nvPr/>
          </p:nvSpPr>
          <p:spPr bwMode="auto">
            <a:xfrm>
              <a:off x="2654300" y="462121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1" name="Rectangle 122">
              <a:extLst>
                <a:ext uri="{FF2B5EF4-FFF2-40B4-BE49-F238E27FC236}">
                  <a16:creationId xmlns:a16="http://schemas.microsoft.com/office/drawing/2014/main" id="{A4CFD313-416B-76F7-D54D-FD2AC1F79393}"/>
                </a:ext>
              </a:extLst>
            </p:cNvPr>
            <p:cNvSpPr>
              <a:spLocks noChangeArrowheads="1"/>
            </p:cNvSpPr>
            <p:nvPr/>
          </p:nvSpPr>
          <p:spPr bwMode="auto">
            <a:xfrm>
              <a:off x="2654300" y="482758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2" name="Rectangle 123">
              <a:extLst>
                <a:ext uri="{FF2B5EF4-FFF2-40B4-BE49-F238E27FC236}">
                  <a16:creationId xmlns:a16="http://schemas.microsoft.com/office/drawing/2014/main" id="{796617F9-3B68-BFC3-8CBD-B8B8A21ACE7E}"/>
                </a:ext>
              </a:extLst>
            </p:cNvPr>
            <p:cNvSpPr>
              <a:spLocks noChangeArrowheads="1"/>
            </p:cNvSpPr>
            <p:nvPr/>
          </p:nvSpPr>
          <p:spPr bwMode="auto">
            <a:xfrm>
              <a:off x="2654300" y="503396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3" name="Rectangle 124">
              <a:extLst>
                <a:ext uri="{FF2B5EF4-FFF2-40B4-BE49-F238E27FC236}">
                  <a16:creationId xmlns:a16="http://schemas.microsoft.com/office/drawing/2014/main" id="{E646C607-B78C-5910-1BF0-F676495FA476}"/>
                </a:ext>
              </a:extLst>
            </p:cNvPr>
            <p:cNvSpPr>
              <a:spLocks noChangeArrowheads="1"/>
            </p:cNvSpPr>
            <p:nvPr/>
          </p:nvSpPr>
          <p:spPr bwMode="auto">
            <a:xfrm>
              <a:off x="2654300" y="523875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4" name="Rectangle 125">
              <a:extLst>
                <a:ext uri="{FF2B5EF4-FFF2-40B4-BE49-F238E27FC236}">
                  <a16:creationId xmlns:a16="http://schemas.microsoft.com/office/drawing/2014/main" id="{4853BFDB-600E-3ED7-4E9D-A2A680E74FB2}"/>
                </a:ext>
              </a:extLst>
            </p:cNvPr>
            <p:cNvSpPr>
              <a:spLocks noChangeArrowheads="1"/>
            </p:cNvSpPr>
            <p:nvPr/>
          </p:nvSpPr>
          <p:spPr bwMode="auto">
            <a:xfrm>
              <a:off x="2654300" y="541813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5" name="Rectangle 126">
              <a:extLst>
                <a:ext uri="{FF2B5EF4-FFF2-40B4-BE49-F238E27FC236}">
                  <a16:creationId xmlns:a16="http://schemas.microsoft.com/office/drawing/2014/main" id="{24B0CF39-B54D-0400-64A9-ADAC7B029DB5}"/>
                </a:ext>
              </a:extLst>
            </p:cNvPr>
            <p:cNvSpPr>
              <a:spLocks noChangeArrowheads="1"/>
            </p:cNvSpPr>
            <p:nvPr/>
          </p:nvSpPr>
          <p:spPr bwMode="auto">
            <a:xfrm>
              <a:off x="8555038" y="335121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ü</a:t>
              </a:r>
              <a:endParaRPr lang="en-US" altLang="en-US" sz="1800" b="1"/>
            </a:p>
          </p:txBody>
        </p:sp>
        <p:sp>
          <p:nvSpPr>
            <p:cNvPr id="64616" name="Rectangle 127">
              <a:extLst>
                <a:ext uri="{FF2B5EF4-FFF2-40B4-BE49-F238E27FC236}">
                  <a16:creationId xmlns:a16="http://schemas.microsoft.com/office/drawing/2014/main" id="{A0C70720-06EA-E980-9EB5-CBE06D54D2A9}"/>
                </a:ext>
              </a:extLst>
            </p:cNvPr>
            <p:cNvSpPr>
              <a:spLocks noChangeArrowheads="1"/>
            </p:cNvSpPr>
            <p:nvPr/>
          </p:nvSpPr>
          <p:spPr bwMode="auto">
            <a:xfrm>
              <a:off x="8555038" y="4416425"/>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ý</a:t>
              </a:r>
              <a:endParaRPr lang="en-US" altLang="en-US" sz="1800" b="1"/>
            </a:p>
          </p:txBody>
        </p:sp>
        <p:sp>
          <p:nvSpPr>
            <p:cNvPr id="64617" name="Rectangle 128">
              <a:extLst>
                <a:ext uri="{FF2B5EF4-FFF2-40B4-BE49-F238E27FC236}">
                  <a16:creationId xmlns:a16="http://schemas.microsoft.com/office/drawing/2014/main" id="{F4ADA194-AF31-888A-7352-5E11D15070B3}"/>
                </a:ext>
              </a:extLst>
            </p:cNvPr>
            <p:cNvSpPr>
              <a:spLocks noChangeArrowheads="1"/>
            </p:cNvSpPr>
            <p:nvPr/>
          </p:nvSpPr>
          <p:spPr bwMode="auto">
            <a:xfrm>
              <a:off x="8555038" y="355600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8" name="Rectangle 129">
              <a:extLst>
                <a:ext uri="{FF2B5EF4-FFF2-40B4-BE49-F238E27FC236}">
                  <a16:creationId xmlns:a16="http://schemas.microsoft.com/office/drawing/2014/main" id="{C927269E-2D5A-31A7-A213-C54F870D101D}"/>
                </a:ext>
              </a:extLst>
            </p:cNvPr>
            <p:cNvSpPr>
              <a:spLocks noChangeArrowheads="1"/>
            </p:cNvSpPr>
            <p:nvPr/>
          </p:nvSpPr>
          <p:spPr bwMode="auto">
            <a:xfrm>
              <a:off x="8555038" y="3762375"/>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19" name="Rectangle 130">
              <a:extLst>
                <a:ext uri="{FF2B5EF4-FFF2-40B4-BE49-F238E27FC236}">
                  <a16:creationId xmlns:a16="http://schemas.microsoft.com/office/drawing/2014/main" id="{80E89772-517B-6FFF-07A4-D06EADB5D4EB}"/>
                </a:ext>
              </a:extLst>
            </p:cNvPr>
            <p:cNvSpPr>
              <a:spLocks noChangeArrowheads="1"/>
            </p:cNvSpPr>
            <p:nvPr/>
          </p:nvSpPr>
          <p:spPr bwMode="auto">
            <a:xfrm>
              <a:off x="8555038" y="396716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0" name="Rectangle 131">
              <a:extLst>
                <a:ext uri="{FF2B5EF4-FFF2-40B4-BE49-F238E27FC236}">
                  <a16:creationId xmlns:a16="http://schemas.microsoft.com/office/drawing/2014/main" id="{47899194-F14E-5267-1B9A-1682CD0642F0}"/>
                </a:ext>
              </a:extLst>
            </p:cNvPr>
            <p:cNvSpPr>
              <a:spLocks noChangeArrowheads="1"/>
            </p:cNvSpPr>
            <p:nvPr/>
          </p:nvSpPr>
          <p:spPr bwMode="auto">
            <a:xfrm>
              <a:off x="8555038" y="417353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1" name="Rectangle 132">
              <a:extLst>
                <a:ext uri="{FF2B5EF4-FFF2-40B4-BE49-F238E27FC236}">
                  <a16:creationId xmlns:a16="http://schemas.microsoft.com/office/drawing/2014/main" id="{B7C00121-C503-3E27-1DD3-6E3B55211D88}"/>
                </a:ext>
              </a:extLst>
            </p:cNvPr>
            <p:cNvSpPr>
              <a:spLocks noChangeArrowheads="1"/>
            </p:cNvSpPr>
            <p:nvPr/>
          </p:nvSpPr>
          <p:spPr bwMode="auto">
            <a:xfrm>
              <a:off x="8555038" y="425450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2" name="Rectangle 133">
              <a:extLst>
                <a:ext uri="{FF2B5EF4-FFF2-40B4-BE49-F238E27FC236}">
                  <a16:creationId xmlns:a16="http://schemas.microsoft.com/office/drawing/2014/main" id="{412F80A6-CBA4-951F-EE0A-5BD27B1B75ED}"/>
                </a:ext>
              </a:extLst>
            </p:cNvPr>
            <p:cNvSpPr>
              <a:spLocks noChangeArrowheads="1"/>
            </p:cNvSpPr>
            <p:nvPr/>
          </p:nvSpPr>
          <p:spPr bwMode="auto">
            <a:xfrm>
              <a:off x="8555038" y="548005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þ</a:t>
              </a:r>
              <a:endParaRPr lang="en-US" altLang="en-US" sz="1800" b="1"/>
            </a:p>
          </p:txBody>
        </p:sp>
        <p:sp>
          <p:nvSpPr>
            <p:cNvPr id="64623" name="Rectangle 134">
              <a:extLst>
                <a:ext uri="{FF2B5EF4-FFF2-40B4-BE49-F238E27FC236}">
                  <a16:creationId xmlns:a16="http://schemas.microsoft.com/office/drawing/2014/main" id="{0C8DFA98-7F7C-9F86-AABB-E5DA0E9B6735}"/>
                </a:ext>
              </a:extLst>
            </p:cNvPr>
            <p:cNvSpPr>
              <a:spLocks noChangeArrowheads="1"/>
            </p:cNvSpPr>
            <p:nvPr/>
          </p:nvSpPr>
          <p:spPr bwMode="auto">
            <a:xfrm>
              <a:off x="8555038" y="462121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4" name="Rectangle 135">
              <a:extLst>
                <a:ext uri="{FF2B5EF4-FFF2-40B4-BE49-F238E27FC236}">
                  <a16:creationId xmlns:a16="http://schemas.microsoft.com/office/drawing/2014/main" id="{68830027-01C2-7289-0702-F12D0CEB6C50}"/>
                </a:ext>
              </a:extLst>
            </p:cNvPr>
            <p:cNvSpPr>
              <a:spLocks noChangeArrowheads="1"/>
            </p:cNvSpPr>
            <p:nvPr/>
          </p:nvSpPr>
          <p:spPr bwMode="auto">
            <a:xfrm>
              <a:off x="8555038" y="482758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5" name="Rectangle 136">
              <a:extLst>
                <a:ext uri="{FF2B5EF4-FFF2-40B4-BE49-F238E27FC236}">
                  <a16:creationId xmlns:a16="http://schemas.microsoft.com/office/drawing/2014/main" id="{1998E140-9FED-F0F3-0BB8-87A96D89B5BC}"/>
                </a:ext>
              </a:extLst>
            </p:cNvPr>
            <p:cNvSpPr>
              <a:spLocks noChangeArrowheads="1"/>
            </p:cNvSpPr>
            <p:nvPr/>
          </p:nvSpPr>
          <p:spPr bwMode="auto">
            <a:xfrm>
              <a:off x="8555038" y="5033963"/>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6" name="Rectangle 137">
              <a:extLst>
                <a:ext uri="{FF2B5EF4-FFF2-40B4-BE49-F238E27FC236}">
                  <a16:creationId xmlns:a16="http://schemas.microsoft.com/office/drawing/2014/main" id="{EAC3EE2F-7F1C-4824-D87F-6099F648923B}"/>
                </a:ext>
              </a:extLst>
            </p:cNvPr>
            <p:cNvSpPr>
              <a:spLocks noChangeArrowheads="1"/>
            </p:cNvSpPr>
            <p:nvPr/>
          </p:nvSpPr>
          <p:spPr bwMode="auto">
            <a:xfrm>
              <a:off x="8555038" y="5238750"/>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7" name="Rectangle 138">
              <a:extLst>
                <a:ext uri="{FF2B5EF4-FFF2-40B4-BE49-F238E27FC236}">
                  <a16:creationId xmlns:a16="http://schemas.microsoft.com/office/drawing/2014/main" id="{BA7E3C6A-560A-4246-DE1D-E5EA78E0C5F1}"/>
                </a:ext>
              </a:extLst>
            </p:cNvPr>
            <p:cNvSpPr>
              <a:spLocks noChangeArrowheads="1"/>
            </p:cNvSpPr>
            <p:nvPr/>
          </p:nvSpPr>
          <p:spPr bwMode="auto">
            <a:xfrm>
              <a:off x="8555038" y="5418138"/>
              <a:ext cx="1074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ï</a:t>
              </a:r>
              <a:endParaRPr lang="en-US" altLang="en-US" sz="1800" b="1"/>
            </a:p>
          </p:txBody>
        </p:sp>
        <p:sp>
          <p:nvSpPr>
            <p:cNvPr id="64628" name="Rectangle 139">
              <a:extLst>
                <a:ext uri="{FF2B5EF4-FFF2-40B4-BE49-F238E27FC236}">
                  <a16:creationId xmlns:a16="http://schemas.microsoft.com/office/drawing/2014/main" id="{46D7BE95-F137-7B6F-3675-703ED3A95EC2}"/>
                </a:ext>
              </a:extLst>
            </p:cNvPr>
            <p:cNvSpPr>
              <a:spLocks noChangeArrowheads="1"/>
            </p:cNvSpPr>
            <p:nvPr/>
          </p:nvSpPr>
          <p:spPr bwMode="auto">
            <a:xfrm>
              <a:off x="2552700" y="4138613"/>
              <a:ext cx="897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Times New Roman" panose="02020603050405020304" pitchFamily="18" charset="0"/>
                </a:rPr>
                <a:t>'</a:t>
              </a:r>
              <a:endParaRPr lang="en-US" altLang="en-US" sz="1800" b="1"/>
            </a:p>
          </p:txBody>
        </p:sp>
        <p:sp>
          <p:nvSpPr>
            <p:cNvPr id="64629" name="Rectangle 141">
              <a:extLst>
                <a:ext uri="{FF2B5EF4-FFF2-40B4-BE49-F238E27FC236}">
                  <a16:creationId xmlns:a16="http://schemas.microsoft.com/office/drawing/2014/main" id="{ACF10DF1-28B5-8C72-F1CE-25C145869452}"/>
                </a:ext>
              </a:extLst>
            </p:cNvPr>
            <p:cNvSpPr>
              <a:spLocks noChangeArrowheads="1"/>
            </p:cNvSpPr>
            <p:nvPr/>
          </p:nvSpPr>
          <p:spPr bwMode="auto">
            <a:xfrm>
              <a:off x="4220398" y="4989840"/>
              <a:ext cx="39273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Times New Roman" panose="02020603050405020304" pitchFamily="18" charset="0"/>
                </a:rPr>
                <a:t>sin</a:t>
              </a:r>
              <a:endParaRPr lang="en-US" altLang="en-US" sz="1800" b="1"/>
            </a:p>
          </p:txBody>
        </p:sp>
        <p:sp>
          <p:nvSpPr>
            <p:cNvPr id="64630" name="Rectangle 146">
              <a:extLst>
                <a:ext uri="{FF2B5EF4-FFF2-40B4-BE49-F238E27FC236}">
                  <a16:creationId xmlns:a16="http://schemas.microsoft.com/office/drawing/2014/main" id="{2FA71447-B755-7930-B042-9B01D90F98B4}"/>
                </a:ext>
              </a:extLst>
            </p:cNvPr>
            <p:cNvSpPr>
              <a:spLocks noChangeArrowheads="1"/>
            </p:cNvSpPr>
            <p:nvPr/>
          </p:nvSpPr>
          <p:spPr bwMode="auto">
            <a:xfrm>
              <a:off x="7269688" y="5008230"/>
              <a:ext cx="39273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Times New Roman" panose="02020603050405020304" pitchFamily="18" charset="0"/>
                </a:rPr>
                <a:t>sin</a:t>
              </a:r>
              <a:endParaRPr lang="en-US" altLang="en-US" sz="1800" b="1"/>
            </a:p>
          </p:txBody>
        </p:sp>
        <p:sp>
          <p:nvSpPr>
            <p:cNvPr id="64631" name="Rectangle 148">
              <a:extLst>
                <a:ext uri="{FF2B5EF4-FFF2-40B4-BE49-F238E27FC236}">
                  <a16:creationId xmlns:a16="http://schemas.microsoft.com/office/drawing/2014/main" id="{48D050DA-D81C-538D-E661-CFF97D3A3164}"/>
                </a:ext>
              </a:extLst>
            </p:cNvPr>
            <p:cNvSpPr>
              <a:spLocks noChangeArrowheads="1"/>
            </p:cNvSpPr>
            <p:nvPr/>
          </p:nvSpPr>
          <p:spPr bwMode="auto">
            <a:xfrm>
              <a:off x="2447925" y="4527550"/>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32" name="Rectangle 149">
              <a:extLst>
                <a:ext uri="{FF2B5EF4-FFF2-40B4-BE49-F238E27FC236}">
                  <a16:creationId xmlns:a16="http://schemas.microsoft.com/office/drawing/2014/main" id="{BF4C9448-04CD-F576-6161-B2975957FF1D}"/>
                </a:ext>
              </a:extLst>
            </p:cNvPr>
            <p:cNvSpPr>
              <a:spLocks noChangeArrowheads="1"/>
            </p:cNvSpPr>
            <p:nvPr/>
          </p:nvSpPr>
          <p:spPr bwMode="auto">
            <a:xfrm>
              <a:off x="3440113" y="3770313"/>
              <a:ext cx="15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Times New Roman" panose="02020603050405020304" pitchFamily="18" charset="0"/>
                </a:rPr>
                <a:t>1</a:t>
              </a:r>
              <a:endParaRPr lang="en-US" altLang="en-US" sz="1800" b="1"/>
            </a:p>
          </p:txBody>
        </p:sp>
        <p:sp>
          <p:nvSpPr>
            <p:cNvPr id="64633" name="Rectangle 150">
              <a:extLst>
                <a:ext uri="{FF2B5EF4-FFF2-40B4-BE49-F238E27FC236}">
                  <a16:creationId xmlns:a16="http://schemas.microsoft.com/office/drawing/2014/main" id="{985C5A0E-F37B-FB3A-C137-95680894AFE5}"/>
                </a:ext>
              </a:extLst>
            </p:cNvPr>
            <p:cNvSpPr>
              <a:spLocks noChangeArrowheads="1"/>
            </p:cNvSpPr>
            <p:nvPr/>
          </p:nvSpPr>
          <p:spPr bwMode="auto">
            <a:xfrm>
              <a:off x="4130675" y="3405188"/>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Times New Roman" panose="02020603050405020304" pitchFamily="18" charset="0"/>
                </a:rPr>
                <a:t>2</a:t>
              </a:r>
              <a:endParaRPr lang="en-US" altLang="en-US" sz="1800" b="1"/>
            </a:p>
          </p:txBody>
        </p:sp>
        <p:sp>
          <p:nvSpPr>
            <p:cNvPr id="64634" name="Rectangle 151">
              <a:extLst>
                <a:ext uri="{FF2B5EF4-FFF2-40B4-BE49-F238E27FC236}">
                  <a16:creationId xmlns:a16="http://schemas.microsoft.com/office/drawing/2014/main" id="{337C43F6-0053-A0DF-0545-123653DA164B}"/>
                </a:ext>
              </a:extLst>
            </p:cNvPr>
            <p:cNvSpPr>
              <a:spLocks noChangeArrowheads="1"/>
            </p:cNvSpPr>
            <p:nvPr/>
          </p:nvSpPr>
          <p:spPr bwMode="auto">
            <a:xfrm>
              <a:off x="4075113" y="400843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p>
          </p:txBody>
        </p:sp>
        <p:sp>
          <p:nvSpPr>
            <p:cNvPr id="64635" name="Rectangle 152">
              <a:extLst>
                <a:ext uri="{FF2B5EF4-FFF2-40B4-BE49-F238E27FC236}">
                  <a16:creationId xmlns:a16="http://schemas.microsoft.com/office/drawing/2014/main" id="{E955AD3D-AF99-12A1-5BA9-159E6D3685A3}"/>
                </a:ext>
              </a:extLst>
            </p:cNvPr>
            <p:cNvSpPr>
              <a:spLocks noChangeArrowheads="1"/>
            </p:cNvSpPr>
            <p:nvPr/>
          </p:nvSpPr>
          <p:spPr bwMode="auto">
            <a:xfrm>
              <a:off x="3247261" y="4848552"/>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36" name="Rectangle 153">
              <a:extLst>
                <a:ext uri="{FF2B5EF4-FFF2-40B4-BE49-F238E27FC236}">
                  <a16:creationId xmlns:a16="http://schemas.microsoft.com/office/drawing/2014/main" id="{8EE304F5-BFE4-E4A7-FF39-4A3611AD495A}"/>
                </a:ext>
              </a:extLst>
            </p:cNvPr>
            <p:cNvSpPr>
              <a:spLocks noChangeArrowheads="1"/>
            </p:cNvSpPr>
            <p:nvPr/>
          </p:nvSpPr>
          <p:spPr bwMode="auto">
            <a:xfrm>
              <a:off x="3999736" y="4621540"/>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37" name="Rectangle 154">
              <a:extLst>
                <a:ext uri="{FF2B5EF4-FFF2-40B4-BE49-F238E27FC236}">
                  <a16:creationId xmlns:a16="http://schemas.microsoft.com/office/drawing/2014/main" id="{5B866BC3-E01A-583C-BC5A-165C1E3364DC}"/>
                </a:ext>
              </a:extLst>
            </p:cNvPr>
            <p:cNvSpPr>
              <a:spLocks noChangeArrowheads="1"/>
            </p:cNvSpPr>
            <p:nvPr/>
          </p:nvSpPr>
          <p:spPr bwMode="auto">
            <a:xfrm>
              <a:off x="3964811" y="5199390"/>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38" name="Rectangle 155">
              <a:extLst>
                <a:ext uri="{FF2B5EF4-FFF2-40B4-BE49-F238E27FC236}">
                  <a16:creationId xmlns:a16="http://schemas.microsoft.com/office/drawing/2014/main" id="{38B0A0E4-3CF3-02F8-5B98-777E4BDBD45C}"/>
                </a:ext>
              </a:extLst>
            </p:cNvPr>
            <p:cNvSpPr>
              <a:spLocks noChangeArrowheads="1"/>
            </p:cNvSpPr>
            <p:nvPr/>
          </p:nvSpPr>
          <p:spPr bwMode="auto">
            <a:xfrm>
              <a:off x="4558536" y="4848552"/>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39" name="Rectangle 158">
              <a:extLst>
                <a:ext uri="{FF2B5EF4-FFF2-40B4-BE49-F238E27FC236}">
                  <a16:creationId xmlns:a16="http://schemas.microsoft.com/office/drawing/2014/main" id="{3F3FFA4A-22A7-B74B-CE0B-943EDD1A44C0}"/>
                </a:ext>
              </a:extLst>
            </p:cNvPr>
            <p:cNvSpPr>
              <a:spLocks noChangeArrowheads="1"/>
            </p:cNvSpPr>
            <p:nvPr/>
          </p:nvSpPr>
          <p:spPr bwMode="auto">
            <a:xfrm>
              <a:off x="5614988" y="3770313"/>
              <a:ext cx="15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00"/>
                  </a:solidFill>
                  <a:latin typeface="Times New Roman" panose="02020603050405020304" pitchFamily="18" charset="0"/>
                </a:rPr>
                <a:t>1</a:t>
              </a:r>
              <a:endParaRPr lang="en-US" altLang="en-US" sz="1800" b="1"/>
            </a:p>
          </p:txBody>
        </p:sp>
        <p:sp>
          <p:nvSpPr>
            <p:cNvPr id="64640" name="Rectangle 159">
              <a:extLst>
                <a:ext uri="{FF2B5EF4-FFF2-40B4-BE49-F238E27FC236}">
                  <a16:creationId xmlns:a16="http://schemas.microsoft.com/office/drawing/2014/main" id="{527D3BC1-2F93-A627-205E-1A88A8F54728}"/>
                </a:ext>
              </a:extLst>
            </p:cNvPr>
            <p:cNvSpPr>
              <a:spLocks noChangeArrowheads="1"/>
            </p:cNvSpPr>
            <p:nvPr/>
          </p:nvSpPr>
          <p:spPr bwMode="auto">
            <a:xfrm>
              <a:off x="6310313" y="3436938"/>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200" b="1"/>
            </a:p>
          </p:txBody>
        </p:sp>
        <p:sp>
          <p:nvSpPr>
            <p:cNvPr id="64641" name="Rectangle 160">
              <a:extLst>
                <a:ext uri="{FF2B5EF4-FFF2-40B4-BE49-F238E27FC236}">
                  <a16:creationId xmlns:a16="http://schemas.microsoft.com/office/drawing/2014/main" id="{840D7F81-B0B7-4C67-1C8E-726BA60409A3}"/>
                </a:ext>
              </a:extLst>
            </p:cNvPr>
            <p:cNvSpPr>
              <a:spLocks noChangeArrowheads="1"/>
            </p:cNvSpPr>
            <p:nvPr/>
          </p:nvSpPr>
          <p:spPr bwMode="auto">
            <a:xfrm>
              <a:off x="6280150" y="3967163"/>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200" b="1"/>
            </a:p>
          </p:txBody>
        </p:sp>
        <p:sp>
          <p:nvSpPr>
            <p:cNvPr id="64642" name="Rectangle 161">
              <a:extLst>
                <a:ext uri="{FF2B5EF4-FFF2-40B4-BE49-F238E27FC236}">
                  <a16:creationId xmlns:a16="http://schemas.microsoft.com/office/drawing/2014/main" id="{0FC99708-2E2C-DD32-3CAE-25792A266290}"/>
                </a:ext>
              </a:extLst>
            </p:cNvPr>
            <p:cNvSpPr>
              <a:spLocks noChangeArrowheads="1"/>
            </p:cNvSpPr>
            <p:nvPr/>
          </p:nvSpPr>
          <p:spPr bwMode="auto">
            <a:xfrm>
              <a:off x="6296550" y="4866942"/>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43" name="Rectangle 162">
              <a:extLst>
                <a:ext uri="{FF2B5EF4-FFF2-40B4-BE49-F238E27FC236}">
                  <a16:creationId xmlns:a16="http://schemas.microsoft.com/office/drawing/2014/main" id="{8FAD1441-A576-5CAF-2F72-7B60A64B72BA}"/>
                </a:ext>
              </a:extLst>
            </p:cNvPr>
            <p:cNvSpPr>
              <a:spLocks noChangeArrowheads="1"/>
            </p:cNvSpPr>
            <p:nvPr/>
          </p:nvSpPr>
          <p:spPr bwMode="auto">
            <a:xfrm>
              <a:off x="7049025" y="4639930"/>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44" name="Rectangle 163">
              <a:extLst>
                <a:ext uri="{FF2B5EF4-FFF2-40B4-BE49-F238E27FC236}">
                  <a16:creationId xmlns:a16="http://schemas.microsoft.com/office/drawing/2014/main" id="{42A5BDB2-E93C-FE5E-4688-963E3FC9FAFC}"/>
                </a:ext>
              </a:extLst>
            </p:cNvPr>
            <p:cNvSpPr>
              <a:spLocks noChangeArrowheads="1"/>
            </p:cNvSpPr>
            <p:nvPr/>
          </p:nvSpPr>
          <p:spPr bwMode="auto">
            <a:xfrm>
              <a:off x="7014100" y="5217780"/>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45" name="Rectangle 164">
              <a:extLst>
                <a:ext uri="{FF2B5EF4-FFF2-40B4-BE49-F238E27FC236}">
                  <a16:creationId xmlns:a16="http://schemas.microsoft.com/office/drawing/2014/main" id="{D07793B0-7CB2-188A-7BB5-3DC2EE52E83C}"/>
                </a:ext>
              </a:extLst>
            </p:cNvPr>
            <p:cNvSpPr>
              <a:spLocks noChangeArrowheads="1"/>
            </p:cNvSpPr>
            <p:nvPr/>
          </p:nvSpPr>
          <p:spPr bwMode="auto">
            <a:xfrm>
              <a:off x="7607825" y="4866942"/>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1400" b="1"/>
            </a:p>
          </p:txBody>
        </p:sp>
        <p:sp>
          <p:nvSpPr>
            <p:cNvPr id="64646" name="Rectangle 165">
              <a:extLst>
                <a:ext uri="{FF2B5EF4-FFF2-40B4-BE49-F238E27FC236}">
                  <a16:creationId xmlns:a16="http://schemas.microsoft.com/office/drawing/2014/main" id="{4FA3938C-5794-4294-C4F6-5F7DD8C62BE6}"/>
                </a:ext>
              </a:extLst>
            </p:cNvPr>
            <p:cNvSpPr>
              <a:spLocks noChangeArrowheads="1"/>
            </p:cNvSpPr>
            <p:nvPr/>
          </p:nvSpPr>
          <p:spPr bwMode="auto">
            <a:xfrm>
              <a:off x="8298210" y="4497606"/>
              <a:ext cx="1282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00"/>
                  </a:solidFill>
                  <a:latin typeface="Times New Roman" panose="02020603050405020304" pitchFamily="18" charset="0"/>
                </a:rPr>
                <a:t>3</a:t>
              </a:r>
              <a:endParaRPr lang="en-US" altLang="en-US" sz="1400" b="1"/>
            </a:p>
          </p:txBody>
        </p:sp>
        <p:sp>
          <p:nvSpPr>
            <p:cNvPr id="64647" name="Rectangle 167">
              <a:extLst>
                <a:ext uri="{FF2B5EF4-FFF2-40B4-BE49-F238E27FC236}">
                  <a16:creationId xmlns:a16="http://schemas.microsoft.com/office/drawing/2014/main" id="{073D09EF-2470-68F1-1CBB-492E1857CA46}"/>
                </a:ext>
              </a:extLst>
            </p:cNvPr>
            <p:cNvSpPr>
              <a:spLocks noChangeArrowheads="1"/>
            </p:cNvSpPr>
            <p:nvPr/>
          </p:nvSpPr>
          <p:spPr bwMode="auto">
            <a:xfrm>
              <a:off x="4668073" y="4986665"/>
              <a:ext cx="165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Symbol" panose="05050102010706020507" pitchFamily="18" charset="2"/>
                </a:rPr>
                <a:t>q</a:t>
              </a:r>
              <a:endParaRPr lang="en-US" altLang="en-US" sz="1800" b="1"/>
            </a:p>
          </p:txBody>
        </p:sp>
        <p:sp>
          <p:nvSpPr>
            <p:cNvPr id="64648" name="Rectangle 168">
              <a:extLst>
                <a:ext uri="{FF2B5EF4-FFF2-40B4-BE49-F238E27FC236}">
                  <a16:creationId xmlns:a16="http://schemas.microsoft.com/office/drawing/2014/main" id="{500807B7-861B-0B23-0AA8-5BFCC5B10E81}"/>
                </a:ext>
              </a:extLst>
            </p:cNvPr>
            <p:cNvSpPr>
              <a:spLocks noChangeArrowheads="1"/>
            </p:cNvSpPr>
            <p:nvPr/>
          </p:nvSpPr>
          <p:spPr bwMode="auto">
            <a:xfrm>
              <a:off x="7718950" y="5006642"/>
              <a:ext cx="165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i="1">
                  <a:solidFill>
                    <a:srgbClr val="000000"/>
                  </a:solidFill>
                  <a:latin typeface="Symbol" panose="05050102010706020507" pitchFamily="18" charset="2"/>
                </a:rPr>
                <a:t>q</a:t>
              </a:r>
              <a:endParaRPr lang="en-US" altLang="en-US" sz="1800" b="1"/>
            </a:p>
          </p:txBody>
        </p:sp>
        <p:sp>
          <p:nvSpPr>
            <p:cNvPr id="64649" name="Text Box 169">
              <a:extLst>
                <a:ext uri="{FF2B5EF4-FFF2-40B4-BE49-F238E27FC236}">
                  <a16:creationId xmlns:a16="http://schemas.microsoft.com/office/drawing/2014/main" id="{A97B16A0-5765-37D1-3D43-7C88FDE64653}"/>
                </a:ext>
              </a:extLst>
            </p:cNvPr>
            <p:cNvSpPr txBox="1">
              <a:spLocks noChangeArrowheads="1"/>
            </p:cNvSpPr>
            <p:nvPr/>
          </p:nvSpPr>
          <p:spPr bwMode="auto">
            <a:xfrm>
              <a:off x="1644650" y="4114800"/>
              <a:ext cx="40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ym typeface="Symbol" panose="05050102010706020507" pitchFamily="18" charset="2"/>
                </a:rPr>
                <a:t></a:t>
              </a:r>
            </a:p>
          </p:txBody>
        </p:sp>
        <p:sp>
          <p:nvSpPr>
            <p:cNvPr id="64650" name="Text Box 170">
              <a:extLst>
                <a:ext uri="{FF2B5EF4-FFF2-40B4-BE49-F238E27FC236}">
                  <a16:creationId xmlns:a16="http://schemas.microsoft.com/office/drawing/2014/main" id="{E4F18A25-1D93-854A-CBA0-7A2E3DED7BF9}"/>
                </a:ext>
              </a:extLst>
            </p:cNvPr>
            <p:cNvSpPr txBox="1">
              <a:spLocks noChangeArrowheads="1"/>
            </p:cNvSpPr>
            <p:nvPr/>
          </p:nvSpPr>
          <p:spPr bwMode="auto">
            <a:xfrm>
              <a:off x="4340225" y="3644900"/>
              <a:ext cx="322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OpenSymbol" pitchFamily="2" charset="0"/>
                </a:rPr>
                <a:t>ˆ</a:t>
              </a:r>
            </a:p>
          </p:txBody>
        </p:sp>
        <p:sp>
          <p:nvSpPr>
            <p:cNvPr id="64651" name="Text Box 171">
              <a:extLst>
                <a:ext uri="{FF2B5EF4-FFF2-40B4-BE49-F238E27FC236}">
                  <a16:creationId xmlns:a16="http://schemas.microsoft.com/office/drawing/2014/main" id="{B22B2FD6-972F-E353-B8A2-54467B492C7D}"/>
                </a:ext>
              </a:extLst>
            </p:cNvPr>
            <p:cNvSpPr txBox="1">
              <a:spLocks noChangeArrowheads="1"/>
            </p:cNvSpPr>
            <p:nvPr/>
          </p:nvSpPr>
          <p:spPr bwMode="auto">
            <a:xfrm>
              <a:off x="6584688" y="3590896"/>
              <a:ext cx="322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OpenSymbol" pitchFamily="2" charset="0"/>
                </a:rPr>
                <a:t>ˆ</a:t>
              </a:r>
            </a:p>
          </p:txBody>
        </p:sp>
        <p:sp>
          <p:nvSpPr>
            <p:cNvPr id="64652" name="Text Box 172">
              <a:extLst>
                <a:ext uri="{FF2B5EF4-FFF2-40B4-BE49-F238E27FC236}">
                  <a16:creationId xmlns:a16="http://schemas.microsoft.com/office/drawing/2014/main" id="{F9343AEE-208B-2137-D9AD-AF787479D0A4}"/>
                </a:ext>
              </a:extLst>
            </p:cNvPr>
            <p:cNvSpPr txBox="1">
              <a:spLocks noChangeArrowheads="1"/>
            </p:cNvSpPr>
            <p:nvPr/>
          </p:nvSpPr>
          <p:spPr bwMode="auto">
            <a:xfrm>
              <a:off x="7261225" y="3629025"/>
              <a:ext cx="322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OpenSymbol" pitchFamily="2" charset="0"/>
                </a:rPr>
                <a:t>ˆ</a:t>
              </a:r>
            </a:p>
          </p:txBody>
        </p:sp>
        <p:sp>
          <p:nvSpPr>
            <p:cNvPr id="64653" name="Text Box 173">
              <a:extLst>
                <a:ext uri="{FF2B5EF4-FFF2-40B4-BE49-F238E27FC236}">
                  <a16:creationId xmlns:a16="http://schemas.microsoft.com/office/drawing/2014/main" id="{F4221DA3-01C0-DCFA-616B-FC58789A59CF}"/>
                </a:ext>
              </a:extLst>
            </p:cNvPr>
            <p:cNvSpPr txBox="1">
              <a:spLocks noChangeArrowheads="1"/>
            </p:cNvSpPr>
            <p:nvPr/>
          </p:nvSpPr>
          <p:spPr bwMode="auto">
            <a:xfrm>
              <a:off x="7750175" y="3629025"/>
              <a:ext cx="3225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latin typeface="OpenSymbol" pitchFamily="2" charset="0"/>
                </a:rPr>
                <a:t>ˆ</a:t>
              </a:r>
            </a:p>
          </p:txBody>
        </p:sp>
        <p:sp>
          <p:nvSpPr>
            <p:cNvPr id="64654" name="Text Box 174">
              <a:extLst>
                <a:ext uri="{FF2B5EF4-FFF2-40B4-BE49-F238E27FC236}">
                  <a16:creationId xmlns:a16="http://schemas.microsoft.com/office/drawing/2014/main" id="{392C51D8-3055-8B14-4F65-70465E25C2BD}"/>
                </a:ext>
              </a:extLst>
            </p:cNvPr>
            <p:cNvSpPr txBox="1">
              <a:spLocks noChangeArrowheads="1"/>
            </p:cNvSpPr>
            <p:nvPr/>
          </p:nvSpPr>
          <p:spPr bwMode="auto">
            <a:xfrm>
              <a:off x="3778250" y="3355975"/>
              <a:ext cx="40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ym typeface="Symbol" panose="05050102010706020507" pitchFamily="18" charset="2"/>
                </a:rPr>
                <a:t></a:t>
              </a:r>
            </a:p>
          </p:txBody>
        </p:sp>
        <p:sp>
          <p:nvSpPr>
            <p:cNvPr id="64655" name="Text Box 175">
              <a:extLst>
                <a:ext uri="{FF2B5EF4-FFF2-40B4-BE49-F238E27FC236}">
                  <a16:creationId xmlns:a16="http://schemas.microsoft.com/office/drawing/2014/main" id="{8821DADC-D6FA-54AF-F657-988223A5E6A4}"/>
                </a:ext>
              </a:extLst>
            </p:cNvPr>
            <p:cNvSpPr txBox="1">
              <a:spLocks noChangeArrowheads="1"/>
            </p:cNvSpPr>
            <p:nvPr/>
          </p:nvSpPr>
          <p:spPr bwMode="auto">
            <a:xfrm>
              <a:off x="5969000" y="3343275"/>
              <a:ext cx="40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ym typeface="Symbol" panose="05050102010706020507" pitchFamily="18" charset="2"/>
                </a:rPr>
                <a:t></a:t>
              </a:r>
            </a:p>
          </p:txBody>
        </p:sp>
        <p:sp>
          <p:nvSpPr>
            <p:cNvPr id="64656" name="Text Box 176">
              <a:extLst>
                <a:ext uri="{FF2B5EF4-FFF2-40B4-BE49-F238E27FC236}">
                  <a16:creationId xmlns:a16="http://schemas.microsoft.com/office/drawing/2014/main" id="{B77FE391-0176-E058-7590-16FF30CB13A9}"/>
                </a:ext>
              </a:extLst>
            </p:cNvPr>
            <p:cNvSpPr txBox="1">
              <a:spLocks noChangeArrowheads="1"/>
            </p:cNvSpPr>
            <p:nvPr/>
          </p:nvSpPr>
          <p:spPr bwMode="auto">
            <a:xfrm>
              <a:off x="6838950" y="3346450"/>
              <a:ext cx="40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ym typeface="Symbol" panose="05050102010706020507" pitchFamily="18" charset="2"/>
                </a:rPr>
                <a:t></a:t>
              </a:r>
            </a:p>
          </p:txBody>
        </p:sp>
        <p:sp>
          <p:nvSpPr>
            <p:cNvPr id="64657" name="Text Box 177">
              <a:extLst>
                <a:ext uri="{FF2B5EF4-FFF2-40B4-BE49-F238E27FC236}">
                  <a16:creationId xmlns:a16="http://schemas.microsoft.com/office/drawing/2014/main" id="{431BB86E-3E89-3505-3BB5-95EF3C6835A8}"/>
                </a:ext>
              </a:extLst>
            </p:cNvPr>
            <p:cNvSpPr txBox="1">
              <a:spLocks noChangeArrowheads="1"/>
            </p:cNvSpPr>
            <p:nvPr/>
          </p:nvSpPr>
          <p:spPr bwMode="auto">
            <a:xfrm>
              <a:off x="8070850" y="3340100"/>
              <a:ext cx="40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ym typeface="Symbol" panose="05050102010706020507" pitchFamily="18" charset="2"/>
                </a:rPr>
                <a:t></a:t>
              </a:r>
            </a:p>
          </p:txBody>
        </p:sp>
        <p:sp>
          <p:nvSpPr>
            <p:cNvPr id="8" name="Freeform: Shape 7">
              <a:extLst>
                <a:ext uri="{FF2B5EF4-FFF2-40B4-BE49-F238E27FC236}">
                  <a16:creationId xmlns:a16="http://schemas.microsoft.com/office/drawing/2014/main" id="{757338B3-D3A1-417B-EB3F-349A78241554}"/>
                </a:ext>
              </a:extLst>
            </p:cNvPr>
            <p:cNvSpPr/>
            <p:nvPr/>
          </p:nvSpPr>
          <p:spPr>
            <a:xfrm>
              <a:off x="2730500" y="4629150"/>
              <a:ext cx="2327275" cy="1023938"/>
            </a:xfrm>
            <a:custGeom>
              <a:avLst/>
              <a:gdLst>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233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0" fmla="*/ 0 w 2236358"/>
                <a:gd name="connsiteY0" fmla="*/ 688489 h 1021976"/>
                <a:gd name="connsiteX1" fmla="*/ 0 w 2236358"/>
                <a:gd name="connsiteY1" fmla="*/ 688489 h 1021976"/>
                <a:gd name="connsiteX2" fmla="*/ 139850 w 2236358"/>
                <a:gd name="connsiteY2" fmla="*/ 677732 h 1021976"/>
                <a:gd name="connsiteX3" fmla="*/ 225911 w 2236358"/>
                <a:gd name="connsiteY3" fmla="*/ 1021976 h 1021976"/>
                <a:gd name="connsiteX4" fmla="*/ 290457 w 2236358"/>
                <a:gd name="connsiteY4" fmla="*/ 0 h 1021976"/>
                <a:gd name="connsiteX5" fmla="*/ 2236358 w 2236358"/>
                <a:gd name="connsiteY5" fmla="*/ 10758 h 1021976"/>
                <a:gd name="connsiteX0" fmla="*/ 0 w 2328433"/>
                <a:gd name="connsiteY0" fmla="*/ 690431 h 1023918"/>
                <a:gd name="connsiteX1" fmla="*/ 0 w 2328433"/>
                <a:gd name="connsiteY1" fmla="*/ 690431 h 1023918"/>
                <a:gd name="connsiteX2" fmla="*/ 139850 w 2328433"/>
                <a:gd name="connsiteY2" fmla="*/ 679674 h 1023918"/>
                <a:gd name="connsiteX3" fmla="*/ 225911 w 2328433"/>
                <a:gd name="connsiteY3" fmla="*/ 1023918 h 1023918"/>
                <a:gd name="connsiteX4" fmla="*/ 290457 w 2328433"/>
                <a:gd name="connsiteY4" fmla="*/ 1942 h 1023918"/>
                <a:gd name="connsiteX5" fmla="*/ 2328433 w 2328433"/>
                <a:gd name="connsiteY5" fmla="*/ 0 h 10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433" h="1023918">
                  <a:moveTo>
                    <a:pt x="0" y="690431"/>
                  </a:moveTo>
                  <a:lnTo>
                    <a:pt x="0" y="690431"/>
                  </a:lnTo>
                  <a:cubicBezTo>
                    <a:pt x="118281" y="678604"/>
                    <a:pt x="71539" y="679674"/>
                    <a:pt x="139850" y="679674"/>
                  </a:cubicBezTo>
                  <a:lnTo>
                    <a:pt x="225911" y="1023918"/>
                  </a:lnTo>
                  <a:lnTo>
                    <a:pt x="290457" y="1942"/>
                  </a:lnTo>
                  <a:lnTo>
                    <a:pt x="2328433"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4659" name="Group 16">
              <a:extLst>
                <a:ext uri="{FF2B5EF4-FFF2-40B4-BE49-F238E27FC236}">
                  <a16:creationId xmlns:a16="http://schemas.microsoft.com/office/drawing/2014/main" id="{EF628629-6476-413A-D2C4-1A7A341F179A}"/>
                </a:ext>
              </a:extLst>
            </p:cNvPr>
            <p:cNvGrpSpPr>
              <a:grpSpLocks/>
            </p:cNvGrpSpPr>
            <p:nvPr/>
          </p:nvGrpSpPr>
          <p:grpSpPr bwMode="auto">
            <a:xfrm>
              <a:off x="5718518" y="4629531"/>
              <a:ext cx="83356" cy="1098222"/>
              <a:chOff x="5981700" y="4767263"/>
              <a:chExt cx="83356" cy="1098222"/>
            </a:xfrm>
          </p:grpSpPr>
          <p:sp>
            <p:nvSpPr>
              <p:cNvPr id="64661" name="Rectangle 101">
                <a:extLst>
                  <a:ext uri="{FF2B5EF4-FFF2-40B4-BE49-F238E27FC236}">
                    <a16:creationId xmlns:a16="http://schemas.microsoft.com/office/drawing/2014/main" id="{D544BE1C-63C1-2134-7072-30A76779818C}"/>
                  </a:ext>
                </a:extLst>
              </p:cNvPr>
              <p:cNvSpPr>
                <a:spLocks noChangeArrowheads="1"/>
              </p:cNvSpPr>
              <p:nvPr/>
            </p:nvSpPr>
            <p:spPr bwMode="auto">
              <a:xfrm>
                <a:off x="5981700" y="476726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é</a:t>
                </a:r>
                <a:endParaRPr lang="en-US" altLang="en-US" sz="1800" b="1"/>
              </a:p>
            </p:txBody>
          </p:sp>
          <p:sp>
            <p:nvSpPr>
              <p:cNvPr id="64662" name="Rectangle 102">
                <a:extLst>
                  <a:ext uri="{FF2B5EF4-FFF2-40B4-BE49-F238E27FC236}">
                    <a16:creationId xmlns:a16="http://schemas.microsoft.com/office/drawing/2014/main" id="{9C1ACEE4-31B5-48EE-928C-3DC1FD0AC30E}"/>
                  </a:ext>
                </a:extLst>
              </p:cNvPr>
              <p:cNvSpPr>
                <a:spLocks noChangeArrowheads="1"/>
              </p:cNvSpPr>
              <p:nvPr/>
            </p:nvSpPr>
            <p:spPr bwMode="auto">
              <a:xfrm>
                <a:off x="5981700" y="5603875"/>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ë</a:t>
                </a:r>
                <a:endParaRPr lang="en-US" altLang="en-US" sz="1800" b="1"/>
              </a:p>
            </p:txBody>
          </p:sp>
          <p:sp>
            <p:nvSpPr>
              <p:cNvPr id="64663" name="Rectangle 103">
                <a:extLst>
                  <a:ext uri="{FF2B5EF4-FFF2-40B4-BE49-F238E27FC236}">
                    <a16:creationId xmlns:a16="http://schemas.microsoft.com/office/drawing/2014/main" id="{0909B7C1-EDA7-C85E-CAFE-53855BA33D22}"/>
                  </a:ext>
                </a:extLst>
              </p:cNvPr>
              <p:cNvSpPr>
                <a:spLocks noChangeArrowheads="1"/>
              </p:cNvSpPr>
              <p:nvPr/>
            </p:nvSpPr>
            <p:spPr bwMode="auto">
              <a:xfrm>
                <a:off x="5981700" y="49720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ê</a:t>
                </a:r>
                <a:endParaRPr lang="en-US" altLang="en-US" sz="1800" b="1"/>
              </a:p>
            </p:txBody>
          </p:sp>
          <p:sp>
            <p:nvSpPr>
              <p:cNvPr id="64664" name="Rectangle 104">
                <a:extLst>
                  <a:ext uri="{FF2B5EF4-FFF2-40B4-BE49-F238E27FC236}">
                    <a16:creationId xmlns:a16="http://schemas.microsoft.com/office/drawing/2014/main" id="{3ABB6C9E-1571-FC19-90DF-0207EE675D1E}"/>
                  </a:ext>
                </a:extLst>
              </p:cNvPr>
              <p:cNvSpPr>
                <a:spLocks noChangeArrowheads="1"/>
              </p:cNvSpPr>
              <p:nvPr/>
            </p:nvSpPr>
            <p:spPr bwMode="auto">
              <a:xfrm>
                <a:off x="5981700" y="51752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ê</a:t>
                </a:r>
                <a:endParaRPr lang="en-US" altLang="en-US" sz="1800" b="1"/>
              </a:p>
            </p:txBody>
          </p:sp>
          <p:sp>
            <p:nvSpPr>
              <p:cNvPr id="64665" name="Rectangle 105">
                <a:extLst>
                  <a:ext uri="{FF2B5EF4-FFF2-40B4-BE49-F238E27FC236}">
                    <a16:creationId xmlns:a16="http://schemas.microsoft.com/office/drawing/2014/main" id="{45BDA7DD-A5EE-FBDE-4D23-464FE2AC54ED}"/>
                  </a:ext>
                </a:extLst>
              </p:cNvPr>
              <p:cNvSpPr>
                <a:spLocks noChangeArrowheads="1"/>
              </p:cNvSpPr>
              <p:nvPr/>
            </p:nvSpPr>
            <p:spPr bwMode="auto">
              <a:xfrm>
                <a:off x="5981700" y="5378450"/>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ê</a:t>
                </a:r>
                <a:endParaRPr lang="en-US" altLang="en-US" sz="1800" b="1"/>
              </a:p>
            </p:txBody>
          </p:sp>
          <p:sp>
            <p:nvSpPr>
              <p:cNvPr id="64666" name="Rectangle 106">
                <a:extLst>
                  <a:ext uri="{FF2B5EF4-FFF2-40B4-BE49-F238E27FC236}">
                    <a16:creationId xmlns:a16="http://schemas.microsoft.com/office/drawing/2014/main" id="{68B68A75-21A5-76EB-D62A-52E08890F2A5}"/>
                  </a:ext>
                </a:extLst>
              </p:cNvPr>
              <p:cNvSpPr>
                <a:spLocks noChangeArrowheads="1"/>
              </p:cNvSpPr>
              <p:nvPr/>
            </p:nvSpPr>
            <p:spPr bwMode="auto">
              <a:xfrm>
                <a:off x="5981700" y="5567363"/>
                <a:ext cx="833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Symbol" panose="05050102010706020507" pitchFamily="18" charset="2"/>
                  </a:rPr>
                  <a:t>ê</a:t>
                </a:r>
                <a:endParaRPr lang="en-US" altLang="en-US" sz="1800" b="1"/>
              </a:p>
            </p:txBody>
          </p:sp>
        </p:grpSp>
        <p:sp>
          <p:nvSpPr>
            <p:cNvPr id="18" name="Freeform: Shape 17">
              <a:extLst>
                <a:ext uri="{FF2B5EF4-FFF2-40B4-BE49-F238E27FC236}">
                  <a16:creationId xmlns:a16="http://schemas.microsoft.com/office/drawing/2014/main" id="{98D9D5ED-7232-3725-3372-E1C5C6A360E7}"/>
                </a:ext>
              </a:extLst>
            </p:cNvPr>
            <p:cNvSpPr/>
            <p:nvPr/>
          </p:nvSpPr>
          <p:spPr>
            <a:xfrm>
              <a:off x="5770563" y="4646613"/>
              <a:ext cx="2327275" cy="1023937"/>
            </a:xfrm>
            <a:custGeom>
              <a:avLst/>
              <a:gdLst>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233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0" fmla="*/ 0 w 2236358"/>
                <a:gd name="connsiteY0" fmla="*/ 688489 h 1021976"/>
                <a:gd name="connsiteX1" fmla="*/ 0 w 2236358"/>
                <a:gd name="connsiteY1" fmla="*/ 688489 h 1021976"/>
                <a:gd name="connsiteX2" fmla="*/ 139850 w 2236358"/>
                <a:gd name="connsiteY2" fmla="*/ 677732 h 1021976"/>
                <a:gd name="connsiteX3" fmla="*/ 225911 w 2236358"/>
                <a:gd name="connsiteY3" fmla="*/ 1021976 h 1021976"/>
                <a:gd name="connsiteX4" fmla="*/ 290457 w 2236358"/>
                <a:gd name="connsiteY4" fmla="*/ 0 h 1021976"/>
                <a:gd name="connsiteX5" fmla="*/ 2236358 w 2236358"/>
                <a:gd name="connsiteY5" fmla="*/ 10758 h 1021976"/>
                <a:gd name="connsiteX0" fmla="*/ 0 w 2328433"/>
                <a:gd name="connsiteY0" fmla="*/ 690431 h 1023918"/>
                <a:gd name="connsiteX1" fmla="*/ 0 w 2328433"/>
                <a:gd name="connsiteY1" fmla="*/ 690431 h 1023918"/>
                <a:gd name="connsiteX2" fmla="*/ 139850 w 2328433"/>
                <a:gd name="connsiteY2" fmla="*/ 679674 h 1023918"/>
                <a:gd name="connsiteX3" fmla="*/ 225911 w 2328433"/>
                <a:gd name="connsiteY3" fmla="*/ 1023918 h 1023918"/>
                <a:gd name="connsiteX4" fmla="*/ 290457 w 2328433"/>
                <a:gd name="connsiteY4" fmla="*/ 1942 h 1023918"/>
                <a:gd name="connsiteX5" fmla="*/ 2328433 w 2328433"/>
                <a:gd name="connsiteY5" fmla="*/ 0 h 10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433" h="1023918">
                  <a:moveTo>
                    <a:pt x="0" y="690431"/>
                  </a:moveTo>
                  <a:lnTo>
                    <a:pt x="0" y="690431"/>
                  </a:lnTo>
                  <a:cubicBezTo>
                    <a:pt x="118281" y="678604"/>
                    <a:pt x="71539" y="679674"/>
                    <a:pt x="139850" y="679674"/>
                  </a:cubicBezTo>
                  <a:lnTo>
                    <a:pt x="225911" y="1023918"/>
                  </a:lnTo>
                  <a:lnTo>
                    <a:pt x="290457" y="1942"/>
                  </a:lnTo>
                  <a:lnTo>
                    <a:pt x="2328433"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64702"/>
                                        </p:tgtEl>
                                        <p:attrNameLst>
                                          <p:attrName>style.visibility</p:attrName>
                                        </p:attrNameLst>
                                      </p:cBhvr>
                                      <p:to>
                                        <p:strVal val="visible"/>
                                      </p:to>
                                    </p:set>
                                    <p:animEffect transition="in" filter="fade">
                                      <p:cBhvr>
                                        <p:cTn id="10" dur="500"/>
                                        <p:tgtEl>
                                          <p:spTgt spid="647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0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2F43EA2-702D-B7DD-431D-217049463D5F}"/>
              </a:ext>
            </a:extLst>
          </p:cNvPr>
          <p:cNvSpPr>
            <a:spLocks noGrp="1" noChangeArrowheads="1"/>
          </p:cNvSpPr>
          <p:nvPr>
            <p:ph type="title"/>
          </p:nvPr>
        </p:nvSpPr>
        <p:spPr>
          <a:xfrm>
            <a:off x="1541463" y="153988"/>
            <a:ext cx="5972175" cy="1143000"/>
          </a:xfrm>
        </p:spPr>
        <p:txBody>
          <a:bodyPr/>
          <a:lstStyle/>
          <a:p>
            <a:pPr eaLnBrk="1" hangingPunct="1"/>
            <a:r>
              <a:rPr lang="en-US" altLang="en-US" sz="3200" b="1">
                <a:solidFill>
                  <a:schemeClr val="accent2"/>
                </a:solidFill>
              </a:rPr>
              <a:t>Derived Universal </a:t>
            </a:r>
            <a:br>
              <a:rPr lang="en-US" altLang="en-US" sz="3200" b="1">
                <a:solidFill>
                  <a:schemeClr val="accent2"/>
                </a:solidFill>
              </a:rPr>
            </a:br>
            <a:r>
              <a:rPr lang="en-US" altLang="en-US" sz="3200" b="1">
                <a:solidFill>
                  <a:schemeClr val="accent2"/>
                </a:solidFill>
              </a:rPr>
              <a:t>Electrodynamic Force </a:t>
            </a:r>
            <a:br>
              <a:rPr lang="en-US" altLang="en-US" sz="3200" b="1">
                <a:solidFill>
                  <a:schemeClr val="accent2"/>
                </a:solidFill>
              </a:rPr>
            </a:br>
            <a:r>
              <a:rPr lang="en-US" altLang="en-US" sz="2000" b="1">
                <a:solidFill>
                  <a:schemeClr val="accent2"/>
                </a:solidFill>
              </a:rPr>
              <a:t>(with Acceleration Terms)</a:t>
            </a:r>
            <a:endParaRPr lang="en-US" altLang="en-US" sz="3200" b="1">
              <a:solidFill>
                <a:schemeClr val="accent2"/>
              </a:solidFill>
            </a:endParaRPr>
          </a:p>
        </p:txBody>
      </p:sp>
      <p:sp>
        <p:nvSpPr>
          <p:cNvPr id="66563" name="Text Box 4">
            <a:extLst>
              <a:ext uri="{FF2B5EF4-FFF2-40B4-BE49-F238E27FC236}">
                <a16:creationId xmlns:a16="http://schemas.microsoft.com/office/drawing/2014/main" id="{0CF1B058-D406-B28E-381E-0103582BEF8B}"/>
              </a:ext>
            </a:extLst>
          </p:cNvPr>
          <p:cNvSpPr txBox="1">
            <a:spLocks noChangeArrowheads="1"/>
          </p:cNvSpPr>
          <p:nvPr/>
        </p:nvSpPr>
        <p:spPr bwMode="auto">
          <a:xfrm>
            <a:off x="765175" y="1758950"/>
            <a:ext cx="2114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rPr>
              <a:t>Galilean Transformation Used</a:t>
            </a:r>
          </a:p>
        </p:txBody>
      </p:sp>
      <p:sp>
        <p:nvSpPr>
          <p:cNvPr id="66564" name="Freeform 195">
            <a:extLst>
              <a:ext uri="{FF2B5EF4-FFF2-40B4-BE49-F238E27FC236}">
                <a16:creationId xmlns:a16="http://schemas.microsoft.com/office/drawing/2014/main" id="{8666756E-7F56-3F2D-4DA2-6307A2FBD0B7}"/>
              </a:ext>
            </a:extLst>
          </p:cNvPr>
          <p:cNvSpPr>
            <a:spLocks/>
          </p:cNvSpPr>
          <p:nvPr/>
        </p:nvSpPr>
        <p:spPr bwMode="auto">
          <a:xfrm>
            <a:off x="4451350" y="1781175"/>
            <a:ext cx="198438"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Line 200">
            <a:extLst>
              <a:ext uri="{FF2B5EF4-FFF2-40B4-BE49-F238E27FC236}">
                <a16:creationId xmlns:a16="http://schemas.microsoft.com/office/drawing/2014/main" id="{B013A9CC-CD71-04BA-6768-4CDA8674441F}"/>
              </a:ext>
            </a:extLst>
          </p:cNvPr>
          <p:cNvSpPr>
            <a:spLocks noChangeShapeType="1"/>
          </p:cNvSpPr>
          <p:nvPr/>
        </p:nvSpPr>
        <p:spPr bwMode="auto">
          <a:xfrm>
            <a:off x="4278313" y="1949450"/>
            <a:ext cx="1381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Rectangle 205">
            <a:extLst>
              <a:ext uri="{FF2B5EF4-FFF2-40B4-BE49-F238E27FC236}">
                <a16:creationId xmlns:a16="http://schemas.microsoft.com/office/drawing/2014/main" id="{DA83C66A-48F7-937B-ED55-0F8B19F60069}"/>
              </a:ext>
            </a:extLst>
          </p:cNvPr>
          <p:cNvSpPr>
            <a:spLocks noChangeArrowheads="1"/>
          </p:cNvSpPr>
          <p:nvPr/>
        </p:nvSpPr>
        <p:spPr bwMode="auto">
          <a:xfrm>
            <a:off x="4457700" y="1798638"/>
            <a:ext cx="17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A</a:t>
            </a:r>
            <a:endParaRPr lang="en-US" altLang="en-US" sz="2800" b="1">
              <a:solidFill>
                <a:srgbClr val="000000"/>
              </a:solidFill>
              <a:latin typeface="Times New Roman" panose="02020603050405020304" pitchFamily="18" charset="0"/>
            </a:endParaRPr>
          </a:p>
        </p:txBody>
      </p:sp>
      <p:sp>
        <p:nvSpPr>
          <p:cNvPr id="66567" name="Rectangle 206">
            <a:extLst>
              <a:ext uri="{FF2B5EF4-FFF2-40B4-BE49-F238E27FC236}">
                <a16:creationId xmlns:a16="http://schemas.microsoft.com/office/drawing/2014/main" id="{34251770-A4BC-EB88-D7C5-A9B2A8154B7F}"/>
              </a:ext>
            </a:extLst>
          </p:cNvPr>
          <p:cNvSpPr>
            <a:spLocks noChangeArrowheads="1"/>
          </p:cNvSpPr>
          <p:nvPr/>
        </p:nvSpPr>
        <p:spPr bwMode="auto">
          <a:xfrm>
            <a:off x="4616450" y="1798638"/>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t</a:t>
            </a:r>
            <a:endParaRPr lang="en-US" altLang="en-US" sz="2800" b="1">
              <a:solidFill>
                <a:srgbClr val="000000"/>
              </a:solidFill>
              <a:latin typeface="Times New Roman" panose="02020603050405020304" pitchFamily="18" charset="0"/>
            </a:endParaRPr>
          </a:p>
        </p:txBody>
      </p:sp>
      <p:sp>
        <p:nvSpPr>
          <p:cNvPr id="66568" name="Rectangle 216">
            <a:extLst>
              <a:ext uri="{FF2B5EF4-FFF2-40B4-BE49-F238E27FC236}">
                <a16:creationId xmlns:a16="http://schemas.microsoft.com/office/drawing/2014/main" id="{DB50CD17-03C2-8E4A-9329-EAB2F6D9A08C}"/>
              </a:ext>
            </a:extLst>
          </p:cNvPr>
          <p:cNvSpPr>
            <a:spLocks noChangeArrowheads="1"/>
          </p:cNvSpPr>
          <p:nvPr/>
        </p:nvSpPr>
        <p:spPr bwMode="auto">
          <a:xfrm>
            <a:off x="4052888" y="1770063"/>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grpSp>
        <p:nvGrpSpPr>
          <p:cNvPr id="66569" name="Group 9">
            <a:extLst>
              <a:ext uri="{FF2B5EF4-FFF2-40B4-BE49-F238E27FC236}">
                <a16:creationId xmlns:a16="http://schemas.microsoft.com/office/drawing/2014/main" id="{2805EDDA-2827-A5C2-9DB0-FA3341C21E7F}"/>
              </a:ext>
            </a:extLst>
          </p:cNvPr>
          <p:cNvGrpSpPr>
            <a:grpSpLocks/>
          </p:cNvGrpSpPr>
          <p:nvPr/>
        </p:nvGrpSpPr>
        <p:grpSpPr bwMode="auto">
          <a:xfrm>
            <a:off x="2819400" y="1770063"/>
            <a:ext cx="1146175" cy="784225"/>
            <a:chOff x="2819934" y="1769289"/>
            <a:chExt cx="1146175" cy="784027"/>
          </a:xfrm>
        </p:grpSpPr>
        <p:sp>
          <p:nvSpPr>
            <p:cNvPr id="66786" name="Freeform 196">
              <a:extLst>
                <a:ext uri="{FF2B5EF4-FFF2-40B4-BE49-F238E27FC236}">
                  <a16:creationId xmlns:a16="http://schemas.microsoft.com/office/drawing/2014/main" id="{A68BAE63-7142-B861-6024-592D75170455}"/>
                </a:ext>
              </a:extLst>
            </p:cNvPr>
            <p:cNvSpPr>
              <a:spLocks/>
            </p:cNvSpPr>
            <p:nvPr/>
          </p:nvSpPr>
          <p:spPr bwMode="auto">
            <a:xfrm>
              <a:off x="3756559" y="1780402"/>
              <a:ext cx="198437"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87" name="Freeform 197">
              <a:extLst>
                <a:ext uri="{FF2B5EF4-FFF2-40B4-BE49-F238E27FC236}">
                  <a16:creationId xmlns:a16="http://schemas.microsoft.com/office/drawing/2014/main" id="{40034CC0-5CC7-84FF-69E6-9EC069C1292A}"/>
                </a:ext>
              </a:extLst>
            </p:cNvPr>
            <p:cNvSpPr>
              <a:spLocks/>
            </p:cNvSpPr>
            <p:nvPr/>
          </p:nvSpPr>
          <p:spPr bwMode="auto">
            <a:xfrm>
              <a:off x="3337459" y="1780402"/>
              <a:ext cx="198437"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88" name="Freeform 198">
              <a:extLst>
                <a:ext uri="{FF2B5EF4-FFF2-40B4-BE49-F238E27FC236}">
                  <a16:creationId xmlns:a16="http://schemas.microsoft.com/office/drawing/2014/main" id="{4EDFA8FE-0A90-C38A-AE9A-76273A184051}"/>
                </a:ext>
              </a:extLst>
            </p:cNvPr>
            <p:cNvSpPr>
              <a:spLocks/>
            </p:cNvSpPr>
            <p:nvPr/>
          </p:nvSpPr>
          <p:spPr bwMode="auto">
            <a:xfrm>
              <a:off x="2834221" y="1780402"/>
              <a:ext cx="198438" cy="50800"/>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89" name="Rectangle 201">
              <a:extLst>
                <a:ext uri="{FF2B5EF4-FFF2-40B4-BE49-F238E27FC236}">
                  <a16:creationId xmlns:a16="http://schemas.microsoft.com/office/drawing/2014/main" id="{75940E7B-8521-40AD-AB90-A4DE9C4DB787}"/>
                </a:ext>
              </a:extLst>
            </p:cNvPr>
            <p:cNvSpPr>
              <a:spLocks noChangeArrowheads="1"/>
            </p:cNvSpPr>
            <p:nvPr/>
          </p:nvSpPr>
          <p:spPr bwMode="auto">
            <a:xfrm>
              <a:off x="2826248" y="1797864"/>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790" name="Rectangle 202">
              <a:extLst>
                <a:ext uri="{FF2B5EF4-FFF2-40B4-BE49-F238E27FC236}">
                  <a16:creationId xmlns:a16="http://schemas.microsoft.com/office/drawing/2014/main" id="{6EC2F319-9FF0-B2F0-746F-84EDB24A3746}"/>
                </a:ext>
              </a:extLst>
            </p:cNvPr>
            <p:cNvSpPr>
              <a:spLocks noChangeArrowheads="1"/>
            </p:cNvSpPr>
            <p:nvPr/>
          </p:nvSpPr>
          <p:spPr bwMode="auto">
            <a:xfrm>
              <a:off x="3319961" y="1797864"/>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791" name="Rectangle 203">
              <a:extLst>
                <a:ext uri="{FF2B5EF4-FFF2-40B4-BE49-F238E27FC236}">
                  <a16:creationId xmlns:a16="http://schemas.microsoft.com/office/drawing/2014/main" id="{D97CECE9-DD69-F678-BEAA-0B4E5531920C}"/>
                </a:ext>
              </a:extLst>
            </p:cNvPr>
            <p:cNvSpPr>
              <a:spLocks noChangeArrowheads="1"/>
            </p:cNvSpPr>
            <p:nvPr/>
          </p:nvSpPr>
          <p:spPr bwMode="auto">
            <a:xfrm>
              <a:off x="3735886" y="1797864"/>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792" name="Rectangle 204">
              <a:extLst>
                <a:ext uri="{FF2B5EF4-FFF2-40B4-BE49-F238E27FC236}">
                  <a16:creationId xmlns:a16="http://schemas.microsoft.com/office/drawing/2014/main" id="{45F7607B-68DF-60BD-5C4B-D6CD918373FB}"/>
                </a:ext>
              </a:extLst>
            </p:cNvPr>
            <p:cNvSpPr>
              <a:spLocks noChangeArrowheads="1"/>
            </p:cNvSpPr>
            <p:nvPr/>
          </p:nvSpPr>
          <p:spPr bwMode="auto">
            <a:xfrm>
              <a:off x="3896259" y="1797864"/>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t</a:t>
              </a:r>
              <a:endParaRPr lang="en-US" altLang="en-US" sz="2800" b="1">
                <a:solidFill>
                  <a:srgbClr val="000000"/>
                </a:solidFill>
                <a:latin typeface="Times New Roman" panose="02020603050405020304" pitchFamily="18" charset="0"/>
              </a:endParaRPr>
            </a:p>
          </p:txBody>
        </p:sp>
        <p:sp>
          <p:nvSpPr>
            <p:cNvPr id="66793" name="Rectangle 207">
              <a:extLst>
                <a:ext uri="{FF2B5EF4-FFF2-40B4-BE49-F238E27FC236}">
                  <a16:creationId xmlns:a16="http://schemas.microsoft.com/office/drawing/2014/main" id="{2AB3CE98-8812-3ED1-0D91-87D27546E8AB}"/>
                </a:ext>
              </a:extLst>
            </p:cNvPr>
            <p:cNvSpPr>
              <a:spLocks noChangeArrowheads="1"/>
            </p:cNvSpPr>
            <p:nvPr/>
          </p:nvSpPr>
          <p:spPr bwMode="auto">
            <a:xfrm>
              <a:off x="2819934" y="2245539"/>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t</a:t>
              </a:r>
              <a:endParaRPr lang="en-US" altLang="en-US" sz="2800" b="1">
                <a:solidFill>
                  <a:srgbClr val="000000"/>
                </a:solidFill>
                <a:latin typeface="Times New Roman" panose="02020603050405020304" pitchFamily="18" charset="0"/>
              </a:endParaRPr>
            </a:p>
          </p:txBody>
        </p:sp>
        <p:sp>
          <p:nvSpPr>
            <p:cNvPr id="66794" name="Rectangle 208">
              <a:extLst>
                <a:ext uri="{FF2B5EF4-FFF2-40B4-BE49-F238E27FC236}">
                  <a16:creationId xmlns:a16="http://schemas.microsoft.com/office/drawing/2014/main" id="{F560363C-6084-9910-93FD-72EDCE7AF133}"/>
                </a:ext>
              </a:extLst>
            </p:cNvPr>
            <p:cNvSpPr>
              <a:spLocks noChangeArrowheads="1"/>
            </p:cNvSpPr>
            <p:nvPr/>
          </p:nvSpPr>
          <p:spPr bwMode="auto">
            <a:xfrm>
              <a:off x="3224746" y="2245539"/>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i="1">
                  <a:solidFill>
                    <a:srgbClr val="000000"/>
                  </a:solidFill>
                  <a:latin typeface="Times New Roman" panose="02020603050405020304" pitchFamily="18" charset="0"/>
                </a:rPr>
                <a:t>t</a:t>
              </a:r>
              <a:endParaRPr lang="en-US" altLang="en-US" sz="2800" b="1">
                <a:solidFill>
                  <a:srgbClr val="000000"/>
                </a:solidFill>
                <a:latin typeface="Times New Roman" panose="02020603050405020304" pitchFamily="18" charset="0"/>
              </a:endParaRPr>
            </a:p>
          </p:txBody>
        </p:sp>
        <p:sp>
          <p:nvSpPr>
            <p:cNvPr id="66795" name="Rectangle 209">
              <a:extLst>
                <a:ext uri="{FF2B5EF4-FFF2-40B4-BE49-F238E27FC236}">
                  <a16:creationId xmlns:a16="http://schemas.microsoft.com/office/drawing/2014/main" id="{F456779A-7087-6026-810B-B6B8B8768C92}"/>
                </a:ext>
              </a:extLst>
            </p:cNvPr>
            <p:cNvSpPr>
              <a:spLocks noChangeArrowheads="1"/>
            </p:cNvSpPr>
            <p:nvPr/>
          </p:nvSpPr>
          <p:spPr bwMode="auto">
            <a:xfrm>
              <a:off x="2977549" y="1797864"/>
              <a:ext cx="705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Times New Roman" panose="02020603050405020304" pitchFamily="18" charset="0"/>
                </a:rPr>
                <a:t>'</a:t>
              </a:r>
              <a:endParaRPr lang="en-US" altLang="en-US" sz="2800" b="1">
                <a:solidFill>
                  <a:srgbClr val="000000"/>
                </a:solidFill>
                <a:latin typeface="Times New Roman" panose="02020603050405020304" pitchFamily="18" charset="0"/>
              </a:endParaRPr>
            </a:p>
          </p:txBody>
        </p:sp>
        <p:sp>
          <p:nvSpPr>
            <p:cNvPr id="66796" name="Rectangle 213">
              <a:extLst>
                <a:ext uri="{FF2B5EF4-FFF2-40B4-BE49-F238E27FC236}">
                  <a16:creationId xmlns:a16="http://schemas.microsoft.com/office/drawing/2014/main" id="{DE421D9B-510B-CC54-06CC-C6C11AC23E44}"/>
                </a:ext>
              </a:extLst>
            </p:cNvPr>
            <p:cNvSpPr>
              <a:spLocks noChangeArrowheads="1"/>
            </p:cNvSpPr>
            <p:nvPr/>
          </p:nvSpPr>
          <p:spPr bwMode="auto">
            <a:xfrm>
              <a:off x="2890237" y="2245539"/>
              <a:ext cx="70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Times New Roman" panose="02020603050405020304" pitchFamily="18" charset="0"/>
                </a:rPr>
                <a:t>'</a:t>
              </a:r>
              <a:endParaRPr lang="en-US" altLang="en-US" sz="2800" b="1">
                <a:solidFill>
                  <a:srgbClr val="000000"/>
                </a:solidFill>
                <a:latin typeface="Times New Roman" panose="02020603050405020304" pitchFamily="18" charset="0"/>
              </a:endParaRPr>
            </a:p>
          </p:txBody>
        </p:sp>
        <p:sp>
          <p:nvSpPr>
            <p:cNvPr id="66797" name="Rectangle 214">
              <a:extLst>
                <a:ext uri="{FF2B5EF4-FFF2-40B4-BE49-F238E27FC236}">
                  <a16:creationId xmlns:a16="http://schemas.microsoft.com/office/drawing/2014/main" id="{C4E81E51-647B-37F9-4ED4-FFA9C9C2CD73}"/>
                </a:ext>
              </a:extLst>
            </p:cNvPr>
            <p:cNvSpPr>
              <a:spLocks noChangeArrowheads="1"/>
            </p:cNvSpPr>
            <p:nvPr/>
          </p:nvSpPr>
          <p:spPr bwMode="auto">
            <a:xfrm>
              <a:off x="3099334" y="1769289"/>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798" name="Rectangle 215">
              <a:extLst>
                <a:ext uri="{FF2B5EF4-FFF2-40B4-BE49-F238E27FC236}">
                  <a16:creationId xmlns:a16="http://schemas.microsoft.com/office/drawing/2014/main" id="{DE127030-2215-C9E4-0B03-1F9A4E15EA31}"/>
                </a:ext>
              </a:extLst>
            </p:cNvPr>
            <p:cNvSpPr>
              <a:spLocks noChangeArrowheads="1"/>
            </p:cNvSpPr>
            <p:nvPr/>
          </p:nvSpPr>
          <p:spPr bwMode="auto">
            <a:xfrm>
              <a:off x="3554946" y="1769289"/>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799" name="Rectangle 218">
              <a:extLst>
                <a:ext uri="{FF2B5EF4-FFF2-40B4-BE49-F238E27FC236}">
                  <a16:creationId xmlns:a16="http://schemas.microsoft.com/office/drawing/2014/main" id="{88F2E8E1-A967-D540-C4ED-C5FF88938669}"/>
                </a:ext>
              </a:extLst>
            </p:cNvPr>
            <p:cNvSpPr>
              <a:spLocks noChangeArrowheads="1"/>
            </p:cNvSpPr>
            <p:nvPr/>
          </p:nvSpPr>
          <p:spPr bwMode="auto">
            <a:xfrm>
              <a:off x="3013609" y="2216964"/>
              <a:ext cx="139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grpSp>
      <p:sp>
        <p:nvSpPr>
          <p:cNvPr id="66570" name="Rectangle 219">
            <a:extLst>
              <a:ext uri="{FF2B5EF4-FFF2-40B4-BE49-F238E27FC236}">
                <a16:creationId xmlns:a16="http://schemas.microsoft.com/office/drawing/2014/main" id="{DD161678-1721-C379-B279-8E8EDEAF2A6D}"/>
              </a:ext>
            </a:extLst>
          </p:cNvPr>
          <p:cNvSpPr>
            <a:spLocks noChangeArrowheads="1"/>
          </p:cNvSpPr>
          <p:nvPr/>
        </p:nvSpPr>
        <p:spPr bwMode="auto">
          <a:xfrm>
            <a:off x="4295775" y="1693863"/>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solidFill>
                  <a:srgbClr val="000000"/>
                </a:solidFill>
                <a:latin typeface="Times New Roman" panose="02020603050405020304" pitchFamily="18" charset="0"/>
              </a:rPr>
              <a:t>1</a:t>
            </a:r>
            <a:endParaRPr lang="en-US" altLang="en-US" sz="2000" b="1">
              <a:solidFill>
                <a:srgbClr val="000000"/>
              </a:solidFill>
              <a:latin typeface="Times New Roman" panose="02020603050405020304" pitchFamily="18" charset="0"/>
            </a:endParaRPr>
          </a:p>
        </p:txBody>
      </p:sp>
      <p:sp>
        <p:nvSpPr>
          <p:cNvPr id="66571" name="Rectangle 220">
            <a:extLst>
              <a:ext uri="{FF2B5EF4-FFF2-40B4-BE49-F238E27FC236}">
                <a16:creationId xmlns:a16="http://schemas.microsoft.com/office/drawing/2014/main" id="{82041209-C62A-227C-22ED-77B6937C67D2}"/>
              </a:ext>
            </a:extLst>
          </p:cNvPr>
          <p:cNvSpPr>
            <a:spLocks noChangeArrowheads="1"/>
          </p:cNvSpPr>
          <p:nvPr/>
        </p:nvSpPr>
        <p:spPr bwMode="auto">
          <a:xfrm>
            <a:off x="4289425" y="19526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572" name="Rectangle 221">
            <a:extLst>
              <a:ext uri="{FF2B5EF4-FFF2-40B4-BE49-F238E27FC236}">
                <a16:creationId xmlns:a16="http://schemas.microsoft.com/office/drawing/2014/main" id="{D6551B34-862D-BEDB-73DC-3FE390D9DB45}"/>
              </a:ext>
            </a:extLst>
          </p:cNvPr>
          <p:cNvSpPr>
            <a:spLocks noChangeArrowheads="1"/>
          </p:cNvSpPr>
          <p:nvPr/>
        </p:nvSpPr>
        <p:spPr bwMode="auto">
          <a:xfrm>
            <a:off x="4721225" y="17240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573" name="Text Box 242">
            <a:extLst>
              <a:ext uri="{FF2B5EF4-FFF2-40B4-BE49-F238E27FC236}">
                <a16:creationId xmlns:a16="http://schemas.microsoft.com/office/drawing/2014/main" id="{488408D2-F04A-D379-57EB-7A9E5EA354A3}"/>
              </a:ext>
            </a:extLst>
          </p:cNvPr>
          <p:cNvSpPr txBox="1">
            <a:spLocks noChangeArrowheads="1"/>
          </p:cNvSpPr>
          <p:nvPr/>
        </p:nvSpPr>
        <p:spPr bwMode="auto">
          <a:xfrm>
            <a:off x="5006975" y="1793875"/>
            <a:ext cx="389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333399"/>
                </a:solidFill>
              </a:rPr>
              <a:t>Shown Including Acceleration Term</a:t>
            </a:r>
          </a:p>
        </p:txBody>
      </p:sp>
      <p:grpSp>
        <p:nvGrpSpPr>
          <p:cNvPr id="14" name="Group 13">
            <a:extLst>
              <a:ext uri="{FF2B5EF4-FFF2-40B4-BE49-F238E27FC236}">
                <a16:creationId xmlns:a16="http://schemas.microsoft.com/office/drawing/2014/main" id="{FAA8D5C5-32F7-FB41-2EE7-4B6ABFEFEDF8}"/>
              </a:ext>
            </a:extLst>
          </p:cNvPr>
          <p:cNvGrpSpPr>
            <a:grpSpLocks/>
          </p:cNvGrpSpPr>
          <p:nvPr/>
        </p:nvGrpSpPr>
        <p:grpSpPr bwMode="auto">
          <a:xfrm>
            <a:off x="1141413" y="5497513"/>
            <a:ext cx="2782887" cy="882650"/>
            <a:chOff x="1141572" y="5497513"/>
            <a:chExt cx="2782752" cy="882650"/>
          </a:xfrm>
        </p:grpSpPr>
        <p:sp>
          <p:nvSpPr>
            <p:cNvPr id="4" name="Right Brace 3">
              <a:extLst>
                <a:ext uri="{FF2B5EF4-FFF2-40B4-BE49-F238E27FC236}">
                  <a16:creationId xmlns:a16="http://schemas.microsoft.com/office/drawing/2014/main" id="{4DA3B1D8-14B6-0829-B89F-424D6DEC6080}"/>
                </a:ext>
              </a:extLst>
            </p:cNvPr>
            <p:cNvSpPr/>
            <p:nvPr/>
          </p:nvSpPr>
          <p:spPr bwMode="auto">
            <a:xfrm rot="5400000">
              <a:off x="2313874" y="4523639"/>
              <a:ext cx="390525" cy="2338275"/>
            </a:xfrm>
            <a:prstGeom prst="rightBrace">
              <a:avLst>
                <a:gd name="adj1" fmla="val 30901"/>
                <a:gd name="adj2"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b="1"/>
            </a:p>
          </p:txBody>
        </p:sp>
        <p:sp>
          <p:nvSpPr>
            <p:cNvPr id="66785" name="TextBox 186">
              <a:extLst>
                <a:ext uri="{FF2B5EF4-FFF2-40B4-BE49-F238E27FC236}">
                  <a16:creationId xmlns:a16="http://schemas.microsoft.com/office/drawing/2014/main" id="{9992FD87-5487-043C-FF80-7011C6097DEB}"/>
                </a:ext>
              </a:extLst>
            </p:cNvPr>
            <p:cNvSpPr txBox="1">
              <a:spLocks noChangeArrowheads="1"/>
            </p:cNvSpPr>
            <p:nvPr/>
          </p:nvSpPr>
          <p:spPr bwMode="auto">
            <a:xfrm>
              <a:off x="1141572" y="6010282"/>
              <a:ext cx="2782752" cy="36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Radial Force Term</a:t>
              </a:r>
            </a:p>
          </p:txBody>
        </p:sp>
      </p:grpSp>
      <p:grpSp>
        <p:nvGrpSpPr>
          <p:cNvPr id="18" name="Group 17">
            <a:extLst>
              <a:ext uri="{FF2B5EF4-FFF2-40B4-BE49-F238E27FC236}">
                <a16:creationId xmlns:a16="http://schemas.microsoft.com/office/drawing/2014/main" id="{7B6E3670-17EB-06EF-249D-B7B5502009FE}"/>
              </a:ext>
            </a:extLst>
          </p:cNvPr>
          <p:cNvGrpSpPr>
            <a:grpSpLocks/>
          </p:cNvGrpSpPr>
          <p:nvPr/>
        </p:nvGrpSpPr>
        <p:grpSpPr bwMode="auto">
          <a:xfrm>
            <a:off x="3951288" y="5513388"/>
            <a:ext cx="4816475" cy="857250"/>
            <a:chOff x="3951288" y="5513388"/>
            <a:chExt cx="4816475" cy="856687"/>
          </a:xfrm>
        </p:grpSpPr>
        <p:sp>
          <p:nvSpPr>
            <p:cNvPr id="3" name="Right Brace 2">
              <a:extLst>
                <a:ext uri="{FF2B5EF4-FFF2-40B4-BE49-F238E27FC236}">
                  <a16:creationId xmlns:a16="http://schemas.microsoft.com/office/drawing/2014/main" id="{AF33EB3D-8A0F-D803-9F69-30ABA4409ACC}"/>
                </a:ext>
              </a:extLst>
            </p:cNvPr>
            <p:cNvSpPr/>
            <p:nvPr/>
          </p:nvSpPr>
          <p:spPr bwMode="auto">
            <a:xfrm rot="5400000">
              <a:off x="6167564" y="3297112"/>
              <a:ext cx="383923" cy="4816475"/>
            </a:xfrm>
            <a:prstGeom prst="rightBrace">
              <a:avLst>
                <a:gd name="adj1" fmla="val 39877"/>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b="1"/>
            </a:p>
          </p:txBody>
        </p:sp>
        <p:sp>
          <p:nvSpPr>
            <p:cNvPr id="66783" name="TextBox 187">
              <a:extLst>
                <a:ext uri="{FF2B5EF4-FFF2-40B4-BE49-F238E27FC236}">
                  <a16:creationId xmlns:a16="http://schemas.microsoft.com/office/drawing/2014/main" id="{FF8B0436-5EDE-40C5-BDA3-319037B85F4B}"/>
                </a:ext>
              </a:extLst>
            </p:cNvPr>
            <p:cNvSpPr txBox="1">
              <a:spLocks noChangeArrowheads="1"/>
            </p:cNvSpPr>
            <p:nvPr/>
          </p:nvSpPr>
          <p:spPr bwMode="auto">
            <a:xfrm>
              <a:off x="5123098" y="6000194"/>
              <a:ext cx="2782751" cy="36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Corkscrew  Force Term</a:t>
              </a:r>
            </a:p>
          </p:txBody>
        </p:sp>
      </p:grpSp>
      <p:grpSp>
        <p:nvGrpSpPr>
          <p:cNvPr id="13" name="Group 12">
            <a:extLst>
              <a:ext uri="{FF2B5EF4-FFF2-40B4-BE49-F238E27FC236}">
                <a16:creationId xmlns:a16="http://schemas.microsoft.com/office/drawing/2014/main" id="{B04342F7-945F-497D-FB9E-96FA6BA02CE9}"/>
              </a:ext>
            </a:extLst>
          </p:cNvPr>
          <p:cNvGrpSpPr>
            <a:grpSpLocks/>
          </p:cNvGrpSpPr>
          <p:nvPr/>
        </p:nvGrpSpPr>
        <p:grpSpPr bwMode="auto">
          <a:xfrm>
            <a:off x="-12700" y="3025775"/>
            <a:ext cx="8847138" cy="2413000"/>
            <a:chOff x="-12700" y="3025117"/>
            <a:chExt cx="8847138" cy="2413463"/>
          </a:xfrm>
        </p:grpSpPr>
        <p:sp>
          <p:nvSpPr>
            <p:cNvPr id="66583" name="Text Box 5">
              <a:extLst>
                <a:ext uri="{FF2B5EF4-FFF2-40B4-BE49-F238E27FC236}">
                  <a16:creationId xmlns:a16="http://schemas.microsoft.com/office/drawing/2014/main" id="{D674A9AE-0F99-9145-B878-B690443C6DC3}"/>
                </a:ext>
              </a:extLst>
            </p:cNvPr>
            <p:cNvSpPr txBox="1">
              <a:spLocks noChangeArrowheads="1"/>
            </p:cNvSpPr>
            <p:nvPr/>
          </p:nvSpPr>
          <p:spPr bwMode="auto">
            <a:xfrm>
              <a:off x="-12700" y="3025117"/>
              <a:ext cx="1332020" cy="7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Force Equation</a:t>
              </a:r>
            </a:p>
          </p:txBody>
        </p:sp>
        <p:grpSp>
          <p:nvGrpSpPr>
            <p:cNvPr id="66584" name="Group 11">
              <a:extLst>
                <a:ext uri="{FF2B5EF4-FFF2-40B4-BE49-F238E27FC236}">
                  <a16:creationId xmlns:a16="http://schemas.microsoft.com/office/drawing/2014/main" id="{989DC482-A843-D813-EB0F-B2F28324AFA3}"/>
                </a:ext>
              </a:extLst>
            </p:cNvPr>
            <p:cNvGrpSpPr>
              <a:grpSpLocks/>
            </p:cNvGrpSpPr>
            <p:nvPr/>
          </p:nvGrpSpPr>
          <p:grpSpPr bwMode="auto">
            <a:xfrm>
              <a:off x="536550" y="3263099"/>
              <a:ext cx="8297888" cy="2175481"/>
              <a:chOff x="536550" y="3263099"/>
              <a:chExt cx="8297888" cy="2175481"/>
            </a:xfrm>
          </p:grpSpPr>
          <p:sp>
            <p:nvSpPr>
              <p:cNvPr id="66585" name="Line 7">
                <a:extLst>
                  <a:ext uri="{FF2B5EF4-FFF2-40B4-BE49-F238E27FC236}">
                    <a16:creationId xmlns:a16="http://schemas.microsoft.com/office/drawing/2014/main" id="{6625DAF1-F0DF-7665-3029-0E59055CCD3C}"/>
                  </a:ext>
                </a:extLst>
              </p:cNvPr>
              <p:cNvSpPr>
                <a:spLocks noChangeShapeType="1"/>
              </p:cNvSpPr>
              <p:nvPr/>
            </p:nvSpPr>
            <p:spPr bwMode="auto">
              <a:xfrm>
                <a:off x="974756" y="4312416"/>
                <a:ext cx="340392"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6" name="Line 8">
                <a:extLst>
                  <a:ext uri="{FF2B5EF4-FFF2-40B4-BE49-F238E27FC236}">
                    <a16:creationId xmlns:a16="http://schemas.microsoft.com/office/drawing/2014/main" id="{510E8B29-97DC-8712-C966-1E3FBA5E19D0}"/>
                  </a:ext>
                </a:extLst>
              </p:cNvPr>
              <p:cNvSpPr>
                <a:spLocks noChangeShapeType="1"/>
              </p:cNvSpPr>
              <p:nvPr/>
            </p:nvSpPr>
            <p:spPr bwMode="auto">
              <a:xfrm>
                <a:off x="2035059" y="3804426"/>
                <a:ext cx="273879"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7" name="Line 9">
                <a:extLst>
                  <a:ext uri="{FF2B5EF4-FFF2-40B4-BE49-F238E27FC236}">
                    <a16:creationId xmlns:a16="http://schemas.microsoft.com/office/drawing/2014/main" id="{DB526A43-B6B9-94FA-9557-7A12C4039CC2}"/>
                  </a:ext>
                </a:extLst>
              </p:cNvPr>
              <p:cNvSpPr>
                <a:spLocks noChangeShapeType="1"/>
              </p:cNvSpPr>
              <p:nvPr/>
            </p:nvSpPr>
            <p:spPr bwMode="auto">
              <a:xfrm>
                <a:off x="2862564" y="3804426"/>
                <a:ext cx="641659"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8" name="Line 11">
                <a:extLst>
                  <a:ext uri="{FF2B5EF4-FFF2-40B4-BE49-F238E27FC236}">
                    <a16:creationId xmlns:a16="http://schemas.microsoft.com/office/drawing/2014/main" id="{F5D4A0CB-998B-3C7E-3362-A09E6E1C16CA}"/>
                  </a:ext>
                </a:extLst>
              </p:cNvPr>
              <p:cNvSpPr>
                <a:spLocks noChangeShapeType="1"/>
              </p:cNvSpPr>
              <p:nvPr/>
            </p:nvSpPr>
            <p:spPr bwMode="auto">
              <a:xfrm>
                <a:off x="1430569" y="4312416"/>
                <a:ext cx="2153863"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9" name="Line 12">
                <a:extLst>
                  <a:ext uri="{FF2B5EF4-FFF2-40B4-BE49-F238E27FC236}">
                    <a16:creationId xmlns:a16="http://schemas.microsoft.com/office/drawing/2014/main" id="{5C49FB47-8D35-F1BB-6058-827A9F24A002}"/>
                  </a:ext>
                </a:extLst>
              </p:cNvPr>
              <p:cNvSpPr>
                <a:spLocks noChangeShapeType="1"/>
              </p:cNvSpPr>
              <p:nvPr/>
            </p:nvSpPr>
            <p:spPr bwMode="auto">
              <a:xfrm>
                <a:off x="4296517" y="3804426"/>
                <a:ext cx="277792"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0" name="Line 13">
                <a:extLst>
                  <a:ext uri="{FF2B5EF4-FFF2-40B4-BE49-F238E27FC236}">
                    <a16:creationId xmlns:a16="http://schemas.microsoft.com/office/drawing/2014/main" id="{A7C0CB2A-8CA1-137F-5310-6724018F27EE}"/>
                  </a:ext>
                </a:extLst>
              </p:cNvPr>
              <p:cNvSpPr>
                <a:spLocks noChangeShapeType="1"/>
              </p:cNvSpPr>
              <p:nvPr/>
            </p:nvSpPr>
            <p:spPr bwMode="auto">
              <a:xfrm>
                <a:off x="5139672" y="3806014"/>
                <a:ext cx="19171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1" name="Line 14">
                <a:extLst>
                  <a:ext uri="{FF2B5EF4-FFF2-40B4-BE49-F238E27FC236}">
                    <a16:creationId xmlns:a16="http://schemas.microsoft.com/office/drawing/2014/main" id="{E1075669-7826-432B-B0DC-5FE8676F92C0}"/>
                  </a:ext>
                </a:extLst>
              </p:cNvPr>
              <p:cNvSpPr>
                <a:spLocks noChangeShapeType="1"/>
              </p:cNvSpPr>
              <p:nvPr/>
            </p:nvSpPr>
            <p:spPr bwMode="auto">
              <a:xfrm>
                <a:off x="6250838" y="3802839"/>
                <a:ext cx="193672"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2" name="Line 15">
                <a:extLst>
                  <a:ext uri="{FF2B5EF4-FFF2-40B4-BE49-F238E27FC236}">
                    <a16:creationId xmlns:a16="http://schemas.microsoft.com/office/drawing/2014/main" id="{97018BE4-15BE-76C2-4EE4-2D03240834C2}"/>
                  </a:ext>
                </a:extLst>
              </p:cNvPr>
              <p:cNvSpPr>
                <a:spLocks noChangeShapeType="1"/>
              </p:cNvSpPr>
              <p:nvPr/>
            </p:nvSpPr>
            <p:spPr bwMode="auto">
              <a:xfrm>
                <a:off x="7780648" y="3804426"/>
                <a:ext cx="215191"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3" name="Line 16">
                <a:extLst>
                  <a:ext uri="{FF2B5EF4-FFF2-40B4-BE49-F238E27FC236}">
                    <a16:creationId xmlns:a16="http://schemas.microsoft.com/office/drawing/2014/main" id="{721B938B-DA37-3BAB-9172-523D05ECA68E}"/>
                  </a:ext>
                </a:extLst>
              </p:cNvPr>
              <p:cNvSpPr>
                <a:spLocks noChangeShapeType="1"/>
              </p:cNvSpPr>
              <p:nvPr/>
            </p:nvSpPr>
            <p:spPr bwMode="auto">
              <a:xfrm>
                <a:off x="5910446" y="4910892"/>
                <a:ext cx="387343"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4" name="Rectangle 17">
                <a:extLst>
                  <a:ext uri="{FF2B5EF4-FFF2-40B4-BE49-F238E27FC236}">
                    <a16:creationId xmlns:a16="http://schemas.microsoft.com/office/drawing/2014/main" id="{5F0B58BC-7819-3464-86BB-ED563000B5A6}"/>
                  </a:ext>
                </a:extLst>
              </p:cNvPr>
              <p:cNvSpPr>
                <a:spLocks noChangeArrowheads="1"/>
              </p:cNvSpPr>
              <p:nvPr/>
            </p:nvSpPr>
            <p:spPr bwMode="auto">
              <a:xfrm>
                <a:off x="2603325" y="3364697"/>
                <a:ext cx="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solidFill>
                    <a:srgbClr val="000000"/>
                  </a:solidFill>
                  <a:latin typeface="Times New Roman" panose="02020603050405020304" pitchFamily="18" charset="0"/>
                </a:endParaRPr>
              </a:p>
            </p:txBody>
          </p:sp>
          <p:sp>
            <p:nvSpPr>
              <p:cNvPr id="66595" name="Rectangle 18">
                <a:extLst>
                  <a:ext uri="{FF2B5EF4-FFF2-40B4-BE49-F238E27FC236}">
                    <a16:creationId xmlns:a16="http://schemas.microsoft.com/office/drawing/2014/main" id="{DC9973E0-A100-E7E3-CA9A-2F87B2813602}"/>
                  </a:ext>
                </a:extLst>
              </p:cNvPr>
              <p:cNvSpPr>
                <a:spLocks noChangeArrowheads="1"/>
              </p:cNvSpPr>
              <p:nvPr/>
            </p:nvSpPr>
            <p:spPr bwMode="auto">
              <a:xfrm>
                <a:off x="537742" y="4153669"/>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F</a:t>
                </a:r>
                <a:endParaRPr lang="en-US" altLang="en-US" sz="2800" b="1">
                  <a:solidFill>
                    <a:srgbClr val="000000"/>
                  </a:solidFill>
                  <a:latin typeface="Times New Roman" panose="02020603050405020304" pitchFamily="18" charset="0"/>
                </a:endParaRPr>
              </a:p>
            </p:txBody>
          </p:sp>
          <p:sp>
            <p:nvSpPr>
              <p:cNvPr id="66596" name="Rectangle 19">
                <a:extLst>
                  <a:ext uri="{FF2B5EF4-FFF2-40B4-BE49-F238E27FC236}">
                    <a16:creationId xmlns:a16="http://schemas.microsoft.com/office/drawing/2014/main" id="{8E42BB7F-E84D-E2CB-2442-86C39070631D}"/>
                  </a:ext>
                </a:extLst>
              </p:cNvPr>
              <p:cNvSpPr>
                <a:spLocks noChangeArrowheads="1"/>
              </p:cNvSpPr>
              <p:nvPr/>
            </p:nvSpPr>
            <p:spPr bwMode="auto">
              <a:xfrm>
                <a:off x="1028787" y="3980635"/>
                <a:ext cx="29493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qq</a:t>
                </a:r>
                <a:endParaRPr lang="en-US" altLang="en-US" sz="2800" b="1">
                  <a:solidFill>
                    <a:srgbClr val="000000"/>
                  </a:solidFill>
                  <a:latin typeface="Times New Roman" panose="02020603050405020304" pitchFamily="18" charset="0"/>
                </a:endParaRPr>
              </a:p>
            </p:txBody>
          </p:sp>
          <p:sp>
            <p:nvSpPr>
              <p:cNvPr id="66597" name="Rectangle 20">
                <a:extLst>
                  <a:ext uri="{FF2B5EF4-FFF2-40B4-BE49-F238E27FC236}">
                    <a16:creationId xmlns:a16="http://schemas.microsoft.com/office/drawing/2014/main" id="{EDCD58C5-F631-CAA5-49C6-9FC872591AD3}"/>
                  </a:ext>
                </a:extLst>
              </p:cNvPr>
              <p:cNvSpPr>
                <a:spLocks noChangeArrowheads="1"/>
              </p:cNvSpPr>
              <p:nvPr/>
            </p:nvSpPr>
            <p:spPr bwMode="auto">
              <a:xfrm>
                <a:off x="1028769" y="4464813"/>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598" name="Rectangle 21">
                <a:extLst>
                  <a:ext uri="{FF2B5EF4-FFF2-40B4-BE49-F238E27FC236}">
                    <a16:creationId xmlns:a16="http://schemas.microsoft.com/office/drawing/2014/main" id="{8FA3E711-EAA1-D22A-0580-5321070AF7F2}"/>
                  </a:ext>
                </a:extLst>
              </p:cNvPr>
              <p:cNvSpPr>
                <a:spLocks noChangeArrowheads="1"/>
              </p:cNvSpPr>
              <p:nvPr/>
            </p:nvSpPr>
            <p:spPr bwMode="auto">
              <a:xfrm>
                <a:off x="1983433"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599" name="Rectangle 22">
                <a:extLst>
                  <a:ext uri="{FF2B5EF4-FFF2-40B4-BE49-F238E27FC236}">
                    <a16:creationId xmlns:a16="http://schemas.microsoft.com/office/drawing/2014/main" id="{74C3D92C-ABE1-8BC6-0A25-F718D4B4FE86}"/>
                  </a:ext>
                </a:extLst>
              </p:cNvPr>
              <p:cNvSpPr>
                <a:spLocks noChangeArrowheads="1"/>
              </p:cNvSpPr>
              <p:nvPr/>
            </p:nvSpPr>
            <p:spPr bwMode="auto">
              <a:xfrm>
                <a:off x="2026072" y="3921898"/>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00" name="Rectangle 23">
                <a:extLst>
                  <a:ext uri="{FF2B5EF4-FFF2-40B4-BE49-F238E27FC236}">
                    <a16:creationId xmlns:a16="http://schemas.microsoft.com/office/drawing/2014/main" id="{A027D866-3C1E-E290-9AC3-F2C6A7414963}"/>
                  </a:ext>
                </a:extLst>
              </p:cNvPr>
              <p:cNvSpPr>
                <a:spLocks noChangeArrowheads="1"/>
              </p:cNvSpPr>
              <p:nvPr/>
            </p:nvSpPr>
            <p:spPr bwMode="auto">
              <a:xfrm>
                <a:off x="2439244"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01" name="Rectangle 24">
                <a:extLst>
                  <a:ext uri="{FF2B5EF4-FFF2-40B4-BE49-F238E27FC236}">
                    <a16:creationId xmlns:a16="http://schemas.microsoft.com/office/drawing/2014/main" id="{F2675AD8-F721-56BE-3D43-2445F0137863}"/>
                  </a:ext>
                </a:extLst>
              </p:cNvPr>
              <p:cNvSpPr>
                <a:spLocks noChangeArrowheads="1"/>
              </p:cNvSpPr>
              <p:nvPr/>
            </p:nvSpPr>
            <p:spPr bwMode="auto">
              <a:xfrm>
                <a:off x="3045692"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02" name="Rectangle 25">
                <a:extLst>
                  <a:ext uri="{FF2B5EF4-FFF2-40B4-BE49-F238E27FC236}">
                    <a16:creationId xmlns:a16="http://schemas.microsoft.com/office/drawing/2014/main" id="{8E7BAD77-A5E5-E255-ECD0-5AD6177EEC66}"/>
                  </a:ext>
                </a:extLst>
              </p:cNvPr>
              <p:cNvSpPr>
                <a:spLocks noChangeArrowheads="1"/>
              </p:cNvSpPr>
              <p:nvPr/>
            </p:nvSpPr>
            <p:spPr bwMode="auto">
              <a:xfrm>
                <a:off x="3372389"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A</a:t>
                </a:r>
                <a:endParaRPr lang="en-US" altLang="en-US" sz="2800" b="1">
                  <a:solidFill>
                    <a:srgbClr val="000000"/>
                  </a:solidFill>
                  <a:latin typeface="Times New Roman" panose="02020603050405020304" pitchFamily="18" charset="0"/>
                </a:endParaRPr>
              </a:p>
            </p:txBody>
          </p:sp>
          <p:sp>
            <p:nvSpPr>
              <p:cNvPr id="66603" name="Rectangle 26">
                <a:extLst>
                  <a:ext uri="{FF2B5EF4-FFF2-40B4-BE49-F238E27FC236}">
                    <a16:creationId xmlns:a16="http://schemas.microsoft.com/office/drawing/2014/main" id="{69A444E3-640F-914F-6BE1-0D810D6E3DEE}"/>
                  </a:ext>
                </a:extLst>
              </p:cNvPr>
              <p:cNvSpPr>
                <a:spLocks noChangeArrowheads="1"/>
              </p:cNvSpPr>
              <p:nvPr/>
            </p:nvSpPr>
            <p:spPr bwMode="auto">
              <a:xfrm>
                <a:off x="3094200" y="3921898"/>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04" name="Rectangle 30">
                <a:extLst>
                  <a:ext uri="{FF2B5EF4-FFF2-40B4-BE49-F238E27FC236}">
                    <a16:creationId xmlns:a16="http://schemas.microsoft.com/office/drawing/2014/main" id="{D5D40138-727A-6432-1DDA-4D00CEFE63EF}"/>
                  </a:ext>
                </a:extLst>
              </p:cNvPr>
              <p:cNvSpPr>
                <a:spLocks noChangeArrowheads="1"/>
              </p:cNvSpPr>
              <p:nvPr/>
            </p:nvSpPr>
            <p:spPr bwMode="auto">
              <a:xfrm>
                <a:off x="4250759"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605" name="Rectangle 31">
                <a:extLst>
                  <a:ext uri="{FF2B5EF4-FFF2-40B4-BE49-F238E27FC236}">
                    <a16:creationId xmlns:a16="http://schemas.microsoft.com/office/drawing/2014/main" id="{08B45D6E-F7C8-676C-2EC1-1ED3F81EE493}"/>
                  </a:ext>
                </a:extLst>
              </p:cNvPr>
              <p:cNvSpPr>
                <a:spLocks noChangeArrowheads="1"/>
              </p:cNvSpPr>
              <p:nvPr/>
            </p:nvSpPr>
            <p:spPr bwMode="auto">
              <a:xfrm>
                <a:off x="4312961" y="3921898"/>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06" name="Rectangle 32">
                <a:extLst>
                  <a:ext uri="{FF2B5EF4-FFF2-40B4-BE49-F238E27FC236}">
                    <a16:creationId xmlns:a16="http://schemas.microsoft.com/office/drawing/2014/main" id="{831EE400-C33F-BEA8-307B-84203AAB83F9}"/>
                  </a:ext>
                </a:extLst>
              </p:cNvPr>
              <p:cNvSpPr>
                <a:spLocks noChangeArrowheads="1"/>
              </p:cNvSpPr>
              <p:nvPr/>
            </p:nvSpPr>
            <p:spPr bwMode="auto">
              <a:xfrm>
                <a:off x="4790691" y="3645679"/>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07" name="Rectangle 33">
                <a:extLst>
                  <a:ext uri="{FF2B5EF4-FFF2-40B4-BE49-F238E27FC236}">
                    <a16:creationId xmlns:a16="http://schemas.microsoft.com/office/drawing/2014/main" id="{3DCB42A2-6563-CB7E-CCDF-6A3B5E415421}"/>
                  </a:ext>
                </a:extLst>
              </p:cNvPr>
              <p:cNvSpPr>
                <a:spLocks noChangeArrowheads="1"/>
              </p:cNvSpPr>
              <p:nvPr/>
            </p:nvSpPr>
            <p:spPr bwMode="auto">
              <a:xfrm>
                <a:off x="5125215"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608" name="Rectangle 34">
                <a:extLst>
                  <a:ext uri="{FF2B5EF4-FFF2-40B4-BE49-F238E27FC236}">
                    <a16:creationId xmlns:a16="http://schemas.microsoft.com/office/drawing/2014/main" id="{A2C820BB-852F-47AD-B2BB-62DC8FDCD659}"/>
                  </a:ext>
                </a:extLst>
              </p:cNvPr>
              <p:cNvSpPr>
                <a:spLocks noChangeArrowheads="1"/>
              </p:cNvSpPr>
              <p:nvPr/>
            </p:nvSpPr>
            <p:spPr bwMode="auto">
              <a:xfrm>
                <a:off x="5124022" y="3761564"/>
                <a:ext cx="160415" cy="35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09" name="Rectangle 35">
                <a:extLst>
                  <a:ext uri="{FF2B5EF4-FFF2-40B4-BE49-F238E27FC236}">
                    <a16:creationId xmlns:a16="http://schemas.microsoft.com/office/drawing/2014/main" id="{0540CAB9-042B-877F-A22D-489B2B5D547C}"/>
                  </a:ext>
                </a:extLst>
              </p:cNvPr>
              <p:cNvSpPr>
                <a:spLocks noChangeArrowheads="1"/>
              </p:cNvSpPr>
              <p:nvPr/>
            </p:nvSpPr>
            <p:spPr bwMode="auto">
              <a:xfrm>
                <a:off x="5463650"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0" name="Rectangle 36">
                <a:extLst>
                  <a:ext uri="{FF2B5EF4-FFF2-40B4-BE49-F238E27FC236}">
                    <a16:creationId xmlns:a16="http://schemas.microsoft.com/office/drawing/2014/main" id="{5265E09B-5D50-7D75-967F-F533209988C8}"/>
                  </a:ext>
                </a:extLst>
              </p:cNvPr>
              <p:cNvSpPr>
                <a:spLocks noChangeArrowheads="1"/>
              </p:cNvSpPr>
              <p:nvPr/>
            </p:nvSpPr>
            <p:spPr bwMode="auto">
              <a:xfrm>
                <a:off x="5876427"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1" name="Rectangle 37">
                <a:extLst>
                  <a:ext uri="{FF2B5EF4-FFF2-40B4-BE49-F238E27FC236}">
                    <a16:creationId xmlns:a16="http://schemas.microsoft.com/office/drawing/2014/main" id="{C2ECB821-8CC5-FE24-537E-45D3D6AAF250}"/>
                  </a:ext>
                </a:extLst>
              </p:cNvPr>
              <p:cNvSpPr>
                <a:spLocks noChangeArrowheads="1"/>
              </p:cNvSpPr>
              <p:nvPr/>
            </p:nvSpPr>
            <p:spPr bwMode="auto">
              <a:xfrm>
                <a:off x="6220731" y="3437721"/>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612" name="Rectangle 38">
                <a:extLst>
                  <a:ext uri="{FF2B5EF4-FFF2-40B4-BE49-F238E27FC236}">
                    <a16:creationId xmlns:a16="http://schemas.microsoft.com/office/drawing/2014/main" id="{C5985236-1F6A-6552-CE6D-EF98712E2FD9}"/>
                  </a:ext>
                </a:extLst>
              </p:cNvPr>
              <p:cNvSpPr>
                <a:spLocks noChangeArrowheads="1"/>
              </p:cNvSpPr>
              <p:nvPr/>
            </p:nvSpPr>
            <p:spPr bwMode="auto">
              <a:xfrm>
                <a:off x="6265328" y="3752040"/>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13" name="Rectangle 39">
                <a:extLst>
                  <a:ext uri="{FF2B5EF4-FFF2-40B4-BE49-F238E27FC236}">
                    <a16:creationId xmlns:a16="http://schemas.microsoft.com/office/drawing/2014/main" id="{10CAE055-E3E5-719D-7C53-05312A09ED83}"/>
                  </a:ext>
                </a:extLst>
              </p:cNvPr>
              <p:cNvSpPr>
                <a:spLocks noChangeArrowheads="1"/>
              </p:cNvSpPr>
              <p:nvPr/>
            </p:nvSpPr>
            <p:spPr bwMode="auto">
              <a:xfrm>
                <a:off x="6905429"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4" name="Rectangle 40">
                <a:extLst>
                  <a:ext uri="{FF2B5EF4-FFF2-40B4-BE49-F238E27FC236}">
                    <a16:creationId xmlns:a16="http://schemas.microsoft.com/office/drawing/2014/main" id="{B7867DDA-786E-1F7E-5A8C-A2E951E44D3A}"/>
                  </a:ext>
                </a:extLst>
              </p:cNvPr>
              <p:cNvSpPr>
                <a:spLocks noChangeArrowheads="1"/>
              </p:cNvSpPr>
              <p:nvPr/>
            </p:nvSpPr>
            <p:spPr bwMode="auto">
              <a:xfrm>
                <a:off x="7322116"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5" name="Rectangle 41">
                <a:extLst>
                  <a:ext uri="{FF2B5EF4-FFF2-40B4-BE49-F238E27FC236}">
                    <a16:creationId xmlns:a16="http://schemas.microsoft.com/office/drawing/2014/main" id="{93D0132E-F974-EE4B-A9A1-846B83FE300F}"/>
                  </a:ext>
                </a:extLst>
              </p:cNvPr>
              <p:cNvSpPr>
                <a:spLocks noChangeArrowheads="1"/>
              </p:cNvSpPr>
              <p:nvPr/>
            </p:nvSpPr>
            <p:spPr bwMode="auto">
              <a:xfrm>
                <a:off x="7759923" y="3761564"/>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16" name="Rectangle 42">
                <a:extLst>
                  <a:ext uri="{FF2B5EF4-FFF2-40B4-BE49-F238E27FC236}">
                    <a16:creationId xmlns:a16="http://schemas.microsoft.com/office/drawing/2014/main" id="{2C291D2C-4A30-8C57-FCE2-46322B233F9A}"/>
                  </a:ext>
                </a:extLst>
              </p:cNvPr>
              <p:cNvSpPr>
                <a:spLocks noChangeArrowheads="1"/>
              </p:cNvSpPr>
              <p:nvPr/>
            </p:nvSpPr>
            <p:spPr bwMode="auto">
              <a:xfrm>
                <a:off x="8034200"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7" name="Rectangle 43">
                <a:extLst>
                  <a:ext uri="{FF2B5EF4-FFF2-40B4-BE49-F238E27FC236}">
                    <a16:creationId xmlns:a16="http://schemas.microsoft.com/office/drawing/2014/main" id="{CCA2FC7C-7CFE-9543-497F-51A61A247625}"/>
                  </a:ext>
                </a:extLst>
              </p:cNvPr>
              <p:cNvSpPr>
                <a:spLocks noChangeArrowheads="1"/>
              </p:cNvSpPr>
              <p:nvPr/>
            </p:nvSpPr>
            <p:spPr bwMode="auto">
              <a:xfrm>
                <a:off x="8394155" y="3644092"/>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A</a:t>
                </a:r>
                <a:endParaRPr lang="en-US" altLang="en-US" sz="2800" b="1">
                  <a:solidFill>
                    <a:srgbClr val="000000"/>
                  </a:solidFill>
                  <a:latin typeface="Times New Roman" panose="02020603050405020304" pitchFamily="18" charset="0"/>
                </a:endParaRPr>
              </a:p>
            </p:txBody>
          </p:sp>
          <p:sp>
            <p:nvSpPr>
              <p:cNvPr id="66618" name="Rectangle 44">
                <a:extLst>
                  <a:ext uri="{FF2B5EF4-FFF2-40B4-BE49-F238E27FC236}">
                    <a16:creationId xmlns:a16="http://schemas.microsoft.com/office/drawing/2014/main" id="{D217DFBD-D606-7E0E-EDE8-944A6593C5B5}"/>
                  </a:ext>
                </a:extLst>
              </p:cNvPr>
              <p:cNvSpPr>
                <a:spLocks noChangeArrowheads="1"/>
              </p:cNvSpPr>
              <p:nvPr/>
            </p:nvSpPr>
            <p:spPr bwMode="auto">
              <a:xfrm>
                <a:off x="5336494" y="4752145"/>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619" name="Rectangle 45">
                <a:extLst>
                  <a:ext uri="{FF2B5EF4-FFF2-40B4-BE49-F238E27FC236}">
                    <a16:creationId xmlns:a16="http://schemas.microsoft.com/office/drawing/2014/main" id="{291CBCE0-2096-91AC-087A-7F4091B39A11}"/>
                  </a:ext>
                </a:extLst>
              </p:cNvPr>
              <p:cNvSpPr>
                <a:spLocks noChangeArrowheads="1"/>
              </p:cNvSpPr>
              <p:nvPr/>
            </p:nvSpPr>
            <p:spPr bwMode="auto">
              <a:xfrm>
                <a:off x="5972283" y="4545774"/>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620" name="Rectangle 46">
                <a:extLst>
                  <a:ext uri="{FF2B5EF4-FFF2-40B4-BE49-F238E27FC236}">
                    <a16:creationId xmlns:a16="http://schemas.microsoft.com/office/drawing/2014/main" id="{6828B5C6-24BC-EA04-C271-0C8DC19A23C8}"/>
                  </a:ext>
                </a:extLst>
              </p:cNvPr>
              <p:cNvSpPr>
                <a:spLocks noChangeArrowheads="1"/>
              </p:cNvSpPr>
              <p:nvPr/>
            </p:nvSpPr>
            <p:spPr bwMode="auto">
              <a:xfrm>
                <a:off x="6014924" y="5029952"/>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621" name="Rectangle 47">
                <a:extLst>
                  <a:ext uri="{FF2B5EF4-FFF2-40B4-BE49-F238E27FC236}">
                    <a16:creationId xmlns:a16="http://schemas.microsoft.com/office/drawing/2014/main" id="{41809C04-ACE0-5106-35A1-F60A6EF84E2B}"/>
                  </a:ext>
                </a:extLst>
              </p:cNvPr>
              <p:cNvSpPr>
                <a:spLocks noChangeArrowheads="1"/>
              </p:cNvSpPr>
              <p:nvPr/>
            </p:nvSpPr>
            <p:spPr bwMode="auto">
              <a:xfrm>
                <a:off x="795018" y="4120332"/>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2" name="Rectangle 48">
                <a:extLst>
                  <a:ext uri="{FF2B5EF4-FFF2-40B4-BE49-F238E27FC236}">
                    <a16:creationId xmlns:a16="http://schemas.microsoft.com/office/drawing/2014/main" id="{A9C4C459-6BE9-CE06-719C-69E5ACD9C891}"/>
                  </a:ext>
                </a:extLst>
              </p:cNvPr>
              <p:cNvSpPr>
                <a:spLocks noChangeArrowheads="1"/>
              </p:cNvSpPr>
              <p:nvPr/>
            </p:nvSpPr>
            <p:spPr bwMode="auto">
              <a:xfrm>
                <a:off x="1782939" y="3610754"/>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3" name="Rectangle 49">
                <a:extLst>
                  <a:ext uri="{FF2B5EF4-FFF2-40B4-BE49-F238E27FC236}">
                    <a16:creationId xmlns:a16="http://schemas.microsoft.com/office/drawing/2014/main" id="{660921B1-8BFC-B964-D142-5F9F9C884720}"/>
                  </a:ext>
                </a:extLst>
              </p:cNvPr>
              <p:cNvSpPr>
                <a:spLocks noChangeArrowheads="1"/>
              </p:cNvSpPr>
              <p:nvPr/>
            </p:nvSpPr>
            <p:spPr bwMode="auto">
              <a:xfrm>
                <a:off x="2680870" y="3610754"/>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4" name="Rectangle 51">
                <a:extLst>
                  <a:ext uri="{FF2B5EF4-FFF2-40B4-BE49-F238E27FC236}">
                    <a16:creationId xmlns:a16="http://schemas.microsoft.com/office/drawing/2014/main" id="{CFD6A99B-F675-126C-230A-72DC9D13A652}"/>
                  </a:ext>
                </a:extLst>
              </p:cNvPr>
              <p:cNvSpPr>
                <a:spLocks noChangeArrowheads="1"/>
              </p:cNvSpPr>
              <p:nvPr/>
            </p:nvSpPr>
            <p:spPr bwMode="auto">
              <a:xfrm>
                <a:off x="3631382" y="4088583"/>
                <a:ext cx="197583" cy="35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5" name="Rectangle 52">
                <a:extLst>
                  <a:ext uri="{FF2B5EF4-FFF2-40B4-BE49-F238E27FC236}">
                    <a16:creationId xmlns:a16="http://schemas.microsoft.com/office/drawing/2014/main" id="{08520D00-BFA3-CF9A-A5CC-5EAE73775775}"/>
                  </a:ext>
                </a:extLst>
              </p:cNvPr>
              <p:cNvSpPr>
                <a:spLocks noChangeArrowheads="1"/>
              </p:cNvSpPr>
              <p:nvPr/>
            </p:nvSpPr>
            <p:spPr bwMode="auto">
              <a:xfrm>
                <a:off x="4050265" y="3610754"/>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6" name="Rectangle 53">
                <a:extLst>
                  <a:ext uri="{FF2B5EF4-FFF2-40B4-BE49-F238E27FC236}">
                    <a16:creationId xmlns:a16="http://schemas.microsoft.com/office/drawing/2014/main" id="{6822171D-05E9-2A3D-0270-B35FABC1549B}"/>
                  </a:ext>
                </a:extLst>
              </p:cNvPr>
              <p:cNvSpPr>
                <a:spLocks noChangeArrowheads="1"/>
              </p:cNvSpPr>
              <p:nvPr/>
            </p:nvSpPr>
            <p:spPr bwMode="auto">
              <a:xfrm>
                <a:off x="5014774" y="3586943"/>
                <a:ext cx="7373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27" name="Rectangle 54">
                <a:extLst>
                  <a:ext uri="{FF2B5EF4-FFF2-40B4-BE49-F238E27FC236}">
                    <a16:creationId xmlns:a16="http://schemas.microsoft.com/office/drawing/2014/main" id="{FDC001F7-A6B9-52F9-3B8C-2354C1DD0702}"/>
                  </a:ext>
                </a:extLst>
              </p:cNvPr>
              <p:cNvSpPr>
                <a:spLocks noChangeArrowheads="1"/>
              </p:cNvSpPr>
              <p:nvPr/>
            </p:nvSpPr>
            <p:spPr bwMode="auto">
              <a:xfrm>
                <a:off x="5343934" y="338215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628" name="Rectangle 55">
                <a:extLst>
                  <a:ext uri="{FF2B5EF4-FFF2-40B4-BE49-F238E27FC236}">
                    <a16:creationId xmlns:a16="http://schemas.microsoft.com/office/drawing/2014/main" id="{19F654B5-E3E4-EC19-17C9-2CE97EF462D3}"/>
                  </a:ext>
                </a:extLst>
              </p:cNvPr>
              <p:cNvSpPr>
                <a:spLocks noChangeArrowheads="1"/>
              </p:cNvSpPr>
              <p:nvPr/>
            </p:nvSpPr>
            <p:spPr bwMode="auto">
              <a:xfrm>
                <a:off x="5343934" y="3825063"/>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629" name="Rectangle 56">
                <a:extLst>
                  <a:ext uri="{FF2B5EF4-FFF2-40B4-BE49-F238E27FC236}">
                    <a16:creationId xmlns:a16="http://schemas.microsoft.com/office/drawing/2014/main" id="{5EEB5912-6F34-3E53-80AE-E665347CE8E6}"/>
                  </a:ext>
                </a:extLst>
              </p:cNvPr>
              <p:cNvSpPr>
                <a:spLocks noChangeArrowheads="1"/>
              </p:cNvSpPr>
              <p:nvPr/>
            </p:nvSpPr>
            <p:spPr bwMode="auto">
              <a:xfrm>
                <a:off x="5343934" y="360757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30" name="Rectangle 57">
                <a:extLst>
                  <a:ext uri="{FF2B5EF4-FFF2-40B4-BE49-F238E27FC236}">
                    <a16:creationId xmlns:a16="http://schemas.microsoft.com/office/drawing/2014/main" id="{830D153F-A84D-6396-BD54-E363D6BAF1F5}"/>
                  </a:ext>
                </a:extLst>
              </p:cNvPr>
              <p:cNvSpPr>
                <a:spLocks noChangeArrowheads="1"/>
              </p:cNvSpPr>
              <p:nvPr/>
            </p:nvSpPr>
            <p:spPr bwMode="auto">
              <a:xfrm>
                <a:off x="5676665" y="3632979"/>
                <a:ext cx="1330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Symbol" panose="05050102010706020507" pitchFamily="18" charset="2"/>
                  </a:rPr>
                  <a:t>´</a:t>
                </a:r>
                <a:endParaRPr lang="en-US" altLang="en-US" sz="2000" b="1">
                  <a:solidFill>
                    <a:srgbClr val="000000"/>
                  </a:solidFill>
                  <a:latin typeface="Times New Roman" panose="02020603050405020304" pitchFamily="18" charset="0"/>
                </a:endParaRPr>
              </a:p>
            </p:txBody>
          </p:sp>
          <p:sp>
            <p:nvSpPr>
              <p:cNvPr id="66631" name="Rectangle 58">
                <a:extLst>
                  <a:ext uri="{FF2B5EF4-FFF2-40B4-BE49-F238E27FC236}">
                    <a16:creationId xmlns:a16="http://schemas.microsoft.com/office/drawing/2014/main" id="{E0DFDD11-E869-EFBE-099A-F0C6073C8172}"/>
                  </a:ext>
                </a:extLst>
              </p:cNvPr>
              <p:cNvSpPr>
                <a:spLocks noChangeArrowheads="1"/>
              </p:cNvSpPr>
              <p:nvPr/>
            </p:nvSpPr>
            <p:spPr bwMode="auto">
              <a:xfrm>
                <a:off x="6097264" y="3632979"/>
                <a:ext cx="1330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Symbol" panose="05050102010706020507" pitchFamily="18" charset="2"/>
                  </a:rPr>
                  <a:t>´</a:t>
                </a:r>
                <a:endParaRPr lang="en-US" altLang="en-US" sz="2000" b="1">
                  <a:solidFill>
                    <a:srgbClr val="000000"/>
                  </a:solidFill>
                  <a:latin typeface="Times New Roman" panose="02020603050405020304" pitchFamily="18" charset="0"/>
                </a:endParaRPr>
              </a:p>
            </p:txBody>
          </p:sp>
          <p:sp>
            <p:nvSpPr>
              <p:cNvPr id="66632" name="Rectangle 59">
                <a:extLst>
                  <a:ext uri="{FF2B5EF4-FFF2-40B4-BE49-F238E27FC236}">
                    <a16:creationId xmlns:a16="http://schemas.microsoft.com/office/drawing/2014/main" id="{73EFD0A8-0745-BB70-C5AE-9CAF6CB9C9E1}"/>
                  </a:ext>
                </a:extLst>
              </p:cNvPr>
              <p:cNvSpPr>
                <a:spLocks noChangeArrowheads="1"/>
              </p:cNvSpPr>
              <p:nvPr/>
            </p:nvSpPr>
            <p:spPr bwMode="auto">
              <a:xfrm>
                <a:off x="5827134" y="338215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633" name="Rectangle 60">
                <a:extLst>
                  <a:ext uri="{FF2B5EF4-FFF2-40B4-BE49-F238E27FC236}">
                    <a16:creationId xmlns:a16="http://schemas.microsoft.com/office/drawing/2014/main" id="{2782D973-0C44-CCEE-B1BA-3537427D36C1}"/>
                  </a:ext>
                </a:extLst>
              </p:cNvPr>
              <p:cNvSpPr>
                <a:spLocks noChangeArrowheads="1"/>
              </p:cNvSpPr>
              <p:nvPr/>
            </p:nvSpPr>
            <p:spPr bwMode="auto">
              <a:xfrm>
                <a:off x="5827134" y="3825063"/>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sp>
            <p:nvSpPr>
              <p:cNvPr id="66634" name="Rectangle 61">
                <a:extLst>
                  <a:ext uri="{FF2B5EF4-FFF2-40B4-BE49-F238E27FC236}">
                    <a16:creationId xmlns:a16="http://schemas.microsoft.com/office/drawing/2014/main" id="{FE2D6AE4-4BB6-081D-5AA8-8CA71DD56153}"/>
                  </a:ext>
                </a:extLst>
              </p:cNvPr>
              <p:cNvSpPr>
                <a:spLocks noChangeArrowheads="1"/>
              </p:cNvSpPr>
              <p:nvPr/>
            </p:nvSpPr>
            <p:spPr bwMode="auto">
              <a:xfrm>
                <a:off x="5827134" y="360757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35" name="Rectangle 62">
                <a:extLst>
                  <a:ext uri="{FF2B5EF4-FFF2-40B4-BE49-F238E27FC236}">
                    <a16:creationId xmlns:a16="http://schemas.microsoft.com/office/drawing/2014/main" id="{B9091662-AE02-4836-8175-18A59031E27A}"/>
                  </a:ext>
                </a:extLst>
              </p:cNvPr>
              <p:cNvSpPr>
                <a:spLocks noChangeArrowheads="1"/>
              </p:cNvSpPr>
              <p:nvPr/>
            </p:nvSpPr>
            <p:spPr bwMode="auto">
              <a:xfrm>
                <a:off x="6437492" y="338215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636" name="Rectangle 63">
                <a:extLst>
                  <a:ext uri="{FF2B5EF4-FFF2-40B4-BE49-F238E27FC236}">
                    <a16:creationId xmlns:a16="http://schemas.microsoft.com/office/drawing/2014/main" id="{3E0B9338-3CD0-3567-AB9B-0570AEC0A3F3}"/>
                  </a:ext>
                </a:extLst>
              </p:cNvPr>
              <p:cNvSpPr>
                <a:spLocks noChangeArrowheads="1"/>
              </p:cNvSpPr>
              <p:nvPr/>
            </p:nvSpPr>
            <p:spPr bwMode="auto">
              <a:xfrm>
                <a:off x="6437492" y="3825063"/>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637" name="Rectangle 64">
                <a:extLst>
                  <a:ext uri="{FF2B5EF4-FFF2-40B4-BE49-F238E27FC236}">
                    <a16:creationId xmlns:a16="http://schemas.microsoft.com/office/drawing/2014/main" id="{9614ADF7-D55D-5EC9-CA86-820DB83D80ED}"/>
                  </a:ext>
                </a:extLst>
              </p:cNvPr>
              <p:cNvSpPr>
                <a:spLocks noChangeArrowheads="1"/>
              </p:cNvSpPr>
              <p:nvPr/>
            </p:nvSpPr>
            <p:spPr bwMode="auto">
              <a:xfrm>
                <a:off x="6437492" y="3607579"/>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38" name="Rectangle 65">
                <a:extLst>
                  <a:ext uri="{FF2B5EF4-FFF2-40B4-BE49-F238E27FC236}">
                    <a16:creationId xmlns:a16="http://schemas.microsoft.com/office/drawing/2014/main" id="{6E43C100-8D9D-3864-FB1C-1702C89E1736}"/>
                  </a:ext>
                </a:extLst>
              </p:cNvPr>
              <p:cNvSpPr>
                <a:spLocks noChangeArrowheads="1"/>
              </p:cNvSpPr>
              <p:nvPr/>
            </p:nvSpPr>
            <p:spPr bwMode="auto">
              <a:xfrm>
                <a:off x="6616902" y="3602817"/>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39" name="Rectangle 66">
                <a:extLst>
                  <a:ext uri="{FF2B5EF4-FFF2-40B4-BE49-F238E27FC236}">
                    <a16:creationId xmlns:a16="http://schemas.microsoft.com/office/drawing/2014/main" id="{62505A20-6EC2-2A52-78B0-1432F632A0D8}"/>
                  </a:ext>
                </a:extLst>
              </p:cNvPr>
              <p:cNvSpPr>
                <a:spLocks noChangeArrowheads="1"/>
              </p:cNvSpPr>
              <p:nvPr/>
            </p:nvSpPr>
            <p:spPr bwMode="auto">
              <a:xfrm>
                <a:off x="4714011" y="3353584"/>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é</a:t>
                </a:r>
                <a:endParaRPr lang="en-US" altLang="en-US" sz="2800" b="1">
                  <a:solidFill>
                    <a:srgbClr val="000000"/>
                  </a:solidFill>
                  <a:latin typeface="Times New Roman" panose="02020603050405020304" pitchFamily="18" charset="0"/>
                </a:endParaRPr>
              </a:p>
            </p:txBody>
          </p:sp>
          <p:sp>
            <p:nvSpPr>
              <p:cNvPr id="66640" name="Rectangle 67">
                <a:extLst>
                  <a:ext uri="{FF2B5EF4-FFF2-40B4-BE49-F238E27FC236}">
                    <a16:creationId xmlns:a16="http://schemas.microsoft.com/office/drawing/2014/main" id="{E67510A5-9124-8FAA-783A-8223D258C609}"/>
                  </a:ext>
                </a:extLst>
              </p:cNvPr>
              <p:cNvSpPr>
                <a:spLocks noChangeArrowheads="1"/>
              </p:cNvSpPr>
              <p:nvPr/>
            </p:nvSpPr>
            <p:spPr bwMode="auto">
              <a:xfrm>
                <a:off x="4714011" y="3913961"/>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ë</a:t>
                </a:r>
                <a:endParaRPr lang="en-US" altLang="en-US" sz="2800" b="1">
                  <a:solidFill>
                    <a:srgbClr val="000000"/>
                  </a:solidFill>
                  <a:latin typeface="Times New Roman" panose="02020603050405020304" pitchFamily="18" charset="0"/>
                </a:endParaRPr>
              </a:p>
            </p:txBody>
          </p:sp>
          <p:grpSp>
            <p:nvGrpSpPr>
              <p:cNvPr id="66641" name="Group 68">
                <a:extLst>
                  <a:ext uri="{FF2B5EF4-FFF2-40B4-BE49-F238E27FC236}">
                    <a16:creationId xmlns:a16="http://schemas.microsoft.com/office/drawing/2014/main" id="{3B797719-887C-5AB4-495F-F7A812F68C47}"/>
                  </a:ext>
                </a:extLst>
              </p:cNvPr>
              <p:cNvGrpSpPr>
                <a:grpSpLocks/>
              </p:cNvGrpSpPr>
              <p:nvPr/>
            </p:nvGrpSpPr>
            <p:grpSpPr bwMode="auto">
              <a:xfrm>
                <a:off x="4719041" y="3378984"/>
                <a:ext cx="113464" cy="796910"/>
                <a:chOff x="3582" y="2202"/>
                <a:chExt cx="58" cy="502"/>
              </a:xfrm>
            </p:grpSpPr>
            <p:sp>
              <p:nvSpPr>
                <p:cNvPr id="66778" name="Rectangle 69">
                  <a:extLst>
                    <a:ext uri="{FF2B5EF4-FFF2-40B4-BE49-F238E27FC236}">
                      <a16:creationId xmlns:a16="http://schemas.microsoft.com/office/drawing/2014/main" id="{10432098-945E-4E99-4496-C1ED076EB43F}"/>
                    </a:ext>
                  </a:extLst>
                </p:cNvPr>
                <p:cNvSpPr>
                  <a:spLocks noChangeArrowheads="1"/>
                </p:cNvSpPr>
                <p:nvPr/>
              </p:nvSpPr>
              <p:spPr bwMode="auto">
                <a:xfrm>
                  <a:off x="3595" y="2348"/>
                  <a:ext cx="3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grpSp>
              <p:nvGrpSpPr>
                <p:cNvPr id="66779" name="Group 70">
                  <a:extLst>
                    <a:ext uri="{FF2B5EF4-FFF2-40B4-BE49-F238E27FC236}">
                      <a16:creationId xmlns:a16="http://schemas.microsoft.com/office/drawing/2014/main" id="{7CE11E75-1EE9-ADF6-9A05-52903DEEC33B}"/>
                    </a:ext>
                  </a:extLst>
                </p:cNvPr>
                <p:cNvGrpSpPr>
                  <a:grpSpLocks/>
                </p:cNvGrpSpPr>
                <p:nvPr/>
              </p:nvGrpSpPr>
              <p:grpSpPr bwMode="auto">
                <a:xfrm>
                  <a:off x="3582" y="2202"/>
                  <a:ext cx="58" cy="502"/>
                  <a:chOff x="3630" y="2204"/>
                  <a:chExt cx="46" cy="502"/>
                </a:xfrm>
              </p:grpSpPr>
              <p:sp>
                <p:nvSpPr>
                  <p:cNvPr id="66780" name="Rectangle 71">
                    <a:extLst>
                      <a:ext uri="{FF2B5EF4-FFF2-40B4-BE49-F238E27FC236}">
                        <a16:creationId xmlns:a16="http://schemas.microsoft.com/office/drawing/2014/main" id="{76C7CA85-21E5-AB99-B343-CE657658C212}"/>
                      </a:ext>
                    </a:extLst>
                  </p:cNvPr>
                  <p:cNvSpPr>
                    <a:spLocks noChangeArrowheads="1"/>
                  </p:cNvSpPr>
                  <p:nvPr/>
                </p:nvSpPr>
                <p:spPr bwMode="auto">
                  <a:xfrm>
                    <a:off x="3630" y="2204"/>
                    <a:ext cx="4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781" name="Rectangle 72">
                    <a:extLst>
                      <a:ext uri="{FF2B5EF4-FFF2-40B4-BE49-F238E27FC236}">
                        <a16:creationId xmlns:a16="http://schemas.microsoft.com/office/drawing/2014/main" id="{3A62471D-CC80-C67C-0E09-93CB037D9359}"/>
                      </a:ext>
                    </a:extLst>
                  </p:cNvPr>
                  <p:cNvSpPr>
                    <a:spLocks noChangeArrowheads="1"/>
                  </p:cNvSpPr>
                  <p:nvPr/>
                </p:nvSpPr>
                <p:spPr bwMode="auto">
                  <a:xfrm>
                    <a:off x="3630" y="2483"/>
                    <a:ext cx="4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grpSp>
          </p:grpSp>
          <p:sp>
            <p:nvSpPr>
              <p:cNvPr id="66642" name="Rectangle 73">
                <a:extLst>
                  <a:ext uri="{FF2B5EF4-FFF2-40B4-BE49-F238E27FC236}">
                    <a16:creationId xmlns:a16="http://schemas.microsoft.com/office/drawing/2014/main" id="{35B92284-513B-D804-5E0D-F534C0E60610}"/>
                  </a:ext>
                </a:extLst>
              </p:cNvPr>
              <p:cNvSpPr>
                <a:spLocks noChangeArrowheads="1"/>
              </p:cNvSpPr>
              <p:nvPr/>
            </p:nvSpPr>
            <p:spPr bwMode="auto">
              <a:xfrm>
                <a:off x="4743916" y="3612312"/>
                <a:ext cx="52820" cy="35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ê</a:t>
                </a:r>
                <a:endParaRPr lang="en-US" altLang="en-US" sz="2800" b="1">
                  <a:solidFill>
                    <a:srgbClr val="000000"/>
                  </a:solidFill>
                  <a:latin typeface="Times New Roman" panose="02020603050405020304" pitchFamily="18" charset="0"/>
                </a:endParaRPr>
              </a:p>
            </p:txBody>
          </p:sp>
          <p:sp>
            <p:nvSpPr>
              <p:cNvPr id="66643" name="Rectangle 74">
                <a:extLst>
                  <a:ext uri="{FF2B5EF4-FFF2-40B4-BE49-F238E27FC236}">
                    <a16:creationId xmlns:a16="http://schemas.microsoft.com/office/drawing/2014/main" id="{467866C4-9FA3-B172-3C74-66BD8DF1663B}"/>
                  </a:ext>
                </a:extLst>
              </p:cNvPr>
              <p:cNvSpPr>
                <a:spLocks noChangeArrowheads="1"/>
              </p:cNvSpPr>
              <p:nvPr/>
            </p:nvSpPr>
            <p:spPr bwMode="auto">
              <a:xfrm>
                <a:off x="8640262" y="3353584"/>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ù</a:t>
                </a:r>
                <a:endParaRPr lang="en-US" altLang="en-US" sz="2800" b="1">
                  <a:solidFill>
                    <a:srgbClr val="000000"/>
                  </a:solidFill>
                  <a:latin typeface="Times New Roman" panose="02020603050405020304" pitchFamily="18" charset="0"/>
                </a:endParaRPr>
              </a:p>
            </p:txBody>
          </p:sp>
          <p:sp>
            <p:nvSpPr>
              <p:cNvPr id="66644" name="Rectangle 75">
                <a:extLst>
                  <a:ext uri="{FF2B5EF4-FFF2-40B4-BE49-F238E27FC236}">
                    <a16:creationId xmlns:a16="http://schemas.microsoft.com/office/drawing/2014/main" id="{5E5AD706-228B-CE14-9AF5-4B04F977FF99}"/>
                  </a:ext>
                </a:extLst>
              </p:cNvPr>
              <p:cNvSpPr>
                <a:spLocks noChangeArrowheads="1"/>
              </p:cNvSpPr>
              <p:nvPr/>
            </p:nvSpPr>
            <p:spPr bwMode="auto">
              <a:xfrm>
                <a:off x="8640262" y="3913961"/>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û</a:t>
                </a:r>
                <a:endParaRPr lang="en-US" altLang="en-US" sz="2800" b="1">
                  <a:solidFill>
                    <a:srgbClr val="000000"/>
                  </a:solidFill>
                  <a:latin typeface="Times New Roman" panose="02020603050405020304" pitchFamily="18" charset="0"/>
                </a:endParaRPr>
              </a:p>
            </p:txBody>
          </p:sp>
          <p:sp>
            <p:nvSpPr>
              <p:cNvPr id="66645" name="Rectangle 76">
                <a:extLst>
                  <a:ext uri="{FF2B5EF4-FFF2-40B4-BE49-F238E27FC236}">
                    <a16:creationId xmlns:a16="http://schemas.microsoft.com/office/drawing/2014/main" id="{8CDF2B1F-A10A-225B-4AF6-02D74B975060}"/>
                  </a:ext>
                </a:extLst>
              </p:cNvPr>
              <p:cNvSpPr>
                <a:spLocks noChangeArrowheads="1"/>
              </p:cNvSpPr>
              <p:nvPr/>
            </p:nvSpPr>
            <p:spPr bwMode="auto">
              <a:xfrm>
                <a:off x="8640262" y="3637742"/>
                <a:ext cx="1138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ú</a:t>
                </a:r>
                <a:endParaRPr lang="en-US" altLang="en-US" sz="2800" b="1">
                  <a:solidFill>
                    <a:srgbClr val="000000"/>
                  </a:solidFill>
                  <a:latin typeface="Times New Roman" panose="02020603050405020304" pitchFamily="18" charset="0"/>
                </a:endParaRPr>
              </a:p>
            </p:txBody>
          </p:sp>
          <p:sp>
            <p:nvSpPr>
              <p:cNvPr id="66646" name="Rectangle 77">
                <a:extLst>
                  <a:ext uri="{FF2B5EF4-FFF2-40B4-BE49-F238E27FC236}">
                    <a16:creationId xmlns:a16="http://schemas.microsoft.com/office/drawing/2014/main" id="{5EEFCDF8-5F3F-3061-092F-073103772108}"/>
                  </a:ext>
                </a:extLst>
              </p:cNvPr>
              <p:cNvSpPr>
                <a:spLocks noChangeArrowheads="1"/>
              </p:cNvSpPr>
              <p:nvPr/>
            </p:nvSpPr>
            <p:spPr bwMode="auto">
              <a:xfrm>
                <a:off x="5730709" y="4718808"/>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47" name="Rectangle 78">
                <a:extLst>
                  <a:ext uri="{FF2B5EF4-FFF2-40B4-BE49-F238E27FC236}">
                    <a16:creationId xmlns:a16="http://schemas.microsoft.com/office/drawing/2014/main" id="{99E7F41E-A7E6-6BDC-0490-F0E58E62DDF9}"/>
                  </a:ext>
                </a:extLst>
              </p:cNvPr>
              <p:cNvSpPr>
                <a:spLocks noChangeArrowheads="1"/>
              </p:cNvSpPr>
              <p:nvPr/>
            </p:nvSpPr>
            <p:spPr bwMode="auto">
              <a:xfrm>
                <a:off x="1532598" y="330913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648" name="Rectangle 79">
                <a:extLst>
                  <a:ext uri="{FF2B5EF4-FFF2-40B4-BE49-F238E27FC236}">
                    <a16:creationId xmlns:a16="http://schemas.microsoft.com/office/drawing/2014/main" id="{07D4A269-8F96-B436-DC9A-FBC2F52590E8}"/>
                  </a:ext>
                </a:extLst>
              </p:cNvPr>
              <p:cNvSpPr>
                <a:spLocks noChangeArrowheads="1"/>
              </p:cNvSpPr>
              <p:nvPr/>
            </p:nvSpPr>
            <p:spPr bwMode="auto">
              <a:xfrm>
                <a:off x="1532598" y="403302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sp>
            <p:nvSpPr>
              <p:cNvPr id="66649" name="Rectangle 80">
                <a:extLst>
                  <a:ext uri="{FF2B5EF4-FFF2-40B4-BE49-F238E27FC236}">
                    <a16:creationId xmlns:a16="http://schemas.microsoft.com/office/drawing/2014/main" id="{17C21016-D582-6F4D-2169-9C2947A28C66}"/>
                  </a:ext>
                </a:extLst>
              </p:cNvPr>
              <p:cNvSpPr>
                <a:spLocks noChangeArrowheads="1"/>
              </p:cNvSpPr>
              <p:nvPr/>
            </p:nvSpPr>
            <p:spPr bwMode="auto">
              <a:xfrm>
                <a:off x="1532598" y="345994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50" name="Rectangle 81">
                <a:extLst>
                  <a:ext uri="{FF2B5EF4-FFF2-40B4-BE49-F238E27FC236}">
                    <a16:creationId xmlns:a16="http://schemas.microsoft.com/office/drawing/2014/main" id="{0BF16FA1-4637-5B4C-9C5B-19BF1AC89127}"/>
                  </a:ext>
                </a:extLst>
              </p:cNvPr>
              <p:cNvSpPr>
                <a:spLocks noChangeArrowheads="1"/>
              </p:cNvSpPr>
              <p:nvPr/>
            </p:nvSpPr>
            <p:spPr bwMode="auto">
              <a:xfrm>
                <a:off x="1532598" y="364726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51" name="Rectangle 82">
                <a:extLst>
                  <a:ext uri="{FF2B5EF4-FFF2-40B4-BE49-F238E27FC236}">
                    <a16:creationId xmlns:a16="http://schemas.microsoft.com/office/drawing/2014/main" id="{11103EAC-CC7C-A86B-6137-3D262DB43033}"/>
                  </a:ext>
                </a:extLst>
              </p:cNvPr>
              <p:cNvSpPr>
                <a:spLocks noChangeArrowheads="1"/>
              </p:cNvSpPr>
              <p:nvPr/>
            </p:nvSpPr>
            <p:spPr bwMode="auto">
              <a:xfrm>
                <a:off x="1532598" y="383458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52" name="Rectangle 83">
                <a:extLst>
                  <a:ext uri="{FF2B5EF4-FFF2-40B4-BE49-F238E27FC236}">
                    <a16:creationId xmlns:a16="http://schemas.microsoft.com/office/drawing/2014/main" id="{C76CD571-2CF5-4CEA-D466-9802A57A4D63}"/>
                  </a:ext>
                </a:extLst>
              </p:cNvPr>
              <p:cNvSpPr>
                <a:spLocks noChangeArrowheads="1"/>
              </p:cNvSpPr>
              <p:nvPr/>
            </p:nvSpPr>
            <p:spPr bwMode="auto">
              <a:xfrm>
                <a:off x="1532598" y="392189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53" name="Rectangle 84">
                <a:extLst>
                  <a:ext uri="{FF2B5EF4-FFF2-40B4-BE49-F238E27FC236}">
                    <a16:creationId xmlns:a16="http://schemas.microsoft.com/office/drawing/2014/main" id="{89D4C0C4-35A2-3EE9-8D16-F312E578518A}"/>
                  </a:ext>
                </a:extLst>
              </p:cNvPr>
              <p:cNvSpPr>
                <a:spLocks noChangeArrowheads="1"/>
              </p:cNvSpPr>
              <p:nvPr/>
            </p:nvSpPr>
            <p:spPr bwMode="auto">
              <a:xfrm>
                <a:off x="2340542" y="330913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654" name="Rectangle 85">
                <a:extLst>
                  <a:ext uri="{FF2B5EF4-FFF2-40B4-BE49-F238E27FC236}">
                    <a16:creationId xmlns:a16="http://schemas.microsoft.com/office/drawing/2014/main" id="{48D6E3AB-E0FB-47F8-8764-33770B77D8EC}"/>
                  </a:ext>
                </a:extLst>
              </p:cNvPr>
              <p:cNvSpPr>
                <a:spLocks noChangeArrowheads="1"/>
              </p:cNvSpPr>
              <p:nvPr/>
            </p:nvSpPr>
            <p:spPr bwMode="auto">
              <a:xfrm>
                <a:off x="2340542" y="403302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655" name="Rectangle 86">
                <a:extLst>
                  <a:ext uri="{FF2B5EF4-FFF2-40B4-BE49-F238E27FC236}">
                    <a16:creationId xmlns:a16="http://schemas.microsoft.com/office/drawing/2014/main" id="{C761BE3C-56CD-2680-B403-408C7FCA1841}"/>
                  </a:ext>
                </a:extLst>
              </p:cNvPr>
              <p:cNvSpPr>
                <a:spLocks noChangeArrowheads="1"/>
              </p:cNvSpPr>
              <p:nvPr/>
            </p:nvSpPr>
            <p:spPr bwMode="auto">
              <a:xfrm>
                <a:off x="2340542" y="345994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56" name="Rectangle 87">
                <a:extLst>
                  <a:ext uri="{FF2B5EF4-FFF2-40B4-BE49-F238E27FC236}">
                    <a16:creationId xmlns:a16="http://schemas.microsoft.com/office/drawing/2014/main" id="{1531E871-1AC5-8ABA-E222-704D960408C5}"/>
                  </a:ext>
                </a:extLst>
              </p:cNvPr>
              <p:cNvSpPr>
                <a:spLocks noChangeArrowheads="1"/>
              </p:cNvSpPr>
              <p:nvPr/>
            </p:nvSpPr>
            <p:spPr bwMode="auto">
              <a:xfrm>
                <a:off x="2340542" y="364726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57" name="Rectangle 88">
                <a:extLst>
                  <a:ext uri="{FF2B5EF4-FFF2-40B4-BE49-F238E27FC236}">
                    <a16:creationId xmlns:a16="http://schemas.microsoft.com/office/drawing/2014/main" id="{1F3DB8F8-DC5B-D630-F9E8-A7E931AD821C}"/>
                  </a:ext>
                </a:extLst>
              </p:cNvPr>
              <p:cNvSpPr>
                <a:spLocks noChangeArrowheads="1"/>
              </p:cNvSpPr>
              <p:nvPr/>
            </p:nvSpPr>
            <p:spPr bwMode="auto">
              <a:xfrm>
                <a:off x="2340542" y="383458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58" name="Rectangle 89">
                <a:extLst>
                  <a:ext uri="{FF2B5EF4-FFF2-40B4-BE49-F238E27FC236}">
                    <a16:creationId xmlns:a16="http://schemas.microsoft.com/office/drawing/2014/main" id="{C0080C53-B044-2B25-8AA1-2C7E2554327C}"/>
                  </a:ext>
                </a:extLst>
              </p:cNvPr>
              <p:cNvSpPr>
                <a:spLocks noChangeArrowheads="1"/>
              </p:cNvSpPr>
              <p:nvPr/>
            </p:nvSpPr>
            <p:spPr bwMode="auto">
              <a:xfrm>
                <a:off x="2340542" y="392189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grpSp>
            <p:nvGrpSpPr>
              <p:cNvPr id="66659" name="Group 4">
                <a:extLst>
                  <a:ext uri="{FF2B5EF4-FFF2-40B4-BE49-F238E27FC236}">
                    <a16:creationId xmlns:a16="http://schemas.microsoft.com/office/drawing/2014/main" id="{4E82EAB8-956C-354D-0865-766F49E8AD09}"/>
                  </a:ext>
                </a:extLst>
              </p:cNvPr>
              <p:cNvGrpSpPr>
                <a:grpSpLocks/>
              </p:cNvGrpSpPr>
              <p:nvPr/>
            </p:nvGrpSpPr>
            <p:grpSpPr bwMode="auto">
              <a:xfrm>
                <a:off x="7199833" y="4393445"/>
                <a:ext cx="73732" cy="994405"/>
                <a:chOff x="3193479" y="4417189"/>
                <a:chExt cx="73732" cy="994405"/>
              </a:xfrm>
            </p:grpSpPr>
            <p:sp>
              <p:nvSpPr>
                <p:cNvPr id="66772" name="Rectangle 96">
                  <a:extLst>
                    <a:ext uri="{FF2B5EF4-FFF2-40B4-BE49-F238E27FC236}">
                      <a16:creationId xmlns:a16="http://schemas.microsoft.com/office/drawing/2014/main" id="{16F2A5B5-6DCB-D5F8-C07C-17070E603495}"/>
                    </a:ext>
                  </a:extLst>
                </p:cNvPr>
                <p:cNvSpPr>
                  <a:spLocks noChangeArrowheads="1"/>
                </p:cNvSpPr>
                <p:nvPr/>
              </p:nvSpPr>
              <p:spPr bwMode="auto">
                <a:xfrm>
                  <a:off x="3193479" y="4417189"/>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ù</a:t>
                  </a:r>
                  <a:endParaRPr lang="en-US" altLang="en-US" sz="2800" b="1">
                    <a:solidFill>
                      <a:srgbClr val="000000"/>
                    </a:solidFill>
                    <a:latin typeface="Times New Roman" panose="02020603050405020304" pitchFamily="18" charset="0"/>
                  </a:endParaRPr>
                </a:p>
              </p:txBody>
            </p:sp>
            <p:sp>
              <p:nvSpPr>
                <p:cNvPr id="66773" name="Rectangle 97">
                  <a:extLst>
                    <a:ext uri="{FF2B5EF4-FFF2-40B4-BE49-F238E27FC236}">
                      <a16:creationId xmlns:a16="http://schemas.microsoft.com/office/drawing/2014/main" id="{1CFFEA77-21B6-A92E-6A49-C92A6690CC22}"/>
                    </a:ext>
                  </a:extLst>
                </p:cNvPr>
                <p:cNvSpPr>
                  <a:spLocks noChangeArrowheads="1"/>
                </p:cNvSpPr>
                <p:nvPr/>
              </p:nvSpPr>
              <p:spPr bwMode="auto">
                <a:xfrm>
                  <a:off x="3193479" y="518076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û</a:t>
                  </a:r>
                  <a:endParaRPr lang="en-US" altLang="en-US" sz="2800" b="1">
                    <a:solidFill>
                      <a:srgbClr val="000000"/>
                    </a:solidFill>
                    <a:latin typeface="Times New Roman" panose="02020603050405020304" pitchFamily="18" charset="0"/>
                  </a:endParaRPr>
                </a:p>
              </p:txBody>
            </p:sp>
            <p:sp>
              <p:nvSpPr>
                <p:cNvPr id="66774" name="Rectangle 98">
                  <a:extLst>
                    <a:ext uri="{FF2B5EF4-FFF2-40B4-BE49-F238E27FC236}">
                      <a16:creationId xmlns:a16="http://schemas.microsoft.com/office/drawing/2014/main" id="{E728ED8D-7396-6823-7EA2-3F8551273809}"/>
                    </a:ext>
                  </a:extLst>
                </p:cNvPr>
                <p:cNvSpPr>
                  <a:spLocks noChangeArrowheads="1"/>
                </p:cNvSpPr>
                <p:nvPr/>
              </p:nvSpPr>
              <p:spPr bwMode="auto">
                <a:xfrm>
                  <a:off x="3193479" y="4602923"/>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ú</a:t>
                  </a:r>
                  <a:endParaRPr lang="en-US" altLang="en-US" sz="2800" b="1">
                    <a:solidFill>
                      <a:srgbClr val="000000"/>
                    </a:solidFill>
                    <a:latin typeface="Times New Roman" panose="02020603050405020304" pitchFamily="18" charset="0"/>
                  </a:endParaRPr>
                </a:p>
              </p:txBody>
            </p:sp>
            <p:sp>
              <p:nvSpPr>
                <p:cNvPr id="66775" name="Rectangle 99">
                  <a:extLst>
                    <a:ext uri="{FF2B5EF4-FFF2-40B4-BE49-F238E27FC236}">
                      <a16:creationId xmlns:a16="http://schemas.microsoft.com/office/drawing/2014/main" id="{57FFCBFA-EDAA-2DEB-8034-A5F3A9EC4A64}"/>
                    </a:ext>
                  </a:extLst>
                </p:cNvPr>
                <p:cNvSpPr>
                  <a:spLocks noChangeArrowheads="1"/>
                </p:cNvSpPr>
                <p:nvPr/>
              </p:nvSpPr>
              <p:spPr bwMode="auto">
                <a:xfrm>
                  <a:off x="3193479" y="478865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ú</a:t>
                  </a:r>
                  <a:endParaRPr lang="en-US" altLang="en-US" sz="2800" b="1">
                    <a:solidFill>
                      <a:srgbClr val="000000"/>
                    </a:solidFill>
                    <a:latin typeface="Times New Roman" panose="02020603050405020304" pitchFamily="18" charset="0"/>
                  </a:endParaRPr>
                </a:p>
              </p:txBody>
            </p:sp>
            <p:sp>
              <p:nvSpPr>
                <p:cNvPr id="66776" name="Rectangle 100">
                  <a:extLst>
                    <a:ext uri="{FF2B5EF4-FFF2-40B4-BE49-F238E27FC236}">
                      <a16:creationId xmlns:a16="http://schemas.microsoft.com/office/drawing/2014/main" id="{6343C096-3AF2-0B80-BF4E-75A660339853}"/>
                    </a:ext>
                  </a:extLst>
                </p:cNvPr>
                <p:cNvSpPr>
                  <a:spLocks noChangeArrowheads="1"/>
                </p:cNvSpPr>
                <p:nvPr/>
              </p:nvSpPr>
              <p:spPr bwMode="auto">
                <a:xfrm>
                  <a:off x="3193479" y="497439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ú</a:t>
                  </a:r>
                  <a:endParaRPr lang="en-US" altLang="en-US" sz="2800" b="1">
                    <a:solidFill>
                      <a:srgbClr val="000000"/>
                    </a:solidFill>
                    <a:latin typeface="Times New Roman" panose="02020603050405020304" pitchFamily="18" charset="0"/>
                  </a:endParaRPr>
                </a:p>
              </p:txBody>
            </p:sp>
            <p:sp>
              <p:nvSpPr>
                <p:cNvPr id="66777" name="Rectangle 101">
                  <a:extLst>
                    <a:ext uri="{FF2B5EF4-FFF2-40B4-BE49-F238E27FC236}">
                      <a16:creationId xmlns:a16="http://schemas.microsoft.com/office/drawing/2014/main" id="{8860008F-FA3C-D5B1-6CD4-434C6B66BC7D}"/>
                    </a:ext>
                  </a:extLst>
                </p:cNvPr>
                <p:cNvSpPr>
                  <a:spLocks noChangeArrowheads="1"/>
                </p:cNvSpPr>
                <p:nvPr/>
              </p:nvSpPr>
              <p:spPr bwMode="auto">
                <a:xfrm>
                  <a:off x="3193479" y="514742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ú</a:t>
                  </a:r>
                  <a:endParaRPr lang="en-US" altLang="en-US" sz="2800" b="1">
                    <a:solidFill>
                      <a:srgbClr val="000000"/>
                    </a:solidFill>
                    <a:latin typeface="Times New Roman" panose="02020603050405020304" pitchFamily="18" charset="0"/>
                  </a:endParaRPr>
                </a:p>
              </p:txBody>
            </p:sp>
          </p:grpSp>
          <p:sp>
            <p:nvSpPr>
              <p:cNvPr id="66660" name="Rectangle 102">
                <a:extLst>
                  <a:ext uri="{FF2B5EF4-FFF2-40B4-BE49-F238E27FC236}">
                    <a16:creationId xmlns:a16="http://schemas.microsoft.com/office/drawing/2014/main" id="{1EAAD377-01C6-DE00-7E4D-26159549D061}"/>
                  </a:ext>
                </a:extLst>
              </p:cNvPr>
              <p:cNvSpPr>
                <a:spLocks noChangeArrowheads="1"/>
              </p:cNvSpPr>
              <p:nvPr/>
            </p:nvSpPr>
            <p:spPr bwMode="auto">
              <a:xfrm>
                <a:off x="3797968" y="330913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661" name="Rectangle 103">
                <a:extLst>
                  <a:ext uri="{FF2B5EF4-FFF2-40B4-BE49-F238E27FC236}">
                    <a16:creationId xmlns:a16="http://schemas.microsoft.com/office/drawing/2014/main" id="{2EC7D18C-22C8-B996-724B-7D0C27D32791}"/>
                  </a:ext>
                </a:extLst>
              </p:cNvPr>
              <p:cNvSpPr>
                <a:spLocks noChangeArrowheads="1"/>
              </p:cNvSpPr>
              <p:nvPr/>
            </p:nvSpPr>
            <p:spPr bwMode="auto">
              <a:xfrm>
                <a:off x="3797968" y="403302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sp>
            <p:nvSpPr>
              <p:cNvPr id="66662" name="Rectangle 104">
                <a:extLst>
                  <a:ext uri="{FF2B5EF4-FFF2-40B4-BE49-F238E27FC236}">
                    <a16:creationId xmlns:a16="http://schemas.microsoft.com/office/drawing/2014/main" id="{86D4DD66-E102-70E9-571D-E92C7A250940}"/>
                  </a:ext>
                </a:extLst>
              </p:cNvPr>
              <p:cNvSpPr>
                <a:spLocks noChangeArrowheads="1"/>
              </p:cNvSpPr>
              <p:nvPr/>
            </p:nvSpPr>
            <p:spPr bwMode="auto">
              <a:xfrm>
                <a:off x="3797968" y="345994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63" name="Rectangle 105">
                <a:extLst>
                  <a:ext uri="{FF2B5EF4-FFF2-40B4-BE49-F238E27FC236}">
                    <a16:creationId xmlns:a16="http://schemas.microsoft.com/office/drawing/2014/main" id="{39963572-C964-8E56-73F5-04D90C921FD4}"/>
                  </a:ext>
                </a:extLst>
              </p:cNvPr>
              <p:cNvSpPr>
                <a:spLocks noChangeArrowheads="1"/>
              </p:cNvSpPr>
              <p:nvPr/>
            </p:nvSpPr>
            <p:spPr bwMode="auto">
              <a:xfrm>
                <a:off x="3797968" y="364726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64" name="Rectangle 106">
                <a:extLst>
                  <a:ext uri="{FF2B5EF4-FFF2-40B4-BE49-F238E27FC236}">
                    <a16:creationId xmlns:a16="http://schemas.microsoft.com/office/drawing/2014/main" id="{BE469543-B206-20ED-CBE6-0C4050CB49AB}"/>
                  </a:ext>
                </a:extLst>
              </p:cNvPr>
              <p:cNvSpPr>
                <a:spLocks noChangeArrowheads="1"/>
              </p:cNvSpPr>
              <p:nvPr/>
            </p:nvSpPr>
            <p:spPr bwMode="auto">
              <a:xfrm>
                <a:off x="3797968" y="383458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65" name="Rectangle 107">
                <a:extLst>
                  <a:ext uri="{FF2B5EF4-FFF2-40B4-BE49-F238E27FC236}">
                    <a16:creationId xmlns:a16="http://schemas.microsoft.com/office/drawing/2014/main" id="{2EFCF046-4513-22AC-D1B4-428EA287640B}"/>
                  </a:ext>
                </a:extLst>
              </p:cNvPr>
              <p:cNvSpPr>
                <a:spLocks noChangeArrowheads="1"/>
              </p:cNvSpPr>
              <p:nvPr/>
            </p:nvSpPr>
            <p:spPr bwMode="auto">
              <a:xfrm>
                <a:off x="3797968" y="392189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66" name="Rectangle 108">
                <a:extLst>
                  <a:ext uri="{FF2B5EF4-FFF2-40B4-BE49-F238E27FC236}">
                    <a16:creationId xmlns:a16="http://schemas.microsoft.com/office/drawing/2014/main" id="{E6AC44C7-6983-08FA-5062-D13A68DE87F2}"/>
                  </a:ext>
                </a:extLst>
              </p:cNvPr>
              <p:cNvSpPr>
                <a:spLocks noChangeArrowheads="1"/>
              </p:cNvSpPr>
              <p:nvPr/>
            </p:nvSpPr>
            <p:spPr bwMode="auto">
              <a:xfrm>
                <a:off x="4607868" y="330913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667" name="Rectangle 109">
                <a:extLst>
                  <a:ext uri="{FF2B5EF4-FFF2-40B4-BE49-F238E27FC236}">
                    <a16:creationId xmlns:a16="http://schemas.microsoft.com/office/drawing/2014/main" id="{51D24023-3CE0-744C-E3D7-C50EBD1AE5A1}"/>
                  </a:ext>
                </a:extLst>
              </p:cNvPr>
              <p:cNvSpPr>
                <a:spLocks noChangeArrowheads="1"/>
              </p:cNvSpPr>
              <p:nvPr/>
            </p:nvSpPr>
            <p:spPr bwMode="auto">
              <a:xfrm>
                <a:off x="4607868" y="403302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668" name="Rectangle 110">
                <a:extLst>
                  <a:ext uri="{FF2B5EF4-FFF2-40B4-BE49-F238E27FC236}">
                    <a16:creationId xmlns:a16="http://schemas.microsoft.com/office/drawing/2014/main" id="{EC449138-2228-E5CF-A690-15378CF92614}"/>
                  </a:ext>
                </a:extLst>
              </p:cNvPr>
              <p:cNvSpPr>
                <a:spLocks noChangeArrowheads="1"/>
              </p:cNvSpPr>
              <p:nvPr/>
            </p:nvSpPr>
            <p:spPr bwMode="auto">
              <a:xfrm>
                <a:off x="4607868" y="345994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69" name="Rectangle 111">
                <a:extLst>
                  <a:ext uri="{FF2B5EF4-FFF2-40B4-BE49-F238E27FC236}">
                    <a16:creationId xmlns:a16="http://schemas.microsoft.com/office/drawing/2014/main" id="{66B8885F-58A5-79D7-DE14-AA3898E71F90}"/>
                  </a:ext>
                </a:extLst>
              </p:cNvPr>
              <p:cNvSpPr>
                <a:spLocks noChangeArrowheads="1"/>
              </p:cNvSpPr>
              <p:nvPr/>
            </p:nvSpPr>
            <p:spPr bwMode="auto">
              <a:xfrm>
                <a:off x="4607868" y="364726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70" name="Rectangle 112">
                <a:extLst>
                  <a:ext uri="{FF2B5EF4-FFF2-40B4-BE49-F238E27FC236}">
                    <a16:creationId xmlns:a16="http://schemas.microsoft.com/office/drawing/2014/main" id="{8D051B65-A963-C1ED-04A9-F079998EE743}"/>
                  </a:ext>
                </a:extLst>
              </p:cNvPr>
              <p:cNvSpPr>
                <a:spLocks noChangeArrowheads="1"/>
              </p:cNvSpPr>
              <p:nvPr/>
            </p:nvSpPr>
            <p:spPr bwMode="auto">
              <a:xfrm>
                <a:off x="4607868" y="383458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71" name="Rectangle 113">
                <a:extLst>
                  <a:ext uri="{FF2B5EF4-FFF2-40B4-BE49-F238E27FC236}">
                    <a16:creationId xmlns:a16="http://schemas.microsoft.com/office/drawing/2014/main" id="{C1692D17-21BF-364D-87EE-BC6675AC1D72}"/>
                  </a:ext>
                </a:extLst>
              </p:cNvPr>
              <p:cNvSpPr>
                <a:spLocks noChangeArrowheads="1"/>
              </p:cNvSpPr>
              <p:nvPr/>
            </p:nvSpPr>
            <p:spPr bwMode="auto">
              <a:xfrm>
                <a:off x="4607868" y="3921898"/>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72" name="Rectangle 114">
                <a:extLst>
                  <a:ext uri="{FF2B5EF4-FFF2-40B4-BE49-F238E27FC236}">
                    <a16:creationId xmlns:a16="http://schemas.microsoft.com/office/drawing/2014/main" id="{236C1693-FFDD-7E4A-5A43-79ACB7822C64}"/>
                  </a:ext>
                </a:extLst>
              </p:cNvPr>
              <p:cNvSpPr>
                <a:spLocks noChangeArrowheads="1"/>
              </p:cNvSpPr>
              <p:nvPr/>
            </p:nvSpPr>
            <p:spPr bwMode="auto">
              <a:xfrm>
                <a:off x="7692919" y="338692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673" name="Rectangle 115">
                <a:extLst>
                  <a:ext uri="{FF2B5EF4-FFF2-40B4-BE49-F238E27FC236}">
                    <a16:creationId xmlns:a16="http://schemas.microsoft.com/office/drawing/2014/main" id="{13CB5E82-11FF-27ED-DB78-C378120BC46D}"/>
                  </a:ext>
                </a:extLst>
              </p:cNvPr>
              <p:cNvSpPr>
                <a:spLocks noChangeArrowheads="1"/>
              </p:cNvSpPr>
              <p:nvPr/>
            </p:nvSpPr>
            <p:spPr bwMode="auto">
              <a:xfrm>
                <a:off x="7692919" y="3955236"/>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sp>
            <p:nvSpPr>
              <p:cNvPr id="66674" name="Rectangle 116">
                <a:extLst>
                  <a:ext uri="{FF2B5EF4-FFF2-40B4-BE49-F238E27FC236}">
                    <a16:creationId xmlns:a16="http://schemas.microsoft.com/office/drawing/2014/main" id="{D4AD5BA7-2277-1513-9518-D13432C6250E}"/>
                  </a:ext>
                </a:extLst>
              </p:cNvPr>
              <p:cNvSpPr>
                <a:spLocks noChangeArrowheads="1"/>
              </p:cNvSpPr>
              <p:nvPr/>
            </p:nvSpPr>
            <p:spPr bwMode="auto">
              <a:xfrm>
                <a:off x="7692919" y="353773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75" name="Rectangle 117">
                <a:extLst>
                  <a:ext uri="{FF2B5EF4-FFF2-40B4-BE49-F238E27FC236}">
                    <a16:creationId xmlns:a16="http://schemas.microsoft.com/office/drawing/2014/main" id="{BA5DE81A-3834-1C1F-EAF1-887FBFC6C41A}"/>
                  </a:ext>
                </a:extLst>
              </p:cNvPr>
              <p:cNvSpPr>
                <a:spLocks noChangeArrowheads="1"/>
              </p:cNvSpPr>
              <p:nvPr/>
            </p:nvSpPr>
            <p:spPr bwMode="auto">
              <a:xfrm>
                <a:off x="7692919" y="372505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76" name="Rectangle 118">
                <a:extLst>
                  <a:ext uri="{FF2B5EF4-FFF2-40B4-BE49-F238E27FC236}">
                    <a16:creationId xmlns:a16="http://schemas.microsoft.com/office/drawing/2014/main" id="{38394F19-314B-F051-BDBB-87153B832BDE}"/>
                  </a:ext>
                </a:extLst>
              </p:cNvPr>
              <p:cNvSpPr>
                <a:spLocks noChangeArrowheads="1"/>
              </p:cNvSpPr>
              <p:nvPr/>
            </p:nvSpPr>
            <p:spPr bwMode="auto">
              <a:xfrm>
                <a:off x="7692919" y="3845700"/>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sp>
            <p:nvSpPr>
              <p:cNvPr id="66677" name="Rectangle 119">
                <a:extLst>
                  <a:ext uri="{FF2B5EF4-FFF2-40B4-BE49-F238E27FC236}">
                    <a16:creationId xmlns:a16="http://schemas.microsoft.com/office/drawing/2014/main" id="{A913AA98-EE6F-D33E-2F7F-FB95BDD8E291}"/>
                  </a:ext>
                </a:extLst>
              </p:cNvPr>
              <p:cNvSpPr>
                <a:spLocks noChangeArrowheads="1"/>
              </p:cNvSpPr>
              <p:nvPr/>
            </p:nvSpPr>
            <p:spPr bwMode="auto">
              <a:xfrm>
                <a:off x="8538031" y="338692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678" name="Rectangle 120">
                <a:extLst>
                  <a:ext uri="{FF2B5EF4-FFF2-40B4-BE49-F238E27FC236}">
                    <a16:creationId xmlns:a16="http://schemas.microsoft.com/office/drawing/2014/main" id="{A4680813-29CC-C6C7-0179-9560ABD1789E}"/>
                  </a:ext>
                </a:extLst>
              </p:cNvPr>
              <p:cNvSpPr>
                <a:spLocks noChangeArrowheads="1"/>
              </p:cNvSpPr>
              <p:nvPr/>
            </p:nvSpPr>
            <p:spPr bwMode="auto">
              <a:xfrm>
                <a:off x="8538031" y="3955236"/>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679" name="Rectangle 121">
                <a:extLst>
                  <a:ext uri="{FF2B5EF4-FFF2-40B4-BE49-F238E27FC236}">
                    <a16:creationId xmlns:a16="http://schemas.microsoft.com/office/drawing/2014/main" id="{7167EF9B-3552-D4F5-AC79-C7169DB1F139}"/>
                  </a:ext>
                </a:extLst>
              </p:cNvPr>
              <p:cNvSpPr>
                <a:spLocks noChangeArrowheads="1"/>
              </p:cNvSpPr>
              <p:nvPr/>
            </p:nvSpPr>
            <p:spPr bwMode="auto">
              <a:xfrm>
                <a:off x="8538031" y="353773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80" name="Rectangle 122">
                <a:extLst>
                  <a:ext uri="{FF2B5EF4-FFF2-40B4-BE49-F238E27FC236}">
                    <a16:creationId xmlns:a16="http://schemas.microsoft.com/office/drawing/2014/main" id="{68AB3440-E82F-25AA-ED6E-5C3FD01301D1}"/>
                  </a:ext>
                </a:extLst>
              </p:cNvPr>
              <p:cNvSpPr>
                <a:spLocks noChangeArrowheads="1"/>
              </p:cNvSpPr>
              <p:nvPr/>
            </p:nvSpPr>
            <p:spPr bwMode="auto">
              <a:xfrm>
                <a:off x="8538031" y="372505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681" name="Rectangle 123">
                <a:extLst>
                  <a:ext uri="{FF2B5EF4-FFF2-40B4-BE49-F238E27FC236}">
                    <a16:creationId xmlns:a16="http://schemas.microsoft.com/office/drawing/2014/main" id="{6F2EF30B-F439-36AE-3BE2-2DD540086873}"/>
                  </a:ext>
                </a:extLst>
              </p:cNvPr>
              <p:cNvSpPr>
                <a:spLocks noChangeArrowheads="1"/>
              </p:cNvSpPr>
              <p:nvPr/>
            </p:nvSpPr>
            <p:spPr bwMode="auto">
              <a:xfrm>
                <a:off x="8538031" y="3845700"/>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grpSp>
            <p:nvGrpSpPr>
              <p:cNvPr id="66682" name="Group 5">
                <a:extLst>
                  <a:ext uri="{FF2B5EF4-FFF2-40B4-BE49-F238E27FC236}">
                    <a16:creationId xmlns:a16="http://schemas.microsoft.com/office/drawing/2014/main" id="{593DD5FB-B538-62D6-CE5C-92700AE50149}"/>
                  </a:ext>
                </a:extLst>
              </p:cNvPr>
              <p:cNvGrpSpPr>
                <a:grpSpLocks/>
              </p:cNvGrpSpPr>
              <p:nvPr/>
            </p:nvGrpSpPr>
            <p:grpSpPr bwMode="auto">
              <a:xfrm>
                <a:off x="4997754" y="4393445"/>
                <a:ext cx="73732" cy="994405"/>
                <a:chOff x="5255396" y="4417189"/>
                <a:chExt cx="73732" cy="994405"/>
              </a:xfrm>
            </p:grpSpPr>
            <p:sp>
              <p:nvSpPr>
                <p:cNvPr id="66766" name="Rectangle 124">
                  <a:extLst>
                    <a:ext uri="{FF2B5EF4-FFF2-40B4-BE49-F238E27FC236}">
                      <a16:creationId xmlns:a16="http://schemas.microsoft.com/office/drawing/2014/main" id="{ED848D1D-8418-74EC-D64A-AF68868BDB25}"/>
                    </a:ext>
                  </a:extLst>
                </p:cNvPr>
                <p:cNvSpPr>
                  <a:spLocks noChangeArrowheads="1"/>
                </p:cNvSpPr>
                <p:nvPr/>
              </p:nvSpPr>
              <p:spPr bwMode="auto">
                <a:xfrm>
                  <a:off x="5255396" y="4417189"/>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é</a:t>
                  </a:r>
                  <a:endParaRPr lang="en-US" altLang="en-US" sz="2800" b="1">
                    <a:solidFill>
                      <a:srgbClr val="000000"/>
                    </a:solidFill>
                    <a:latin typeface="Times New Roman" panose="02020603050405020304" pitchFamily="18" charset="0"/>
                  </a:endParaRPr>
                </a:p>
              </p:txBody>
            </p:sp>
            <p:sp>
              <p:nvSpPr>
                <p:cNvPr id="66767" name="Rectangle 125">
                  <a:extLst>
                    <a:ext uri="{FF2B5EF4-FFF2-40B4-BE49-F238E27FC236}">
                      <a16:creationId xmlns:a16="http://schemas.microsoft.com/office/drawing/2014/main" id="{9D3B3CA1-AF4E-F7CB-E7A3-7F163C99ECC1}"/>
                    </a:ext>
                  </a:extLst>
                </p:cNvPr>
                <p:cNvSpPr>
                  <a:spLocks noChangeArrowheads="1"/>
                </p:cNvSpPr>
                <p:nvPr/>
              </p:nvSpPr>
              <p:spPr bwMode="auto">
                <a:xfrm>
                  <a:off x="5255396" y="5180762"/>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ë</a:t>
                  </a:r>
                  <a:endParaRPr lang="en-US" altLang="en-US" sz="2800" b="1">
                    <a:solidFill>
                      <a:srgbClr val="000000"/>
                    </a:solidFill>
                    <a:latin typeface="Times New Roman" panose="02020603050405020304" pitchFamily="18" charset="0"/>
                  </a:endParaRPr>
                </a:p>
              </p:txBody>
            </p:sp>
            <p:sp>
              <p:nvSpPr>
                <p:cNvPr id="66768" name="Rectangle 126">
                  <a:extLst>
                    <a:ext uri="{FF2B5EF4-FFF2-40B4-BE49-F238E27FC236}">
                      <a16:creationId xmlns:a16="http://schemas.microsoft.com/office/drawing/2014/main" id="{61291683-14EA-A6A2-4C01-E933A9EB43BE}"/>
                    </a:ext>
                  </a:extLst>
                </p:cNvPr>
                <p:cNvSpPr>
                  <a:spLocks noChangeArrowheads="1"/>
                </p:cNvSpPr>
                <p:nvPr/>
              </p:nvSpPr>
              <p:spPr bwMode="auto">
                <a:xfrm>
                  <a:off x="5255396" y="4602923"/>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ê</a:t>
                  </a:r>
                  <a:endParaRPr lang="en-US" altLang="en-US" sz="2800" b="1">
                    <a:solidFill>
                      <a:srgbClr val="000000"/>
                    </a:solidFill>
                    <a:latin typeface="Times New Roman" panose="02020603050405020304" pitchFamily="18" charset="0"/>
                  </a:endParaRPr>
                </a:p>
              </p:txBody>
            </p:sp>
            <p:sp>
              <p:nvSpPr>
                <p:cNvPr id="66769" name="Rectangle 127">
                  <a:extLst>
                    <a:ext uri="{FF2B5EF4-FFF2-40B4-BE49-F238E27FC236}">
                      <a16:creationId xmlns:a16="http://schemas.microsoft.com/office/drawing/2014/main" id="{301D192E-2980-4900-8738-CAE3E5344EB5}"/>
                    </a:ext>
                  </a:extLst>
                </p:cNvPr>
                <p:cNvSpPr>
                  <a:spLocks noChangeArrowheads="1"/>
                </p:cNvSpPr>
                <p:nvPr/>
              </p:nvSpPr>
              <p:spPr bwMode="auto">
                <a:xfrm>
                  <a:off x="5255396" y="4788657"/>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ê</a:t>
                  </a:r>
                  <a:endParaRPr lang="en-US" altLang="en-US" sz="2800" b="1">
                    <a:solidFill>
                      <a:srgbClr val="000000"/>
                    </a:solidFill>
                    <a:latin typeface="Times New Roman" panose="02020603050405020304" pitchFamily="18" charset="0"/>
                  </a:endParaRPr>
                </a:p>
              </p:txBody>
            </p:sp>
            <p:sp>
              <p:nvSpPr>
                <p:cNvPr id="66770" name="Rectangle 128">
                  <a:extLst>
                    <a:ext uri="{FF2B5EF4-FFF2-40B4-BE49-F238E27FC236}">
                      <a16:creationId xmlns:a16="http://schemas.microsoft.com/office/drawing/2014/main" id="{20AF6622-385F-E733-08AA-D53F320D21B2}"/>
                    </a:ext>
                  </a:extLst>
                </p:cNvPr>
                <p:cNvSpPr>
                  <a:spLocks noChangeArrowheads="1"/>
                </p:cNvSpPr>
                <p:nvPr/>
              </p:nvSpPr>
              <p:spPr bwMode="auto">
                <a:xfrm>
                  <a:off x="5255396" y="4974391"/>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ê</a:t>
                  </a:r>
                  <a:endParaRPr lang="en-US" altLang="en-US" sz="2800" b="1">
                    <a:solidFill>
                      <a:srgbClr val="000000"/>
                    </a:solidFill>
                    <a:latin typeface="Times New Roman" panose="02020603050405020304" pitchFamily="18" charset="0"/>
                  </a:endParaRPr>
                </a:p>
              </p:txBody>
            </p:sp>
            <p:sp>
              <p:nvSpPr>
                <p:cNvPr id="66771" name="Rectangle 129">
                  <a:extLst>
                    <a:ext uri="{FF2B5EF4-FFF2-40B4-BE49-F238E27FC236}">
                      <a16:creationId xmlns:a16="http://schemas.microsoft.com/office/drawing/2014/main" id="{41C362E3-F6BB-E8E7-433C-02F087C77F3D}"/>
                    </a:ext>
                  </a:extLst>
                </p:cNvPr>
                <p:cNvSpPr>
                  <a:spLocks noChangeArrowheads="1"/>
                </p:cNvSpPr>
                <p:nvPr/>
              </p:nvSpPr>
              <p:spPr bwMode="auto">
                <a:xfrm>
                  <a:off x="5255396" y="5147425"/>
                  <a:ext cx="7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ê</a:t>
                  </a:r>
                  <a:endParaRPr lang="en-US" altLang="en-US" sz="2800" b="1">
                    <a:solidFill>
                      <a:srgbClr val="000000"/>
                    </a:solidFill>
                    <a:latin typeface="Times New Roman" panose="02020603050405020304" pitchFamily="18" charset="0"/>
                  </a:endParaRPr>
                </a:p>
              </p:txBody>
            </p:sp>
          </p:grpSp>
          <p:sp>
            <p:nvSpPr>
              <p:cNvPr id="66683" name="Rectangle 131">
                <a:extLst>
                  <a:ext uri="{FF2B5EF4-FFF2-40B4-BE49-F238E27FC236}">
                    <a16:creationId xmlns:a16="http://schemas.microsoft.com/office/drawing/2014/main" id="{41DD1E48-3E79-46C4-5B3B-E1ADD433374E}"/>
                  </a:ext>
                </a:extLst>
              </p:cNvPr>
              <p:cNvSpPr>
                <a:spLocks noChangeArrowheads="1"/>
              </p:cNvSpPr>
              <p:nvPr/>
            </p:nvSpPr>
            <p:spPr bwMode="auto">
              <a:xfrm>
                <a:off x="1286991" y="3980635"/>
                <a:ext cx="8174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a:t>
                </a:r>
                <a:endParaRPr lang="en-US" altLang="en-US" sz="2800" b="1">
                  <a:solidFill>
                    <a:srgbClr val="000000"/>
                  </a:solidFill>
                  <a:latin typeface="Times New Roman" panose="02020603050405020304" pitchFamily="18" charset="0"/>
                </a:endParaRPr>
              </a:p>
            </p:txBody>
          </p:sp>
          <p:sp>
            <p:nvSpPr>
              <p:cNvPr id="66684" name="Rectangle 134">
                <a:extLst>
                  <a:ext uri="{FF2B5EF4-FFF2-40B4-BE49-F238E27FC236}">
                    <a16:creationId xmlns:a16="http://schemas.microsoft.com/office/drawing/2014/main" id="{AE7BAC6D-0363-3264-F917-5ECBAE8DE31C}"/>
                  </a:ext>
                </a:extLst>
              </p:cNvPr>
              <p:cNvSpPr>
                <a:spLocks noChangeArrowheads="1"/>
              </p:cNvSpPr>
              <p:nvPr/>
            </p:nvSpPr>
            <p:spPr bwMode="auto">
              <a:xfrm>
                <a:off x="6353197" y="4752145"/>
                <a:ext cx="36064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sin</a:t>
                </a:r>
                <a:endParaRPr lang="en-US" altLang="en-US" sz="2800" b="1">
                  <a:solidFill>
                    <a:srgbClr val="000000"/>
                  </a:solidFill>
                  <a:latin typeface="Times New Roman" panose="02020603050405020304" pitchFamily="18" charset="0"/>
                </a:endParaRPr>
              </a:p>
            </p:txBody>
          </p:sp>
          <p:sp>
            <p:nvSpPr>
              <p:cNvPr id="66685" name="Rectangle 135">
                <a:extLst>
                  <a:ext uri="{FF2B5EF4-FFF2-40B4-BE49-F238E27FC236}">
                    <a16:creationId xmlns:a16="http://schemas.microsoft.com/office/drawing/2014/main" id="{99E6F7E6-B77B-7134-EA4C-D88E92DCE76B}"/>
                  </a:ext>
                </a:extLst>
              </p:cNvPr>
              <p:cNvSpPr>
                <a:spLocks noChangeArrowheads="1"/>
              </p:cNvSpPr>
              <p:nvPr/>
            </p:nvSpPr>
            <p:spPr bwMode="auto">
              <a:xfrm>
                <a:off x="1215113" y="4334640"/>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86" name="Rectangle 136">
                <a:extLst>
                  <a:ext uri="{FF2B5EF4-FFF2-40B4-BE49-F238E27FC236}">
                    <a16:creationId xmlns:a16="http://schemas.microsoft.com/office/drawing/2014/main" id="{7CC5EBA4-79CB-F777-8058-44E36E4130CF}"/>
                  </a:ext>
                </a:extLst>
              </p:cNvPr>
              <p:cNvSpPr>
                <a:spLocks noChangeArrowheads="1"/>
              </p:cNvSpPr>
              <p:nvPr/>
            </p:nvSpPr>
            <p:spPr bwMode="auto">
              <a:xfrm>
                <a:off x="1609197" y="3644092"/>
                <a:ext cx="14746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1</a:t>
                </a:r>
                <a:endParaRPr lang="en-US" altLang="en-US" sz="2800" b="1">
                  <a:solidFill>
                    <a:srgbClr val="000000"/>
                  </a:solidFill>
                  <a:latin typeface="Times New Roman" panose="02020603050405020304" pitchFamily="18" charset="0"/>
                </a:endParaRPr>
              </a:p>
            </p:txBody>
          </p:sp>
          <p:sp>
            <p:nvSpPr>
              <p:cNvPr id="66687" name="Rectangle 137">
                <a:extLst>
                  <a:ext uri="{FF2B5EF4-FFF2-40B4-BE49-F238E27FC236}">
                    <a16:creationId xmlns:a16="http://schemas.microsoft.com/office/drawing/2014/main" id="{80BCAE1D-CD9A-4538-27EC-0EB81E0DF1F7}"/>
                  </a:ext>
                </a:extLst>
              </p:cNvPr>
              <p:cNvSpPr>
                <a:spLocks noChangeArrowheads="1"/>
              </p:cNvSpPr>
              <p:nvPr/>
            </p:nvSpPr>
            <p:spPr bwMode="auto">
              <a:xfrm>
                <a:off x="2232379" y="3307548"/>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88" name="Rectangle 138">
                <a:extLst>
                  <a:ext uri="{FF2B5EF4-FFF2-40B4-BE49-F238E27FC236}">
                    <a16:creationId xmlns:a16="http://schemas.microsoft.com/office/drawing/2014/main" id="{ADC00BAC-1246-4200-091D-1021B778FB72}"/>
                  </a:ext>
                </a:extLst>
              </p:cNvPr>
              <p:cNvSpPr>
                <a:spLocks noChangeArrowheads="1"/>
              </p:cNvSpPr>
              <p:nvPr/>
            </p:nvSpPr>
            <p:spPr bwMode="auto">
              <a:xfrm>
                <a:off x="2154128" y="3793314"/>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89" name="Rectangle 139">
                <a:extLst>
                  <a:ext uri="{FF2B5EF4-FFF2-40B4-BE49-F238E27FC236}">
                    <a16:creationId xmlns:a16="http://schemas.microsoft.com/office/drawing/2014/main" id="{F257028D-E90E-E437-C76D-B6E9D45C8141}"/>
                  </a:ext>
                </a:extLst>
              </p:cNvPr>
              <p:cNvSpPr>
                <a:spLocks noChangeArrowheads="1"/>
              </p:cNvSpPr>
              <p:nvPr/>
            </p:nvSpPr>
            <p:spPr bwMode="auto">
              <a:xfrm>
                <a:off x="2869040" y="3437721"/>
                <a:ext cx="14746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2</a:t>
                </a:r>
                <a:endParaRPr lang="en-US" altLang="en-US" sz="2800" b="1">
                  <a:solidFill>
                    <a:srgbClr val="000000"/>
                  </a:solidFill>
                  <a:latin typeface="Times New Roman" panose="02020603050405020304" pitchFamily="18" charset="0"/>
                </a:endParaRPr>
              </a:p>
            </p:txBody>
          </p:sp>
          <p:sp>
            <p:nvSpPr>
              <p:cNvPr id="66690" name="Rectangle 140">
                <a:extLst>
                  <a:ext uri="{FF2B5EF4-FFF2-40B4-BE49-F238E27FC236}">
                    <a16:creationId xmlns:a16="http://schemas.microsoft.com/office/drawing/2014/main" id="{3395C9E3-9E74-8FFA-8381-7C272464CE94}"/>
                  </a:ext>
                </a:extLst>
              </p:cNvPr>
              <p:cNvSpPr>
                <a:spLocks noChangeArrowheads="1"/>
              </p:cNvSpPr>
              <p:nvPr/>
            </p:nvSpPr>
            <p:spPr bwMode="auto">
              <a:xfrm>
                <a:off x="3232035" y="3307548"/>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1" name="Rectangle 141">
                <a:extLst>
                  <a:ext uri="{FF2B5EF4-FFF2-40B4-BE49-F238E27FC236}">
                    <a16:creationId xmlns:a16="http://schemas.microsoft.com/office/drawing/2014/main" id="{BD8D9A83-C25A-CF2D-7829-081F051C0F8E}"/>
                  </a:ext>
                </a:extLst>
              </p:cNvPr>
              <p:cNvSpPr>
                <a:spLocks noChangeArrowheads="1"/>
              </p:cNvSpPr>
              <p:nvPr/>
            </p:nvSpPr>
            <p:spPr bwMode="auto">
              <a:xfrm>
                <a:off x="3222256" y="3793314"/>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2" name="Rectangle 148">
                <a:extLst>
                  <a:ext uri="{FF2B5EF4-FFF2-40B4-BE49-F238E27FC236}">
                    <a16:creationId xmlns:a16="http://schemas.microsoft.com/office/drawing/2014/main" id="{60F2FBFB-E28F-6D85-978B-486119501FE5}"/>
                  </a:ext>
                </a:extLst>
              </p:cNvPr>
              <p:cNvSpPr>
                <a:spLocks noChangeArrowheads="1"/>
              </p:cNvSpPr>
              <p:nvPr/>
            </p:nvSpPr>
            <p:spPr bwMode="auto">
              <a:xfrm>
                <a:off x="3876523" y="3644092"/>
                <a:ext cx="14746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1</a:t>
                </a:r>
                <a:endParaRPr lang="en-US" altLang="en-US" sz="2800" b="1">
                  <a:solidFill>
                    <a:srgbClr val="000000"/>
                  </a:solidFill>
                  <a:latin typeface="Times New Roman" panose="02020603050405020304" pitchFamily="18" charset="0"/>
                </a:endParaRPr>
              </a:p>
            </p:txBody>
          </p:sp>
          <p:sp>
            <p:nvSpPr>
              <p:cNvPr id="66693" name="Rectangle 149">
                <a:extLst>
                  <a:ext uri="{FF2B5EF4-FFF2-40B4-BE49-F238E27FC236}">
                    <a16:creationId xmlns:a16="http://schemas.microsoft.com/office/drawing/2014/main" id="{647BD952-A0D9-B1A7-634B-7EF23C23C2F1}"/>
                  </a:ext>
                </a:extLst>
              </p:cNvPr>
              <p:cNvSpPr>
                <a:spLocks noChangeArrowheads="1"/>
              </p:cNvSpPr>
              <p:nvPr/>
            </p:nvSpPr>
            <p:spPr bwMode="auto">
              <a:xfrm>
                <a:off x="4497749" y="3307548"/>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4" name="Rectangle 150">
                <a:extLst>
                  <a:ext uri="{FF2B5EF4-FFF2-40B4-BE49-F238E27FC236}">
                    <a16:creationId xmlns:a16="http://schemas.microsoft.com/office/drawing/2014/main" id="{238C33A4-0D4C-AAE6-2A28-C0B94A536B6F}"/>
                  </a:ext>
                </a:extLst>
              </p:cNvPr>
              <p:cNvSpPr>
                <a:spLocks noChangeArrowheads="1"/>
              </p:cNvSpPr>
              <p:nvPr/>
            </p:nvSpPr>
            <p:spPr bwMode="auto">
              <a:xfrm>
                <a:off x="4441017" y="3793314"/>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5" name="Rectangle 151">
                <a:extLst>
                  <a:ext uri="{FF2B5EF4-FFF2-40B4-BE49-F238E27FC236}">
                    <a16:creationId xmlns:a16="http://schemas.microsoft.com/office/drawing/2014/main" id="{60D5673B-51D0-20F2-EA90-5D2C66DDAA98}"/>
                  </a:ext>
                </a:extLst>
              </p:cNvPr>
              <p:cNvSpPr>
                <a:spLocks noChangeArrowheads="1"/>
              </p:cNvSpPr>
              <p:nvPr/>
            </p:nvSpPr>
            <p:spPr bwMode="auto">
              <a:xfrm>
                <a:off x="7091773" y="3515506"/>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6" name="Rectangle 152">
                <a:extLst>
                  <a:ext uri="{FF2B5EF4-FFF2-40B4-BE49-F238E27FC236}">
                    <a16:creationId xmlns:a16="http://schemas.microsoft.com/office/drawing/2014/main" id="{01396C3D-4E97-6159-66E7-E9DBD585C08C}"/>
                  </a:ext>
                </a:extLst>
              </p:cNvPr>
              <p:cNvSpPr>
                <a:spLocks noChangeArrowheads="1"/>
              </p:cNvSpPr>
              <p:nvPr/>
            </p:nvSpPr>
            <p:spPr bwMode="auto">
              <a:xfrm>
                <a:off x="7815596" y="3505981"/>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1</a:t>
                </a:r>
                <a:endParaRPr lang="en-US" altLang="en-US" sz="2000" b="1">
                  <a:solidFill>
                    <a:srgbClr val="000000"/>
                  </a:solidFill>
                  <a:latin typeface="Times New Roman" panose="02020603050405020304" pitchFamily="18" charset="0"/>
                </a:endParaRPr>
              </a:p>
            </p:txBody>
          </p:sp>
          <p:sp>
            <p:nvSpPr>
              <p:cNvPr id="66697" name="Rectangle 153">
                <a:extLst>
                  <a:ext uri="{FF2B5EF4-FFF2-40B4-BE49-F238E27FC236}">
                    <a16:creationId xmlns:a16="http://schemas.microsoft.com/office/drawing/2014/main" id="{AEBE981A-0E2E-7D31-3775-1E30072F0637}"/>
                  </a:ext>
                </a:extLst>
              </p:cNvPr>
              <p:cNvSpPr>
                <a:spLocks noChangeArrowheads="1"/>
              </p:cNvSpPr>
              <p:nvPr/>
            </p:nvSpPr>
            <p:spPr bwMode="auto">
              <a:xfrm>
                <a:off x="7916452" y="3786964"/>
                <a:ext cx="961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600" b="1">
                  <a:solidFill>
                    <a:srgbClr val="000000"/>
                  </a:solidFill>
                  <a:latin typeface="Times New Roman" panose="02020603050405020304" pitchFamily="18" charset="0"/>
                </a:endParaRPr>
              </a:p>
            </p:txBody>
          </p:sp>
          <p:sp>
            <p:nvSpPr>
              <p:cNvPr id="66698" name="Rectangle 154">
                <a:extLst>
                  <a:ext uri="{FF2B5EF4-FFF2-40B4-BE49-F238E27FC236}">
                    <a16:creationId xmlns:a16="http://schemas.microsoft.com/office/drawing/2014/main" id="{53F6F67A-532D-0DC2-04BB-C689473E32C2}"/>
                  </a:ext>
                </a:extLst>
              </p:cNvPr>
              <p:cNvSpPr>
                <a:spLocks noChangeArrowheads="1"/>
              </p:cNvSpPr>
              <p:nvPr/>
            </p:nvSpPr>
            <p:spPr bwMode="auto">
              <a:xfrm>
                <a:off x="5524793" y="4621973"/>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699" name="Rectangle 155">
                <a:extLst>
                  <a:ext uri="{FF2B5EF4-FFF2-40B4-BE49-F238E27FC236}">
                    <a16:creationId xmlns:a16="http://schemas.microsoft.com/office/drawing/2014/main" id="{B061BF41-3BFD-078B-870A-01888F980A80}"/>
                  </a:ext>
                </a:extLst>
              </p:cNvPr>
              <p:cNvSpPr>
                <a:spLocks noChangeArrowheads="1"/>
              </p:cNvSpPr>
              <p:nvPr/>
            </p:nvSpPr>
            <p:spPr bwMode="auto">
              <a:xfrm>
                <a:off x="6221229" y="4415602"/>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00" name="Rectangle 156">
                <a:extLst>
                  <a:ext uri="{FF2B5EF4-FFF2-40B4-BE49-F238E27FC236}">
                    <a16:creationId xmlns:a16="http://schemas.microsoft.com/office/drawing/2014/main" id="{DA49F0FE-5109-FF84-B8A7-ACE2E8D3270F}"/>
                  </a:ext>
                </a:extLst>
              </p:cNvPr>
              <p:cNvSpPr>
                <a:spLocks noChangeArrowheads="1"/>
              </p:cNvSpPr>
              <p:nvPr/>
            </p:nvSpPr>
            <p:spPr bwMode="auto">
              <a:xfrm>
                <a:off x="6142977" y="4899779"/>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01" name="Rectangle 157">
                <a:extLst>
                  <a:ext uri="{FF2B5EF4-FFF2-40B4-BE49-F238E27FC236}">
                    <a16:creationId xmlns:a16="http://schemas.microsoft.com/office/drawing/2014/main" id="{A7F80C32-7F78-0A61-F846-EBD99FA45CEF}"/>
                  </a:ext>
                </a:extLst>
              </p:cNvPr>
              <p:cNvSpPr>
                <a:spLocks noChangeArrowheads="1"/>
              </p:cNvSpPr>
              <p:nvPr/>
            </p:nvSpPr>
            <p:spPr bwMode="auto">
              <a:xfrm>
                <a:off x="6686824" y="4621973"/>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grpSp>
            <p:nvGrpSpPr>
              <p:cNvPr id="66702" name="Group 9">
                <a:extLst>
                  <a:ext uri="{FF2B5EF4-FFF2-40B4-BE49-F238E27FC236}">
                    <a16:creationId xmlns:a16="http://schemas.microsoft.com/office/drawing/2014/main" id="{5CA0C05D-3C2B-9DF8-536E-98C8A0CEFA7F}"/>
                  </a:ext>
                </a:extLst>
              </p:cNvPr>
              <p:cNvGrpSpPr>
                <a:grpSpLocks/>
              </p:cNvGrpSpPr>
              <p:nvPr/>
            </p:nvGrpSpPr>
            <p:grpSpPr bwMode="auto">
              <a:xfrm>
                <a:off x="1729879" y="4415602"/>
                <a:ext cx="1664241" cy="968293"/>
                <a:chOff x="1560877" y="4415602"/>
                <a:chExt cx="1664241" cy="968293"/>
              </a:xfrm>
            </p:grpSpPr>
            <p:sp>
              <p:nvSpPr>
                <p:cNvPr id="66755" name="Line 10">
                  <a:extLst>
                    <a:ext uri="{FF2B5EF4-FFF2-40B4-BE49-F238E27FC236}">
                      <a16:creationId xmlns:a16="http://schemas.microsoft.com/office/drawing/2014/main" id="{8EEB0E19-A4D6-9F89-1AAF-213B91D4AAA9}"/>
                    </a:ext>
                  </a:extLst>
                </p:cNvPr>
                <p:cNvSpPr>
                  <a:spLocks noChangeShapeType="1"/>
                </p:cNvSpPr>
                <p:nvPr/>
              </p:nvSpPr>
              <p:spPr bwMode="auto">
                <a:xfrm>
                  <a:off x="2132873" y="4910892"/>
                  <a:ext cx="387343"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56" name="Rectangle 27">
                  <a:extLst>
                    <a:ext uri="{FF2B5EF4-FFF2-40B4-BE49-F238E27FC236}">
                      <a16:creationId xmlns:a16="http://schemas.microsoft.com/office/drawing/2014/main" id="{4EAF38AB-565B-7E1E-20BC-661D53EAE7E3}"/>
                    </a:ext>
                  </a:extLst>
                </p:cNvPr>
                <p:cNvSpPr>
                  <a:spLocks noChangeArrowheads="1"/>
                </p:cNvSpPr>
                <p:nvPr/>
              </p:nvSpPr>
              <p:spPr bwMode="auto">
                <a:xfrm>
                  <a:off x="1560877" y="4752145"/>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R</a:t>
                  </a:r>
                  <a:endParaRPr lang="en-US" altLang="en-US" sz="2800" b="1">
                    <a:solidFill>
                      <a:srgbClr val="000000"/>
                    </a:solidFill>
                    <a:latin typeface="Times New Roman" panose="02020603050405020304" pitchFamily="18" charset="0"/>
                  </a:endParaRPr>
                </a:p>
              </p:txBody>
            </p:sp>
            <p:sp>
              <p:nvSpPr>
                <p:cNvPr id="66757" name="Rectangle 28">
                  <a:extLst>
                    <a:ext uri="{FF2B5EF4-FFF2-40B4-BE49-F238E27FC236}">
                      <a16:creationId xmlns:a16="http://schemas.microsoft.com/office/drawing/2014/main" id="{CCD23B0E-612C-96CD-D88D-AC2E9CE427F3}"/>
                    </a:ext>
                  </a:extLst>
                </p:cNvPr>
                <p:cNvSpPr>
                  <a:spLocks noChangeArrowheads="1"/>
                </p:cNvSpPr>
                <p:nvPr/>
              </p:nvSpPr>
              <p:spPr bwMode="auto">
                <a:xfrm>
                  <a:off x="2196666" y="4545774"/>
                  <a:ext cx="19715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V</a:t>
                  </a:r>
                  <a:endParaRPr lang="en-US" altLang="en-US" sz="2800" b="1">
                    <a:solidFill>
                      <a:srgbClr val="000000"/>
                    </a:solidFill>
                    <a:latin typeface="Times New Roman" panose="02020603050405020304" pitchFamily="18" charset="0"/>
                  </a:endParaRPr>
                </a:p>
              </p:txBody>
            </p:sp>
            <p:sp>
              <p:nvSpPr>
                <p:cNvPr id="66758" name="Rectangle 29">
                  <a:extLst>
                    <a:ext uri="{FF2B5EF4-FFF2-40B4-BE49-F238E27FC236}">
                      <a16:creationId xmlns:a16="http://schemas.microsoft.com/office/drawing/2014/main" id="{F31872B8-BBAC-7423-3A61-C5080561C4EB}"/>
                    </a:ext>
                  </a:extLst>
                </p:cNvPr>
                <p:cNvSpPr>
                  <a:spLocks noChangeArrowheads="1"/>
                </p:cNvSpPr>
                <p:nvPr/>
              </p:nvSpPr>
              <p:spPr bwMode="auto">
                <a:xfrm>
                  <a:off x="2237351" y="5029952"/>
                  <a:ext cx="1314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Times New Roman" panose="02020603050405020304" pitchFamily="18" charset="0"/>
                    </a:rPr>
                    <a:t>c</a:t>
                  </a:r>
                  <a:endParaRPr lang="en-US" altLang="en-US" sz="2800" b="1">
                    <a:solidFill>
                      <a:srgbClr val="000000"/>
                    </a:solidFill>
                    <a:latin typeface="Times New Roman" panose="02020603050405020304" pitchFamily="18" charset="0"/>
                  </a:endParaRPr>
                </a:p>
              </p:txBody>
            </p:sp>
            <p:sp>
              <p:nvSpPr>
                <p:cNvPr id="66759" name="Rectangle 50">
                  <a:extLst>
                    <a:ext uri="{FF2B5EF4-FFF2-40B4-BE49-F238E27FC236}">
                      <a16:creationId xmlns:a16="http://schemas.microsoft.com/office/drawing/2014/main" id="{C9C82647-8DF8-DFE3-5B1E-7037E9F33AED}"/>
                    </a:ext>
                  </a:extLst>
                </p:cNvPr>
                <p:cNvSpPr>
                  <a:spLocks noChangeArrowheads="1"/>
                </p:cNvSpPr>
                <p:nvPr/>
              </p:nvSpPr>
              <p:spPr bwMode="auto">
                <a:xfrm>
                  <a:off x="1896403" y="4718808"/>
                  <a:ext cx="16189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sp>
              <p:nvSpPr>
                <p:cNvPr id="66760" name="Rectangle 132">
                  <a:extLst>
                    <a:ext uri="{FF2B5EF4-FFF2-40B4-BE49-F238E27FC236}">
                      <a16:creationId xmlns:a16="http://schemas.microsoft.com/office/drawing/2014/main" id="{CD4146B9-84A1-5809-A3C0-7A0DD4F809E2}"/>
                    </a:ext>
                  </a:extLst>
                </p:cNvPr>
                <p:cNvSpPr>
                  <a:spLocks noChangeArrowheads="1"/>
                </p:cNvSpPr>
                <p:nvPr/>
              </p:nvSpPr>
              <p:spPr bwMode="auto">
                <a:xfrm>
                  <a:off x="2575624" y="4752145"/>
                  <a:ext cx="36064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Times New Roman" panose="02020603050405020304" pitchFamily="18" charset="0"/>
                    </a:rPr>
                    <a:t>sin</a:t>
                  </a:r>
                  <a:endParaRPr lang="en-US" altLang="en-US" sz="2800" b="1">
                    <a:solidFill>
                      <a:srgbClr val="000000"/>
                    </a:solidFill>
                    <a:latin typeface="Times New Roman" panose="02020603050405020304" pitchFamily="18" charset="0"/>
                  </a:endParaRPr>
                </a:p>
              </p:txBody>
            </p:sp>
            <p:sp>
              <p:nvSpPr>
                <p:cNvPr id="66761" name="Rectangle 142">
                  <a:extLst>
                    <a:ext uri="{FF2B5EF4-FFF2-40B4-BE49-F238E27FC236}">
                      <a16:creationId xmlns:a16="http://schemas.microsoft.com/office/drawing/2014/main" id="{74EA63F7-4A28-CFF5-2660-5F21026F9BF4}"/>
                    </a:ext>
                  </a:extLst>
                </p:cNvPr>
                <p:cNvSpPr>
                  <a:spLocks noChangeArrowheads="1"/>
                </p:cNvSpPr>
                <p:nvPr/>
              </p:nvSpPr>
              <p:spPr bwMode="auto">
                <a:xfrm>
                  <a:off x="1747221" y="4621973"/>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62" name="Rectangle 143">
                  <a:extLst>
                    <a:ext uri="{FF2B5EF4-FFF2-40B4-BE49-F238E27FC236}">
                      <a16:creationId xmlns:a16="http://schemas.microsoft.com/office/drawing/2014/main" id="{AA9B8651-1653-2ECE-9F73-3BA8269B85A1}"/>
                    </a:ext>
                  </a:extLst>
                </p:cNvPr>
                <p:cNvSpPr>
                  <a:spLocks noChangeArrowheads="1"/>
                </p:cNvSpPr>
                <p:nvPr/>
              </p:nvSpPr>
              <p:spPr bwMode="auto">
                <a:xfrm>
                  <a:off x="2443656" y="4415602"/>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63" name="Rectangle 144">
                  <a:extLst>
                    <a:ext uri="{FF2B5EF4-FFF2-40B4-BE49-F238E27FC236}">
                      <a16:creationId xmlns:a16="http://schemas.microsoft.com/office/drawing/2014/main" id="{3A89434D-7677-EC4C-20C5-0D965595B9DD}"/>
                    </a:ext>
                  </a:extLst>
                </p:cNvPr>
                <p:cNvSpPr>
                  <a:spLocks noChangeArrowheads="1"/>
                </p:cNvSpPr>
                <p:nvPr/>
              </p:nvSpPr>
              <p:spPr bwMode="auto">
                <a:xfrm>
                  <a:off x="2365405" y="4899779"/>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64" name="Rectangle 145">
                  <a:extLst>
                    <a:ext uri="{FF2B5EF4-FFF2-40B4-BE49-F238E27FC236}">
                      <a16:creationId xmlns:a16="http://schemas.microsoft.com/office/drawing/2014/main" id="{E34980ED-38EE-783B-9569-C51A258FE2AB}"/>
                    </a:ext>
                  </a:extLst>
                </p:cNvPr>
                <p:cNvSpPr>
                  <a:spLocks noChangeArrowheads="1"/>
                </p:cNvSpPr>
                <p:nvPr/>
              </p:nvSpPr>
              <p:spPr bwMode="auto">
                <a:xfrm>
                  <a:off x="2909251" y="4621973"/>
                  <a:ext cx="121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Times New Roman" panose="02020603050405020304" pitchFamily="18" charset="0"/>
                    </a:rPr>
                    <a:t>2</a:t>
                  </a:r>
                  <a:endParaRPr lang="en-US" altLang="en-US" sz="2000" b="1">
                    <a:solidFill>
                      <a:srgbClr val="000000"/>
                    </a:solidFill>
                    <a:latin typeface="Times New Roman" panose="02020603050405020304" pitchFamily="18" charset="0"/>
                  </a:endParaRPr>
                </a:p>
              </p:txBody>
            </p:sp>
            <p:sp>
              <p:nvSpPr>
                <p:cNvPr id="66765" name="Rectangle 158">
                  <a:extLst>
                    <a:ext uri="{FF2B5EF4-FFF2-40B4-BE49-F238E27FC236}">
                      <a16:creationId xmlns:a16="http://schemas.microsoft.com/office/drawing/2014/main" id="{737CBB6B-10EF-B1F5-D9CB-45D505C5FBA8}"/>
                    </a:ext>
                  </a:extLst>
                </p:cNvPr>
                <p:cNvSpPr>
                  <a:spLocks noChangeArrowheads="1"/>
                </p:cNvSpPr>
                <p:nvPr/>
              </p:nvSpPr>
              <p:spPr bwMode="auto">
                <a:xfrm>
                  <a:off x="3071242" y="4718808"/>
                  <a:ext cx="15387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Symbol" panose="05050102010706020507" pitchFamily="18" charset="2"/>
                    </a:rPr>
                    <a:t>q</a:t>
                  </a:r>
                  <a:endParaRPr lang="en-US" altLang="en-US" sz="2800" b="1">
                    <a:solidFill>
                      <a:srgbClr val="000000"/>
                    </a:solidFill>
                    <a:latin typeface="Times New Roman" panose="02020603050405020304" pitchFamily="18" charset="0"/>
                  </a:endParaRPr>
                </a:p>
              </p:txBody>
            </p:sp>
          </p:grpSp>
          <p:sp>
            <p:nvSpPr>
              <p:cNvPr id="66703" name="Rectangle 159">
                <a:extLst>
                  <a:ext uri="{FF2B5EF4-FFF2-40B4-BE49-F238E27FC236}">
                    <a16:creationId xmlns:a16="http://schemas.microsoft.com/office/drawing/2014/main" id="{65511DD9-970C-B486-F42A-E8531ADD621A}"/>
                  </a:ext>
                </a:extLst>
              </p:cNvPr>
              <p:cNvSpPr>
                <a:spLocks noChangeArrowheads="1"/>
              </p:cNvSpPr>
              <p:nvPr/>
            </p:nvSpPr>
            <p:spPr bwMode="auto">
              <a:xfrm>
                <a:off x="6848816" y="4718808"/>
                <a:ext cx="15387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i="1">
                    <a:solidFill>
                      <a:srgbClr val="000000"/>
                    </a:solidFill>
                    <a:latin typeface="Symbol" panose="05050102010706020507" pitchFamily="18" charset="2"/>
                  </a:rPr>
                  <a:t>q</a:t>
                </a:r>
                <a:endParaRPr lang="en-US" altLang="en-US" sz="2800" b="1">
                  <a:solidFill>
                    <a:srgbClr val="000000"/>
                  </a:solidFill>
                  <a:latin typeface="Times New Roman" panose="02020603050405020304" pitchFamily="18" charset="0"/>
                </a:endParaRPr>
              </a:p>
            </p:txBody>
          </p:sp>
          <p:sp>
            <p:nvSpPr>
              <p:cNvPr id="66704" name="Line 160">
                <a:extLst>
                  <a:ext uri="{FF2B5EF4-FFF2-40B4-BE49-F238E27FC236}">
                    <a16:creationId xmlns:a16="http://schemas.microsoft.com/office/drawing/2014/main" id="{F6D91BDC-BFB8-3FFE-B29C-4966E231FFD9}"/>
                  </a:ext>
                </a:extLst>
              </p:cNvPr>
              <p:cNvSpPr>
                <a:spLocks noChangeShapeType="1"/>
              </p:cNvSpPr>
              <p:nvPr/>
            </p:nvSpPr>
            <p:spPr bwMode="auto">
              <a:xfrm>
                <a:off x="3981555" y="4312416"/>
                <a:ext cx="4724413"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05" name="Rectangle 166">
                <a:extLst>
                  <a:ext uri="{FF2B5EF4-FFF2-40B4-BE49-F238E27FC236}">
                    <a16:creationId xmlns:a16="http://schemas.microsoft.com/office/drawing/2014/main" id="{2089EB1F-F118-20D1-B0A3-DEA1A72FA2F6}"/>
                  </a:ext>
                </a:extLst>
              </p:cNvPr>
              <p:cNvSpPr>
                <a:spLocks noChangeArrowheads="1"/>
              </p:cNvSpPr>
              <p:nvPr/>
            </p:nvSpPr>
            <p:spPr bwMode="auto">
              <a:xfrm>
                <a:off x="1368611" y="326309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ì</a:t>
                </a:r>
                <a:endParaRPr lang="en-US" altLang="en-US" sz="2800" b="1">
                  <a:solidFill>
                    <a:srgbClr val="000000"/>
                  </a:solidFill>
                  <a:latin typeface="Times New Roman" panose="02020603050405020304" pitchFamily="18" charset="0"/>
                </a:endParaRPr>
              </a:p>
            </p:txBody>
          </p:sp>
          <p:sp>
            <p:nvSpPr>
              <p:cNvPr id="66706" name="Rectangle 167">
                <a:extLst>
                  <a:ext uri="{FF2B5EF4-FFF2-40B4-BE49-F238E27FC236}">
                    <a16:creationId xmlns:a16="http://schemas.microsoft.com/office/drawing/2014/main" id="{FC873985-3788-9206-52BC-2FDD416A9DC6}"/>
                  </a:ext>
                </a:extLst>
              </p:cNvPr>
              <p:cNvSpPr>
                <a:spLocks noChangeArrowheads="1"/>
              </p:cNvSpPr>
              <p:nvPr/>
            </p:nvSpPr>
            <p:spPr bwMode="auto">
              <a:xfrm>
                <a:off x="1368611" y="423463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í</a:t>
                </a:r>
                <a:endParaRPr lang="en-US" altLang="en-US" sz="2800" b="1">
                  <a:solidFill>
                    <a:srgbClr val="000000"/>
                  </a:solidFill>
                  <a:latin typeface="Times New Roman" panose="02020603050405020304" pitchFamily="18" charset="0"/>
                </a:endParaRPr>
              </a:p>
            </p:txBody>
          </p:sp>
          <p:sp>
            <p:nvSpPr>
              <p:cNvPr id="66707" name="Rectangle 168">
                <a:extLst>
                  <a:ext uri="{FF2B5EF4-FFF2-40B4-BE49-F238E27FC236}">
                    <a16:creationId xmlns:a16="http://schemas.microsoft.com/office/drawing/2014/main" id="{096D4ADC-589F-7AE5-11E2-94735B2B7671}"/>
                  </a:ext>
                </a:extLst>
              </p:cNvPr>
              <p:cNvSpPr>
                <a:spLocks noChangeArrowheads="1"/>
              </p:cNvSpPr>
              <p:nvPr/>
            </p:nvSpPr>
            <p:spPr bwMode="auto">
              <a:xfrm>
                <a:off x="1368611" y="345042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08" name="Rectangle 169">
                <a:extLst>
                  <a:ext uri="{FF2B5EF4-FFF2-40B4-BE49-F238E27FC236}">
                    <a16:creationId xmlns:a16="http://schemas.microsoft.com/office/drawing/2014/main" id="{96A5BABD-AF2E-AD93-D070-B74FBDB69472}"/>
                  </a:ext>
                </a:extLst>
              </p:cNvPr>
              <p:cNvSpPr>
                <a:spLocks noChangeArrowheads="1"/>
              </p:cNvSpPr>
              <p:nvPr/>
            </p:nvSpPr>
            <p:spPr bwMode="auto">
              <a:xfrm>
                <a:off x="1368611" y="3637742"/>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09" name="Rectangle 170">
                <a:extLst>
                  <a:ext uri="{FF2B5EF4-FFF2-40B4-BE49-F238E27FC236}">
                    <a16:creationId xmlns:a16="http://schemas.microsoft.com/office/drawing/2014/main" id="{513D4C1C-E25D-C3AF-FC20-1E96270E641D}"/>
                  </a:ext>
                </a:extLst>
              </p:cNvPr>
              <p:cNvSpPr>
                <a:spLocks noChangeArrowheads="1"/>
              </p:cNvSpPr>
              <p:nvPr/>
            </p:nvSpPr>
            <p:spPr bwMode="auto">
              <a:xfrm>
                <a:off x="1368611" y="3825063"/>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0" name="Rectangle 171">
                <a:extLst>
                  <a:ext uri="{FF2B5EF4-FFF2-40B4-BE49-F238E27FC236}">
                    <a16:creationId xmlns:a16="http://schemas.microsoft.com/office/drawing/2014/main" id="{66E3FCBF-60F9-F71B-BE39-4D1298AF084B}"/>
                  </a:ext>
                </a:extLst>
              </p:cNvPr>
              <p:cNvSpPr>
                <a:spLocks noChangeArrowheads="1"/>
              </p:cNvSpPr>
              <p:nvPr/>
            </p:nvSpPr>
            <p:spPr bwMode="auto">
              <a:xfrm>
                <a:off x="1368611" y="4013972"/>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1" name="Rectangle 172">
                <a:extLst>
                  <a:ext uri="{FF2B5EF4-FFF2-40B4-BE49-F238E27FC236}">
                    <a16:creationId xmlns:a16="http://schemas.microsoft.com/office/drawing/2014/main" id="{EF4B8D01-AA78-0C55-4E06-C764E776EA32}"/>
                  </a:ext>
                </a:extLst>
              </p:cNvPr>
              <p:cNvSpPr>
                <a:spLocks noChangeArrowheads="1"/>
              </p:cNvSpPr>
              <p:nvPr/>
            </p:nvSpPr>
            <p:spPr bwMode="auto">
              <a:xfrm>
                <a:off x="1368611" y="4088583"/>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2" name="Rectangle 173">
                <a:extLst>
                  <a:ext uri="{FF2B5EF4-FFF2-40B4-BE49-F238E27FC236}">
                    <a16:creationId xmlns:a16="http://schemas.microsoft.com/office/drawing/2014/main" id="{24D03AA9-4905-69BC-16BD-126192A432C5}"/>
                  </a:ext>
                </a:extLst>
              </p:cNvPr>
              <p:cNvSpPr>
                <a:spLocks noChangeArrowheads="1"/>
              </p:cNvSpPr>
              <p:nvPr/>
            </p:nvSpPr>
            <p:spPr bwMode="auto">
              <a:xfrm>
                <a:off x="1368611" y="5207748"/>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î</a:t>
                </a:r>
                <a:endParaRPr lang="en-US" altLang="en-US" sz="2800" b="1">
                  <a:solidFill>
                    <a:srgbClr val="000000"/>
                  </a:solidFill>
                  <a:latin typeface="Times New Roman" panose="02020603050405020304" pitchFamily="18" charset="0"/>
                </a:endParaRPr>
              </a:p>
            </p:txBody>
          </p:sp>
          <p:sp>
            <p:nvSpPr>
              <p:cNvPr id="66713" name="Rectangle 174">
                <a:extLst>
                  <a:ext uri="{FF2B5EF4-FFF2-40B4-BE49-F238E27FC236}">
                    <a16:creationId xmlns:a16="http://schemas.microsoft.com/office/drawing/2014/main" id="{920EFDC2-2B6C-5104-D434-6C3C218894AB}"/>
                  </a:ext>
                </a:extLst>
              </p:cNvPr>
              <p:cNvSpPr>
                <a:spLocks noChangeArrowheads="1"/>
              </p:cNvSpPr>
              <p:nvPr/>
            </p:nvSpPr>
            <p:spPr bwMode="auto">
              <a:xfrm>
                <a:off x="1368611" y="442353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4" name="Rectangle 175">
                <a:extLst>
                  <a:ext uri="{FF2B5EF4-FFF2-40B4-BE49-F238E27FC236}">
                    <a16:creationId xmlns:a16="http://schemas.microsoft.com/office/drawing/2014/main" id="{D7F94B8A-F727-1ED9-77F0-1F1FF8EEC981}"/>
                  </a:ext>
                </a:extLst>
              </p:cNvPr>
              <p:cNvSpPr>
                <a:spLocks noChangeArrowheads="1"/>
              </p:cNvSpPr>
              <p:nvPr/>
            </p:nvSpPr>
            <p:spPr bwMode="auto">
              <a:xfrm>
                <a:off x="1368611" y="461086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5" name="Rectangle 176">
                <a:extLst>
                  <a:ext uri="{FF2B5EF4-FFF2-40B4-BE49-F238E27FC236}">
                    <a16:creationId xmlns:a16="http://schemas.microsoft.com/office/drawing/2014/main" id="{FD733CE3-CB4D-25DC-B193-4DEA7D43BA5E}"/>
                  </a:ext>
                </a:extLst>
              </p:cNvPr>
              <p:cNvSpPr>
                <a:spLocks noChangeArrowheads="1"/>
              </p:cNvSpPr>
              <p:nvPr/>
            </p:nvSpPr>
            <p:spPr bwMode="auto">
              <a:xfrm>
                <a:off x="1368611" y="479976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6" name="Rectangle 177">
                <a:extLst>
                  <a:ext uri="{FF2B5EF4-FFF2-40B4-BE49-F238E27FC236}">
                    <a16:creationId xmlns:a16="http://schemas.microsoft.com/office/drawing/2014/main" id="{B52B52BD-4FC8-4D58-AC4D-889F16B5AD80}"/>
                  </a:ext>
                </a:extLst>
              </p:cNvPr>
              <p:cNvSpPr>
                <a:spLocks noChangeArrowheads="1"/>
              </p:cNvSpPr>
              <p:nvPr/>
            </p:nvSpPr>
            <p:spPr bwMode="auto">
              <a:xfrm>
                <a:off x="1368611" y="4987091"/>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7" name="Rectangle 178">
                <a:extLst>
                  <a:ext uri="{FF2B5EF4-FFF2-40B4-BE49-F238E27FC236}">
                    <a16:creationId xmlns:a16="http://schemas.microsoft.com/office/drawing/2014/main" id="{CB236260-6E12-79BF-D6EF-C93555F80C93}"/>
                  </a:ext>
                </a:extLst>
              </p:cNvPr>
              <p:cNvSpPr>
                <a:spLocks noChangeArrowheads="1"/>
              </p:cNvSpPr>
              <p:nvPr/>
            </p:nvSpPr>
            <p:spPr bwMode="auto">
              <a:xfrm>
                <a:off x="1368611" y="515060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18" name="Rectangle 179">
                <a:extLst>
                  <a:ext uri="{FF2B5EF4-FFF2-40B4-BE49-F238E27FC236}">
                    <a16:creationId xmlns:a16="http://schemas.microsoft.com/office/drawing/2014/main" id="{8F081F6C-814D-0B81-CCF4-87D56037040A}"/>
                  </a:ext>
                </a:extLst>
              </p:cNvPr>
              <p:cNvSpPr>
                <a:spLocks noChangeArrowheads="1"/>
              </p:cNvSpPr>
              <p:nvPr/>
            </p:nvSpPr>
            <p:spPr bwMode="auto">
              <a:xfrm>
                <a:off x="8739868" y="326309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ü</a:t>
                </a:r>
                <a:endParaRPr lang="en-US" altLang="en-US" sz="2800" b="1">
                  <a:solidFill>
                    <a:srgbClr val="000000"/>
                  </a:solidFill>
                  <a:latin typeface="Times New Roman" panose="02020603050405020304" pitchFamily="18" charset="0"/>
                </a:endParaRPr>
              </a:p>
            </p:txBody>
          </p:sp>
          <p:sp>
            <p:nvSpPr>
              <p:cNvPr id="66719" name="Rectangle 180">
                <a:extLst>
                  <a:ext uri="{FF2B5EF4-FFF2-40B4-BE49-F238E27FC236}">
                    <a16:creationId xmlns:a16="http://schemas.microsoft.com/office/drawing/2014/main" id="{EC016EB5-B6D1-BC3C-C5B9-209D37985F2F}"/>
                  </a:ext>
                </a:extLst>
              </p:cNvPr>
              <p:cNvSpPr>
                <a:spLocks noChangeArrowheads="1"/>
              </p:cNvSpPr>
              <p:nvPr/>
            </p:nvSpPr>
            <p:spPr bwMode="auto">
              <a:xfrm>
                <a:off x="8739868" y="423463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ý</a:t>
                </a:r>
                <a:endParaRPr lang="en-US" altLang="en-US" sz="2800" b="1">
                  <a:solidFill>
                    <a:srgbClr val="000000"/>
                  </a:solidFill>
                  <a:latin typeface="Times New Roman" panose="02020603050405020304" pitchFamily="18" charset="0"/>
                </a:endParaRPr>
              </a:p>
            </p:txBody>
          </p:sp>
          <p:sp>
            <p:nvSpPr>
              <p:cNvPr id="66720" name="Rectangle 181">
                <a:extLst>
                  <a:ext uri="{FF2B5EF4-FFF2-40B4-BE49-F238E27FC236}">
                    <a16:creationId xmlns:a16="http://schemas.microsoft.com/office/drawing/2014/main" id="{4FBD14FA-3F4D-BE88-0F05-30B7B7960A66}"/>
                  </a:ext>
                </a:extLst>
              </p:cNvPr>
              <p:cNvSpPr>
                <a:spLocks noChangeArrowheads="1"/>
              </p:cNvSpPr>
              <p:nvPr/>
            </p:nvSpPr>
            <p:spPr bwMode="auto">
              <a:xfrm>
                <a:off x="8739868" y="345042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1" name="Rectangle 182">
                <a:extLst>
                  <a:ext uri="{FF2B5EF4-FFF2-40B4-BE49-F238E27FC236}">
                    <a16:creationId xmlns:a16="http://schemas.microsoft.com/office/drawing/2014/main" id="{C8BC42CD-64F5-9BA8-9288-1CDCB1D44087}"/>
                  </a:ext>
                </a:extLst>
              </p:cNvPr>
              <p:cNvSpPr>
                <a:spLocks noChangeArrowheads="1"/>
              </p:cNvSpPr>
              <p:nvPr/>
            </p:nvSpPr>
            <p:spPr bwMode="auto">
              <a:xfrm>
                <a:off x="8739868" y="3637742"/>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2" name="Rectangle 183">
                <a:extLst>
                  <a:ext uri="{FF2B5EF4-FFF2-40B4-BE49-F238E27FC236}">
                    <a16:creationId xmlns:a16="http://schemas.microsoft.com/office/drawing/2014/main" id="{7C94B727-DF5B-11D6-F32F-9A7B90BDE1E2}"/>
                  </a:ext>
                </a:extLst>
              </p:cNvPr>
              <p:cNvSpPr>
                <a:spLocks noChangeArrowheads="1"/>
              </p:cNvSpPr>
              <p:nvPr/>
            </p:nvSpPr>
            <p:spPr bwMode="auto">
              <a:xfrm>
                <a:off x="8739868" y="3825063"/>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3" name="Rectangle 184">
                <a:extLst>
                  <a:ext uri="{FF2B5EF4-FFF2-40B4-BE49-F238E27FC236}">
                    <a16:creationId xmlns:a16="http://schemas.microsoft.com/office/drawing/2014/main" id="{E20488E6-9FFE-A15F-6109-A3EE1CC4EB76}"/>
                  </a:ext>
                </a:extLst>
              </p:cNvPr>
              <p:cNvSpPr>
                <a:spLocks noChangeArrowheads="1"/>
              </p:cNvSpPr>
              <p:nvPr/>
            </p:nvSpPr>
            <p:spPr bwMode="auto">
              <a:xfrm>
                <a:off x="8739868" y="4013972"/>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4" name="Rectangle 185">
                <a:extLst>
                  <a:ext uri="{FF2B5EF4-FFF2-40B4-BE49-F238E27FC236}">
                    <a16:creationId xmlns:a16="http://schemas.microsoft.com/office/drawing/2014/main" id="{096E4DD9-C7B5-C11F-6F6E-5A6109B632C9}"/>
                  </a:ext>
                </a:extLst>
              </p:cNvPr>
              <p:cNvSpPr>
                <a:spLocks noChangeArrowheads="1"/>
              </p:cNvSpPr>
              <p:nvPr/>
            </p:nvSpPr>
            <p:spPr bwMode="auto">
              <a:xfrm>
                <a:off x="8739868" y="4088583"/>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5" name="Rectangle 186">
                <a:extLst>
                  <a:ext uri="{FF2B5EF4-FFF2-40B4-BE49-F238E27FC236}">
                    <a16:creationId xmlns:a16="http://schemas.microsoft.com/office/drawing/2014/main" id="{99F9EA42-5D9F-9E2F-A579-516A7D32070D}"/>
                  </a:ext>
                </a:extLst>
              </p:cNvPr>
              <p:cNvSpPr>
                <a:spLocks noChangeArrowheads="1"/>
              </p:cNvSpPr>
              <p:nvPr/>
            </p:nvSpPr>
            <p:spPr bwMode="auto">
              <a:xfrm>
                <a:off x="8739868" y="5207748"/>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þ</a:t>
                </a:r>
                <a:endParaRPr lang="en-US" altLang="en-US" sz="2800" b="1">
                  <a:solidFill>
                    <a:srgbClr val="000000"/>
                  </a:solidFill>
                  <a:latin typeface="Times New Roman" panose="02020603050405020304" pitchFamily="18" charset="0"/>
                </a:endParaRPr>
              </a:p>
            </p:txBody>
          </p:sp>
          <p:sp>
            <p:nvSpPr>
              <p:cNvPr id="66726" name="Rectangle 187">
                <a:extLst>
                  <a:ext uri="{FF2B5EF4-FFF2-40B4-BE49-F238E27FC236}">
                    <a16:creationId xmlns:a16="http://schemas.microsoft.com/office/drawing/2014/main" id="{EB0208C7-9F82-9A4E-C5C4-477101443FFD}"/>
                  </a:ext>
                </a:extLst>
              </p:cNvPr>
              <p:cNvSpPr>
                <a:spLocks noChangeArrowheads="1"/>
              </p:cNvSpPr>
              <p:nvPr/>
            </p:nvSpPr>
            <p:spPr bwMode="auto">
              <a:xfrm>
                <a:off x="8739868" y="442353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7" name="Rectangle 188">
                <a:extLst>
                  <a:ext uri="{FF2B5EF4-FFF2-40B4-BE49-F238E27FC236}">
                    <a16:creationId xmlns:a16="http://schemas.microsoft.com/office/drawing/2014/main" id="{65C3AA69-8B08-9AF6-4A82-15332B19BEF9}"/>
                  </a:ext>
                </a:extLst>
              </p:cNvPr>
              <p:cNvSpPr>
                <a:spLocks noChangeArrowheads="1"/>
              </p:cNvSpPr>
              <p:nvPr/>
            </p:nvSpPr>
            <p:spPr bwMode="auto">
              <a:xfrm>
                <a:off x="8739868" y="461086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8" name="Rectangle 189">
                <a:extLst>
                  <a:ext uri="{FF2B5EF4-FFF2-40B4-BE49-F238E27FC236}">
                    <a16:creationId xmlns:a16="http://schemas.microsoft.com/office/drawing/2014/main" id="{888FFB72-8025-AB35-D26B-2E5983A638E6}"/>
                  </a:ext>
                </a:extLst>
              </p:cNvPr>
              <p:cNvSpPr>
                <a:spLocks noChangeArrowheads="1"/>
              </p:cNvSpPr>
              <p:nvPr/>
            </p:nvSpPr>
            <p:spPr bwMode="auto">
              <a:xfrm>
                <a:off x="8739868" y="4799769"/>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29" name="Rectangle 190">
                <a:extLst>
                  <a:ext uri="{FF2B5EF4-FFF2-40B4-BE49-F238E27FC236}">
                    <a16:creationId xmlns:a16="http://schemas.microsoft.com/office/drawing/2014/main" id="{F343B2B8-54FF-3C98-55BA-C735D587C4AB}"/>
                  </a:ext>
                </a:extLst>
              </p:cNvPr>
              <p:cNvSpPr>
                <a:spLocks noChangeArrowheads="1"/>
              </p:cNvSpPr>
              <p:nvPr/>
            </p:nvSpPr>
            <p:spPr bwMode="auto">
              <a:xfrm>
                <a:off x="8739868" y="4987091"/>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30" name="Rectangle 191">
                <a:extLst>
                  <a:ext uri="{FF2B5EF4-FFF2-40B4-BE49-F238E27FC236}">
                    <a16:creationId xmlns:a16="http://schemas.microsoft.com/office/drawing/2014/main" id="{916265C5-C40C-0C5D-67F6-9D7851F7A570}"/>
                  </a:ext>
                </a:extLst>
              </p:cNvPr>
              <p:cNvSpPr>
                <a:spLocks noChangeArrowheads="1"/>
              </p:cNvSpPr>
              <p:nvPr/>
            </p:nvSpPr>
            <p:spPr bwMode="auto">
              <a:xfrm>
                <a:off x="8739868" y="5150600"/>
                <a:ext cx="945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a:solidFill>
                      <a:srgbClr val="000000"/>
                    </a:solidFill>
                    <a:latin typeface="Symbol" panose="05050102010706020507" pitchFamily="18" charset="2"/>
                  </a:rPr>
                  <a:t>ï</a:t>
                </a:r>
                <a:endParaRPr lang="en-US" altLang="en-US" sz="2800" b="1">
                  <a:solidFill>
                    <a:srgbClr val="000000"/>
                  </a:solidFill>
                  <a:latin typeface="Times New Roman" panose="02020603050405020304" pitchFamily="18" charset="0"/>
                </a:endParaRPr>
              </a:p>
            </p:txBody>
          </p:sp>
          <p:sp>
            <p:nvSpPr>
              <p:cNvPr id="66731" name="Rectangle 192">
                <a:extLst>
                  <a:ext uri="{FF2B5EF4-FFF2-40B4-BE49-F238E27FC236}">
                    <a16:creationId xmlns:a16="http://schemas.microsoft.com/office/drawing/2014/main" id="{4E40EE2B-A13B-071D-2428-8116C759D4C1}"/>
                  </a:ext>
                </a:extLst>
              </p:cNvPr>
              <p:cNvSpPr>
                <a:spLocks noChangeArrowheads="1"/>
              </p:cNvSpPr>
              <p:nvPr/>
            </p:nvSpPr>
            <p:spPr bwMode="auto">
              <a:xfrm>
                <a:off x="7337817" y="4309050"/>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00"/>
                    </a:solidFill>
                    <a:latin typeface="Times New Roman" panose="02020603050405020304" pitchFamily="18" charset="0"/>
                  </a:rPr>
                  <a:t>3</a:t>
                </a:r>
              </a:p>
            </p:txBody>
          </p:sp>
          <p:sp>
            <p:nvSpPr>
              <p:cNvPr id="66732" name="Freeform 199">
                <a:extLst>
                  <a:ext uri="{FF2B5EF4-FFF2-40B4-BE49-F238E27FC236}">
                    <a16:creationId xmlns:a16="http://schemas.microsoft.com/office/drawing/2014/main" id="{71065ACE-7775-C0F8-C0DD-F439F6F08F0D}"/>
                  </a:ext>
                </a:extLst>
              </p:cNvPr>
              <p:cNvSpPr>
                <a:spLocks/>
              </p:cNvSpPr>
              <p:nvPr/>
            </p:nvSpPr>
            <p:spPr bwMode="auto">
              <a:xfrm>
                <a:off x="536550" y="4123507"/>
                <a:ext cx="244534"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33" name="Freeform 222">
                <a:extLst>
                  <a:ext uri="{FF2B5EF4-FFF2-40B4-BE49-F238E27FC236}">
                    <a16:creationId xmlns:a16="http://schemas.microsoft.com/office/drawing/2014/main" id="{B2B40656-EC9D-231E-1C95-E22731FF2005}"/>
                  </a:ext>
                </a:extLst>
              </p:cNvPr>
              <p:cNvSpPr>
                <a:spLocks/>
              </p:cNvSpPr>
              <p:nvPr/>
            </p:nvSpPr>
            <p:spPr bwMode="auto">
              <a:xfrm>
                <a:off x="2451746" y="3626629"/>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34" name="Freeform 223">
                <a:extLst>
                  <a:ext uri="{FF2B5EF4-FFF2-40B4-BE49-F238E27FC236}">
                    <a16:creationId xmlns:a16="http://schemas.microsoft.com/office/drawing/2014/main" id="{95022573-DA1D-AC2B-1F69-B99493C48E9C}"/>
                  </a:ext>
                </a:extLst>
              </p:cNvPr>
              <p:cNvSpPr>
                <a:spLocks/>
              </p:cNvSpPr>
              <p:nvPr/>
            </p:nvSpPr>
            <p:spPr bwMode="auto">
              <a:xfrm>
                <a:off x="7991926" y="3628217"/>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35" name="Freeform 224">
                <a:extLst>
                  <a:ext uri="{FF2B5EF4-FFF2-40B4-BE49-F238E27FC236}">
                    <a16:creationId xmlns:a16="http://schemas.microsoft.com/office/drawing/2014/main" id="{C0CE4D57-A16C-2BE8-8CC8-BEC846751CF4}"/>
                  </a:ext>
                </a:extLst>
              </p:cNvPr>
              <p:cNvSpPr>
                <a:spLocks/>
              </p:cNvSpPr>
              <p:nvPr/>
            </p:nvSpPr>
            <p:spPr bwMode="auto">
              <a:xfrm>
                <a:off x="8377313" y="3628217"/>
                <a:ext cx="244534"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6736" name="Group 225">
                <a:extLst>
                  <a:ext uri="{FF2B5EF4-FFF2-40B4-BE49-F238E27FC236}">
                    <a16:creationId xmlns:a16="http://schemas.microsoft.com/office/drawing/2014/main" id="{F93A705C-2D4B-7822-22A6-A9CF28421842}"/>
                  </a:ext>
                </a:extLst>
              </p:cNvPr>
              <p:cNvGrpSpPr>
                <a:grpSpLocks/>
              </p:cNvGrpSpPr>
              <p:nvPr/>
            </p:nvGrpSpPr>
            <p:grpSpPr bwMode="auto">
              <a:xfrm>
                <a:off x="6831894" y="3374222"/>
                <a:ext cx="113464" cy="796910"/>
                <a:chOff x="4657" y="1618"/>
                <a:chExt cx="58" cy="502"/>
              </a:xfrm>
            </p:grpSpPr>
            <p:sp>
              <p:nvSpPr>
                <p:cNvPr id="66752" name="Rectangle 226">
                  <a:extLst>
                    <a:ext uri="{FF2B5EF4-FFF2-40B4-BE49-F238E27FC236}">
                      <a16:creationId xmlns:a16="http://schemas.microsoft.com/office/drawing/2014/main" id="{160E691C-846B-F806-D345-6AE36A235DF8}"/>
                    </a:ext>
                  </a:extLst>
                </p:cNvPr>
                <p:cNvSpPr>
                  <a:spLocks noChangeArrowheads="1"/>
                </p:cNvSpPr>
                <p:nvPr/>
              </p:nvSpPr>
              <p:spPr bwMode="auto">
                <a:xfrm>
                  <a:off x="4657" y="1618"/>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æ</a:t>
                  </a:r>
                  <a:endParaRPr lang="en-US" altLang="en-US" sz="2800" b="1">
                    <a:solidFill>
                      <a:srgbClr val="000000"/>
                    </a:solidFill>
                    <a:latin typeface="Times New Roman" panose="02020603050405020304" pitchFamily="18" charset="0"/>
                  </a:endParaRPr>
                </a:p>
              </p:txBody>
            </p:sp>
            <p:sp>
              <p:nvSpPr>
                <p:cNvPr id="66753" name="Rectangle 227">
                  <a:extLst>
                    <a:ext uri="{FF2B5EF4-FFF2-40B4-BE49-F238E27FC236}">
                      <a16:creationId xmlns:a16="http://schemas.microsoft.com/office/drawing/2014/main" id="{BDFAFA7D-978A-49DB-666B-7B9F0F18DF4C}"/>
                    </a:ext>
                  </a:extLst>
                </p:cNvPr>
                <p:cNvSpPr>
                  <a:spLocks noChangeArrowheads="1"/>
                </p:cNvSpPr>
                <p:nvPr/>
              </p:nvSpPr>
              <p:spPr bwMode="auto">
                <a:xfrm>
                  <a:off x="4657" y="1897"/>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è</a:t>
                  </a:r>
                  <a:endParaRPr lang="en-US" altLang="en-US" sz="2800" b="1">
                    <a:solidFill>
                      <a:srgbClr val="000000"/>
                    </a:solidFill>
                    <a:latin typeface="Times New Roman" panose="02020603050405020304" pitchFamily="18" charset="0"/>
                  </a:endParaRPr>
                </a:p>
              </p:txBody>
            </p:sp>
            <p:sp>
              <p:nvSpPr>
                <p:cNvPr id="66754" name="Rectangle 228">
                  <a:extLst>
                    <a:ext uri="{FF2B5EF4-FFF2-40B4-BE49-F238E27FC236}">
                      <a16:creationId xmlns:a16="http://schemas.microsoft.com/office/drawing/2014/main" id="{EB5F998E-BDD4-BE68-A436-9B767CABD1FD}"/>
                    </a:ext>
                  </a:extLst>
                </p:cNvPr>
                <p:cNvSpPr>
                  <a:spLocks noChangeArrowheads="1"/>
                </p:cNvSpPr>
                <p:nvPr/>
              </p:nvSpPr>
              <p:spPr bwMode="auto">
                <a:xfrm>
                  <a:off x="4657" y="1760"/>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ç</a:t>
                  </a:r>
                  <a:endParaRPr lang="en-US" altLang="en-US" sz="2800" b="1">
                    <a:solidFill>
                      <a:srgbClr val="000000"/>
                    </a:solidFill>
                    <a:latin typeface="Times New Roman" panose="02020603050405020304" pitchFamily="18" charset="0"/>
                  </a:endParaRPr>
                </a:p>
              </p:txBody>
            </p:sp>
          </p:grpSp>
          <p:grpSp>
            <p:nvGrpSpPr>
              <p:cNvPr id="66737" name="Group 229">
                <a:extLst>
                  <a:ext uri="{FF2B5EF4-FFF2-40B4-BE49-F238E27FC236}">
                    <a16:creationId xmlns:a16="http://schemas.microsoft.com/office/drawing/2014/main" id="{103F0FAC-1818-5B1D-C2A9-37BCE4B4C1D5}"/>
                  </a:ext>
                </a:extLst>
              </p:cNvPr>
              <p:cNvGrpSpPr>
                <a:grpSpLocks/>
              </p:cNvGrpSpPr>
              <p:nvPr/>
            </p:nvGrpSpPr>
            <p:grpSpPr bwMode="auto">
              <a:xfrm>
                <a:off x="7187938" y="3388509"/>
                <a:ext cx="113464" cy="796910"/>
                <a:chOff x="4878" y="1633"/>
                <a:chExt cx="58" cy="502"/>
              </a:xfrm>
            </p:grpSpPr>
            <p:sp>
              <p:nvSpPr>
                <p:cNvPr id="66749" name="Rectangle 230">
                  <a:extLst>
                    <a:ext uri="{FF2B5EF4-FFF2-40B4-BE49-F238E27FC236}">
                      <a16:creationId xmlns:a16="http://schemas.microsoft.com/office/drawing/2014/main" id="{BA2BE39E-704A-5621-8E76-7708A90D9A77}"/>
                    </a:ext>
                  </a:extLst>
                </p:cNvPr>
                <p:cNvSpPr>
                  <a:spLocks noChangeArrowheads="1"/>
                </p:cNvSpPr>
                <p:nvPr/>
              </p:nvSpPr>
              <p:spPr bwMode="auto">
                <a:xfrm>
                  <a:off x="4878" y="1633"/>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ö</a:t>
                  </a:r>
                  <a:endParaRPr lang="en-US" altLang="en-US" sz="2800" b="1">
                    <a:solidFill>
                      <a:srgbClr val="000000"/>
                    </a:solidFill>
                    <a:latin typeface="Times New Roman" panose="02020603050405020304" pitchFamily="18" charset="0"/>
                  </a:endParaRPr>
                </a:p>
              </p:txBody>
            </p:sp>
            <p:sp>
              <p:nvSpPr>
                <p:cNvPr id="66750" name="Rectangle 231">
                  <a:extLst>
                    <a:ext uri="{FF2B5EF4-FFF2-40B4-BE49-F238E27FC236}">
                      <a16:creationId xmlns:a16="http://schemas.microsoft.com/office/drawing/2014/main" id="{D5BFAF16-10F4-D57C-2D75-C15678455EA2}"/>
                    </a:ext>
                  </a:extLst>
                </p:cNvPr>
                <p:cNvSpPr>
                  <a:spLocks noChangeArrowheads="1"/>
                </p:cNvSpPr>
                <p:nvPr/>
              </p:nvSpPr>
              <p:spPr bwMode="auto">
                <a:xfrm>
                  <a:off x="4878" y="1912"/>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ø</a:t>
                  </a:r>
                  <a:endParaRPr lang="en-US" altLang="en-US" sz="2800" b="1">
                    <a:solidFill>
                      <a:srgbClr val="000000"/>
                    </a:solidFill>
                    <a:latin typeface="Times New Roman" panose="02020603050405020304" pitchFamily="18" charset="0"/>
                  </a:endParaRPr>
                </a:p>
              </p:txBody>
            </p:sp>
            <p:sp>
              <p:nvSpPr>
                <p:cNvPr id="66751" name="Rectangle 232">
                  <a:extLst>
                    <a:ext uri="{FF2B5EF4-FFF2-40B4-BE49-F238E27FC236}">
                      <a16:creationId xmlns:a16="http://schemas.microsoft.com/office/drawing/2014/main" id="{1FAA48AA-607F-3690-BAA9-42E6380D847D}"/>
                    </a:ext>
                  </a:extLst>
                </p:cNvPr>
                <p:cNvSpPr>
                  <a:spLocks noChangeArrowheads="1"/>
                </p:cNvSpPr>
                <p:nvPr/>
              </p:nvSpPr>
              <p:spPr bwMode="auto">
                <a:xfrm>
                  <a:off x="4878" y="1775"/>
                  <a:ext cx="5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300" b="1">
                      <a:solidFill>
                        <a:srgbClr val="000000"/>
                      </a:solidFill>
                      <a:latin typeface="Symbol" panose="05050102010706020507" pitchFamily="18" charset="2"/>
                    </a:rPr>
                    <a:t>÷</a:t>
                  </a:r>
                  <a:endParaRPr lang="en-US" altLang="en-US" sz="2800" b="1">
                    <a:solidFill>
                      <a:srgbClr val="000000"/>
                    </a:solidFill>
                    <a:latin typeface="Times New Roman" panose="02020603050405020304" pitchFamily="18" charset="0"/>
                  </a:endParaRPr>
                </a:p>
              </p:txBody>
            </p:sp>
          </p:grpSp>
          <p:sp>
            <p:nvSpPr>
              <p:cNvPr id="66738" name="Rectangle 233">
                <a:extLst>
                  <a:ext uri="{FF2B5EF4-FFF2-40B4-BE49-F238E27FC236}">
                    <a16:creationId xmlns:a16="http://schemas.microsoft.com/office/drawing/2014/main" id="{7C0BB208-60E6-D842-C88E-F5B50DE3DCB4}"/>
                  </a:ext>
                </a:extLst>
              </p:cNvPr>
              <p:cNvSpPr>
                <a:spLocks noChangeArrowheads="1"/>
              </p:cNvSpPr>
              <p:nvPr/>
            </p:nvSpPr>
            <p:spPr bwMode="auto">
              <a:xfrm>
                <a:off x="7515566" y="3648854"/>
                <a:ext cx="1330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Symbol" panose="05050102010706020507" pitchFamily="18" charset="2"/>
                  </a:rPr>
                  <a:t>´</a:t>
                </a:r>
                <a:endParaRPr lang="en-US" altLang="en-US" sz="2000" b="1">
                  <a:solidFill>
                    <a:srgbClr val="000000"/>
                  </a:solidFill>
                  <a:latin typeface="Times New Roman" panose="02020603050405020304" pitchFamily="18" charset="0"/>
                </a:endParaRPr>
              </a:p>
            </p:txBody>
          </p:sp>
          <p:sp>
            <p:nvSpPr>
              <p:cNvPr id="66739" name="Rectangle 234">
                <a:extLst>
                  <a:ext uri="{FF2B5EF4-FFF2-40B4-BE49-F238E27FC236}">
                    <a16:creationId xmlns:a16="http://schemas.microsoft.com/office/drawing/2014/main" id="{ADBF4FA5-A215-42EB-AC43-67C3ED16BBEE}"/>
                  </a:ext>
                </a:extLst>
              </p:cNvPr>
              <p:cNvSpPr>
                <a:spLocks noChangeArrowheads="1"/>
              </p:cNvSpPr>
              <p:nvPr/>
            </p:nvSpPr>
            <p:spPr bwMode="auto">
              <a:xfrm>
                <a:off x="7130179" y="3648854"/>
                <a:ext cx="1330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Symbol" panose="05050102010706020507" pitchFamily="18" charset="2"/>
                  </a:rPr>
                  <a:t>´</a:t>
                </a:r>
                <a:endParaRPr lang="en-US" altLang="en-US" sz="2000" b="1">
                  <a:solidFill>
                    <a:srgbClr val="000000"/>
                  </a:solidFill>
                  <a:latin typeface="Times New Roman" panose="02020603050405020304" pitchFamily="18" charset="0"/>
                </a:endParaRPr>
              </a:p>
            </p:txBody>
          </p:sp>
          <p:sp>
            <p:nvSpPr>
              <p:cNvPr id="66740" name="Rectangle 235">
                <a:extLst>
                  <a:ext uri="{FF2B5EF4-FFF2-40B4-BE49-F238E27FC236}">
                    <a16:creationId xmlns:a16="http://schemas.microsoft.com/office/drawing/2014/main" id="{1954E313-2101-A8C6-189F-EAEF274AB3A7}"/>
                  </a:ext>
                </a:extLst>
              </p:cNvPr>
              <p:cNvSpPr>
                <a:spLocks noChangeArrowheads="1"/>
              </p:cNvSpPr>
              <p:nvPr/>
            </p:nvSpPr>
            <p:spPr bwMode="auto">
              <a:xfrm>
                <a:off x="8274602" y="3640917"/>
                <a:ext cx="13303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a:solidFill>
                      <a:srgbClr val="000000"/>
                    </a:solidFill>
                    <a:latin typeface="Symbol" panose="05050102010706020507" pitchFamily="18" charset="2"/>
                  </a:rPr>
                  <a:t>´</a:t>
                </a:r>
                <a:endParaRPr lang="en-US" altLang="en-US" sz="2000" b="1">
                  <a:solidFill>
                    <a:srgbClr val="000000"/>
                  </a:solidFill>
                  <a:latin typeface="Times New Roman" panose="02020603050405020304" pitchFamily="18" charset="0"/>
                </a:endParaRPr>
              </a:p>
            </p:txBody>
          </p:sp>
          <p:sp>
            <p:nvSpPr>
              <p:cNvPr id="66741" name="Freeform 236">
                <a:extLst>
                  <a:ext uri="{FF2B5EF4-FFF2-40B4-BE49-F238E27FC236}">
                    <a16:creationId xmlns:a16="http://schemas.microsoft.com/office/drawing/2014/main" id="{4B5949D5-9DE3-0BD8-2E20-8A46CFC39A5E}"/>
                  </a:ext>
                </a:extLst>
              </p:cNvPr>
              <p:cNvSpPr>
                <a:spLocks/>
              </p:cNvSpPr>
              <p:nvPr/>
            </p:nvSpPr>
            <p:spPr bwMode="auto">
              <a:xfrm>
                <a:off x="4799280" y="3629804"/>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42" name="Freeform 237">
                <a:extLst>
                  <a:ext uri="{FF2B5EF4-FFF2-40B4-BE49-F238E27FC236}">
                    <a16:creationId xmlns:a16="http://schemas.microsoft.com/office/drawing/2014/main" id="{1AC27FFB-2F90-8743-2C2B-5459BA25FDCA}"/>
                  </a:ext>
                </a:extLst>
              </p:cNvPr>
              <p:cNvSpPr>
                <a:spLocks/>
              </p:cNvSpPr>
              <p:nvPr/>
            </p:nvSpPr>
            <p:spPr bwMode="auto">
              <a:xfrm>
                <a:off x="5120109" y="3431371"/>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43" name="Freeform 238">
                <a:extLst>
                  <a:ext uri="{FF2B5EF4-FFF2-40B4-BE49-F238E27FC236}">
                    <a16:creationId xmlns:a16="http://schemas.microsoft.com/office/drawing/2014/main" id="{F21BE119-5797-B5A5-D7C0-AE5D84EE15E0}"/>
                  </a:ext>
                </a:extLst>
              </p:cNvPr>
              <p:cNvSpPr>
                <a:spLocks/>
              </p:cNvSpPr>
              <p:nvPr/>
            </p:nvSpPr>
            <p:spPr bwMode="auto">
              <a:xfrm>
                <a:off x="6207800" y="3423433"/>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44" name="Freeform 239">
                <a:extLst>
                  <a:ext uri="{FF2B5EF4-FFF2-40B4-BE49-F238E27FC236}">
                    <a16:creationId xmlns:a16="http://schemas.microsoft.com/office/drawing/2014/main" id="{5F816A02-A817-D444-5758-1BD2483712F3}"/>
                  </a:ext>
                </a:extLst>
              </p:cNvPr>
              <p:cNvSpPr>
                <a:spLocks/>
              </p:cNvSpPr>
              <p:nvPr/>
            </p:nvSpPr>
            <p:spPr bwMode="auto">
              <a:xfrm>
                <a:off x="5879145" y="3621867"/>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45" name="Freeform 240">
                <a:extLst>
                  <a:ext uri="{FF2B5EF4-FFF2-40B4-BE49-F238E27FC236}">
                    <a16:creationId xmlns:a16="http://schemas.microsoft.com/office/drawing/2014/main" id="{795A21AD-01AC-EC83-8806-9F8F5E21524E}"/>
                  </a:ext>
                </a:extLst>
              </p:cNvPr>
              <p:cNvSpPr>
                <a:spLocks/>
              </p:cNvSpPr>
              <p:nvPr/>
            </p:nvSpPr>
            <p:spPr bwMode="auto">
              <a:xfrm>
                <a:off x="5476152" y="3621867"/>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746" name="Freeform 241">
                <a:extLst>
                  <a:ext uri="{FF2B5EF4-FFF2-40B4-BE49-F238E27FC236}">
                    <a16:creationId xmlns:a16="http://schemas.microsoft.com/office/drawing/2014/main" id="{8D65E81D-D96D-B9D6-991F-ACC81536DA49}"/>
                  </a:ext>
                </a:extLst>
              </p:cNvPr>
              <p:cNvSpPr>
                <a:spLocks/>
              </p:cNvSpPr>
              <p:nvPr/>
            </p:nvSpPr>
            <p:spPr bwMode="auto">
              <a:xfrm>
                <a:off x="7334616" y="3628217"/>
                <a:ext cx="244535" cy="50799"/>
              </a:xfrm>
              <a:custGeom>
                <a:avLst/>
                <a:gdLst>
                  <a:gd name="T0" fmla="*/ 0 w 125"/>
                  <a:gd name="T1" fmla="*/ 2147483646 h 32"/>
                  <a:gd name="T2" fmla="*/ 2147483646 w 125"/>
                  <a:gd name="T3" fmla="*/ 2147483646 h 32"/>
                  <a:gd name="T4" fmla="*/ 2147483646 w 125"/>
                  <a:gd name="T5" fmla="*/ 0 h 32"/>
                  <a:gd name="T6" fmla="*/ 0 60000 65536"/>
                  <a:gd name="T7" fmla="*/ 0 60000 65536"/>
                  <a:gd name="T8" fmla="*/ 0 60000 65536"/>
                  <a:gd name="T9" fmla="*/ 0 w 125"/>
                  <a:gd name="T10" fmla="*/ 0 h 32"/>
                  <a:gd name="T11" fmla="*/ 125 w 125"/>
                  <a:gd name="T12" fmla="*/ 32 h 32"/>
                </a:gdLst>
                <a:ahLst/>
                <a:cxnLst>
                  <a:cxn ang="T6">
                    <a:pos x="T0" y="T1"/>
                  </a:cxn>
                  <a:cxn ang="T7">
                    <a:pos x="T2" y="T3"/>
                  </a:cxn>
                  <a:cxn ang="T8">
                    <a:pos x="T4" y="T5"/>
                  </a:cxn>
                </a:cxnLst>
                <a:rect l="T9" t="T10" r="T11" b="T12"/>
                <a:pathLst>
                  <a:path w="125" h="32">
                    <a:moveTo>
                      <a:pt x="0" y="32"/>
                    </a:moveTo>
                    <a:cubicBezTo>
                      <a:pt x="70" y="32"/>
                      <a:pt x="55" y="32"/>
                      <a:pt x="125" y="32"/>
                    </a:cubicBezTo>
                    <a:lnTo>
                      <a:pt x="75"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Freeform: Shape 1">
                <a:extLst>
                  <a:ext uri="{FF2B5EF4-FFF2-40B4-BE49-F238E27FC236}">
                    <a16:creationId xmlns:a16="http://schemas.microsoft.com/office/drawing/2014/main" id="{3185D0D0-6D95-CB1B-9A03-E5EAF876962E}"/>
                  </a:ext>
                </a:extLst>
              </p:cNvPr>
              <p:cNvSpPr/>
              <p:nvPr/>
            </p:nvSpPr>
            <p:spPr>
              <a:xfrm>
                <a:off x="1481138" y="4408095"/>
                <a:ext cx="2051050" cy="900285"/>
              </a:xfrm>
              <a:custGeom>
                <a:avLst/>
                <a:gdLst>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233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0" fmla="*/ 0 w 2236358"/>
                  <a:gd name="connsiteY0" fmla="*/ 688489 h 1021976"/>
                  <a:gd name="connsiteX1" fmla="*/ 0 w 2236358"/>
                  <a:gd name="connsiteY1" fmla="*/ 688489 h 1021976"/>
                  <a:gd name="connsiteX2" fmla="*/ 139850 w 2236358"/>
                  <a:gd name="connsiteY2" fmla="*/ 677732 h 1021976"/>
                  <a:gd name="connsiteX3" fmla="*/ 225911 w 2236358"/>
                  <a:gd name="connsiteY3" fmla="*/ 1021976 h 1021976"/>
                  <a:gd name="connsiteX4" fmla="*/ 290457 w 2236358"/>
                  <a:gd name="connsiteY4" fmla="*/ 0 h 1021976"/>
                  <a:gd name="connsiteX5" fmla="*/ 2236358 w 2236358"/>
                  <a:gd name="connsiteY5" fmla="*/ 10758 h 1021976"/>
                  <a:gd name="connsiteX0" fmla="*/ 0 w 2328433"/>
                  <a:gd name="connsiteY0" fmla="*/ 690431 h 1023918"/>
                  <a:gd name="connsiteX1" fmla="*/ 0 w 2328433"/>
                  <a:gd name="connsiteY1" fmla="*/ 690431 h 1023918"/>
                  <a:gd name="connsiteX2" fmla="*/ 139850 w 2328433"/>
                  <a:gd name="connsiteY2" fmla="*/ 679674 h 1023918"/>
                  <a:gd name="connsiteX3" fmla="*/ 225911 w 2328433"/>
                  <a:gd name="connsiteY3" fmla="*/ 1023918 h 1023918"/>
                  <a:gd name="connsiteX4" fmla="*/ 290457 w 2328433"/>
                  <a:gd name="connsiteY4" fmla="*/ 1942 h 1023918"/>
                  <a:gd name="connsiteX5" fmla="*/ 2328433 w 2328433"/>
                  <a:gd name="connsiteY5" fmla="*/ 0 h 10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433" h="1023918">
                    <a:moveTo>
                      <a:pt x="0" y="690431"/>
                    </a:moveTo>
                    <a:lnTo>
                      <a:pt x="0" y="690431"/>
                    </a:lnTo>
                    <a:cubicBezTo>
                      <a:pt x="118281" y="678604"/>
                      <a:pt x="71539" y="679674"/>
                      <a:pt x="139850" y="679674"/>
                    </a:cubicBezTo>
                    <a:lnTo>
                      <a:pt x="225911" y="1023918"/>
                    </a:lnTo>
                    <a:lnTo>
                      <a:pt x="290457" y="1942"/>
                    </a:lnTo>
                    <a:lnTo>
                      <a:pt x="2328433"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Shape 10">
                <a:extLst>
                  <a:ext uri="{FF2B5EF4-FFF2-40B4-BE49-F238E27FC236}">
                    <a16:creationId xmlns:a16="http://schemas.microsoft.com/office/drawing/2014/main" id="{35E23AF4-7F58-518E-366E-7D55111562DB}"/>
                  </a:ext>
                </a:extLst>
              </p:cNvPr>
              <p:cNvSpPr/>
              <p:nvPr/>
            </p:nvSpPr>
            <p:spPr>
              <a:xfrm>
                <a:off x="5070475" y="4422385"/>
                <a:ext cx="2051050" cy="928866"/>
              </a:xfrm>
              <a:custGeom>
                <a:avLst/>
                <a:gdLst>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0758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6" fmla="*/ 2226833 w 2226833"/>
                  <a:gd name="connsiteY6" fmla="*/ 1233 h 1021976"/>
                  <a:gd name="connsiteX0" fmla="*/ 0 w 2226833"/>
                  <a:gd name="connsiteY0" fmla="*/ 688489 h 1021976"/>
                  <a:gd name="connsiteX1" fmla="*/ 0 w 2226833"/>
                  <a:gd name="connsiteY1" fmla="*/ 688489 h 1021976"/>
                  <a:gd name="connsiteX2" fmla="*/ 139850 w 2226833"/>
                  <a:gd name="connsiteY2" fmla="*/ 677732 h 1021976"/>
                  <a:gd name="connsiteX3" fmla="*/ 225911 w 2226833"/>
                  <a:gd name="connsiteY3" fmla="*/ 1021976 h 1021976"/>
                  <a:gd name="connsiteX4" fmla="*/ 290457 w 2226833"/>
                  <a:gd name="connsiteY4" fmla="*/ 0 h 1021976"/>
                  <a:gd name="connsiteX5" fmla="*/ 2226833 w 2226833"/>
                  <a:gd name="connsiteY5" fmla="*/ 10758 h 1021976"/>
                  <a:gd name="connsiteX0" fmla="*/ 0 w 2236358"/>
                  <a:gd name="connsiteY0" fmla="*/ 688489 h 1021976"/>
                  <a:gd name="connsiteX1" fmla="*/ 0 w 2236358"/>
                  <a:gd name="connsiteY1" fmla="*/ 688489 h 1021976"/>
                  <a:gd name="connsiteX2" fmla="*/ 139850 w 2236358"/>
                  <a:gd name="connsiteY2" fmla="*/ 677732 h 1021976"/>
                  <a:gd name="connsiteX3" fmla="*/ 225911 w 2236358"/>
                  <a:gd name="connsiteY3" fmla="*/ 1021976 h 1021976"/>
                  <a:gd name="connsiteX4" fmla="*/ 290457 w 2236358"/>
                  <a:gd name="connsiteY4" fmla="*/ 0 h 1021976"/>
                  <a:gd name="connsiteX5" fmla="*/ 2236358 w 2236358"/>
                  <a:gd name="connsiteY5" fmla="*/ 10758 h 1021976"/>
                  <a:gd name="connsiteX0" fmla="*/ 0 w 2328433"/>
                  <a:gd name="connsiteY0" fmla="*/ 690431 h 1023918"/>
                  <a:gd name="connsiteX1" fmla="*/ 0 w 2328433"/>
                  <a:gd name="connsiteY1" fmla="*/ 690431 h 1023918"/>
                  <a:gd name="connsiteX2" fmla="*/ 139850 w 2328433"/>
                  <a:gd name="connsiteY2" fmla="*/ 679674 h 1023918"/>
                  <a:gd name="connsiteX3" fmla="*/ 225911 w 2328433"/>
                  <a:gd name="connsiteY3" fmla="*/ 1023918 h 1023918"/>
                  <a:gd name="connsiteX4" fmla="*/ 290457 w 2328433"/>
                  <a:gd name="connsiteY4" fmla="*/ 1942 h 1023918"/>
                  <a:gd name="connsiteX5" fmla="*/ 2328433 w 2328433"/>
                  <a:gd name="connsiteY5" fmla="*/ 0 h 102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433" h="1023918">
                    <a:moveTo>
                      <a:pt x="0" y="690431"/>
                    </a:moveTo>
                    <a:lnTo>
                      <a:pt x="0" y="690431"/>
                    </a:lnTo>
                    <a:cubicBezTo>
                      <a:pt x="118281" y="678604"/>
                      <a:pt x="71539" y="679674"/>
                      <a:pt x="139850" y="679674"/>
                    </a:cubicBezTo>
                    <a:lnTo>
                      <a:pt x="225911" y="1023918"/>
                    </a:lnTo>
                    <a:lnTo>
                      <a:pt x="290457" y="1942"/>
                    </a:lnTo>
                    <a:lnTo>
                      <a:pt x="2328433" y="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19" name="Group 18">
            <a:extLst>
              <a:ext uri="{FF2B5EF4-FFF2-40B4-BE49-F238E27FC236}">
                <a16:creationId xmlns:a16="http://schemas.microsoft.com/office/drawing/2014/main" id="{5E82FE55-3BA2-3C73-8C96-043A15240AC2}"/>
              </a:ext>
            </a:extLst>
          </p:cNvPr>
          <p:cNvGrpSpPr>
            <a:grpSpLocks/>
          </p:cNvGrpSpPr>
          <p:nvPr/>
        </p:nvGrpSpPr>
        <p:grpSpPr bwMode="auto">
          <a:xfrm>
            <a:off x="5238750" y="2255838"/>
            <a:ext cx="1539875" cy="1012825"/>
            <a:chOff x="5238007" y="2255225"/>
            <a:chExt cx="1540785" cy="1013438"/>
          </a:xfrm>
        </p:grpSpPr>
        <p:sp>
          <p:nvSpPr>
            <p:cNvPr id="7" name="Right Brace 6">
              <a:extLst>
                <a:ext uri="{FF2B5EF4-FFF2-40B4-BE49-F238E27FC236}">
                  <a16:creationId xmlns:a16="http://schemas.microsoft.com/office/drawing/2014/main" id="{D709289B-E04A-C65A-3472-F94D3BBB4EC5}"/>
                </a:ext>
              </a:extLst>
            </p:cNvPr>
            <p:cNvSpPr/>
            <p:nvPr/>
          </p:nvSpPr>
          <p:spPr bwMode="auto">
            <a:xfrm rot="16200000">
              <a:off x="5833669" y="2537979"/>
              <a:ext cx="378054" cy="1083315"/>
            </a:xfrm>
            <a:prstGeom prst="rightBrace">
              <a:avLst>
                <a:gd name="adj1" fmla="val 37492"/>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b="1"/>
            </a:p>
          </p:txBody>
        </p:sp>
        <p:sp>
          <p:nvSpPr>
            <p:cNvPr id="66582" name="TextBox 15">
              <a:extLst>
                <a:ext uri="{FF2B5EF4-FFF2-40B4-BE49-F238E27FC236}">
                  <a16:creationId xmlns:a16="http://schemas.microsoft.com/office/drawing/2014/main" id="{BBCF10C1-4D5D-DD98-110B-B39C2EBAA624}"/>
                </a:ext>
              </a:extLst>
            </p:cNvPr>
            <p:cNvSpPr txBox="1">
              <a:spLocks noChangeArrowheads="1"/>
            </p:cNvSpPr>
            <p:nvPr/>
          </p:nvSpPr>
          <p:spPr bwMode="auto">
            <a:xfrm>
              <a:off x="5238007" y="2255225"/>
              <a:ext cx="15407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C00000"/>
                  </a:solidFill>
                </a:rPr>
                <a:t>Velocity Component</a:t>
              </a:r>
            </a:p>
          </p:txBody>
        </p:sp>
      </p:grpSp>
      <p:grpSp>
        <p:nvGrpSpPr>
          <p:cNvPr id="20" name="Group 19">
            <a:extLst>
              <a:ext uri="{FF2B5EF4-FFF2-40B4-BE49-F238E27FC236}">
                <a16:creationId xmlns:a16="http://schemas.microsoft.com/office/drawing/2014/main" id="{E5BB4644-040F-5E31-D28C-3BBFCED91F4C}"/>
              </a:ext>
            </a:extLst>
          </p:cNvPr>
          <p:cNvGrpSpPr>
            <a:grpSpLocks/>
          </p:cNvGrpSpPr>
          <p:nvPr/>
        </p:nvGrpSpPr>
        <p:grpSpPr bwMode="auto">
          <a:xfrm>
            <a:off x="6824663" y="2254250"/>
            <a:ext cx="1905000" cy="1014413"/>
            <a:chOff x="6824663" y="2254757"/>
            <a:chExt cx="1905000" cy="1013906"/>
          </a:xfrm>
        </p:grpSpPr>
        <p:sp>
          <p:nvSpPr>
            <p:cNvPr id="8" name="Right Brace 7">
              <a:extLst>
                <a:ext uri="{FF2B5EF4-FFF2-40B4-BE49-F238E27FC236}">
                  <a16:creationId xmlns:a16="http://schemas.microsoft.com/office/drawing/2014/main" id="{D84C4A2D-CB4B-13C5-4868-9083A72F77B4}"/>
                </a:ext>
              </a:extLst>
            </p:cNvPr>
            <p:cNvSpPr/>
            <p:nvPr/>
          </p:nvSpPr>
          <p:spPr bwMode="auto">
            <a:xfrm rot="16200000">
              <a:off x="7588344" y="2127345"/>
              <a:ext cx="377636" cy="1905000"/>
            </a:xfrm>
            <a:prstGeom prst="rightBrace">
              <a:avLst>
                <a:gd name="adj1" fmla="val 43323"/>
                <a:gd name="adj2" fmla="val 5000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b="1"/>
            </a:p>
          </p:txBody>
        </p:sp>
        <p:sp>
          <p:nvSpPr>
            <p:cNvPr id="66580" name="TextBox 16">
              <a:extLst>
                <a:ext uri="{FF2B5EF4-FFF2-40B4-BE49-F238E27FC236}">
                  <a16:creationId xmlns:a16="http://schemas.microsoft.com/office/drawing/2014/main" id="{9453C7B2-4C4D-F568-7174-1EE89023ACC2}"/>
                </a:ext>
              </a:extLst>
            </p:cNvPr>
            <p:cNvSpPr txBox="1">
              <a:spLocks noChangeArrowheads="1"/>
            </p:cNvSpPr>
            <p:nvPr/>
          </p:nvSpPr>
          <p:spPr bwMode="auto">
            <a:xfrm>
              <a:off x="6890626" y="2254757"/>
              <a:ext cx="1764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7030A0"/>
                  </a:solidFill>
                </a:rPr>
                <a:t>Acceleration Component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2172AC68-FB9E-1140-B9AB-FE38838B9EAC}"/>
              </a:ext>
            </a:extLst>
          </p:cNvPr>
          <p:cNvSpPr>
            <a:spLocks noGrp="1" noChangeArrowheads="1"/>
          </p:cNvSpPr>
          <p:nvPr>
            <p:ph type="title"/>
          </p:nvPr>
        </p:nvSpPr>
        <p:spPr>
          <a:xfrm>
            <a:off x="457200" y="228600"/>
            <a:ext cx="8229600" cy="1143000"/>
          </a:xfrm>
        </p:spPr>
        <p:txBody>
          <a:bodyPr/>
          <a:lstStyle/>
          <a:p>
            <a:r>
              <a:rPr lang="en-US" altLang="en-US" sz="3600" b="1">
                <a:solidFill>
                  <a:srgbClr val="0070C0"/>
                </a:solidFill>
              </a:rPr>
              <a:t>The Impact of Proper </a:t>
            </a:r>
            <a:br>
              <a:rPr lang="en-US" altLang="en-US" sz="3600" b="1">
                <a:solidFill>
                  <a:srgbClr val="0070C0"/>
                </a:solidFill>
              </a:rPr>
            </a:br>
            <a:r>
              <a:rPr lang="en-US" altLang="en-US" sz="3600" b="1">
                <a:solidFill>
                  <a:srgbClr val="0070C0"/>
                </a:solidFill>
              </a:rPr>
              <a:t>Force Equations</a:t>
            </a:r>
          </a:p>
        </p:txBody>
      </p:sp>
      <p:sp>
        <p:nvSpPr>
          <p:cNvPr id="3" name="TextBox 2">
            <a:extLst>
              <a:ext uri="{FF2B5EF4-FFF2-40B4-BE49-F238E27FC236}">
                <a16:creationId xmlns:a16="http://schemas.microsoft.com/office/drawing/2014/main" id="{5D830CA8-DD9C-3C7C-C542-DC871E73EA27}"/>
              </a:ext>
            </a:extLst>
          </p:cNvPr>
          <p:cNvSpPr txBox="1">
            <a:spLocks noChangeArrowheads="1"/>
          </p:cNvSpPr>
          <p:nvPr/>
        </p:nvSpPr>
        <p:spPr bwMode="auto">
          <a:xfrm>
            <a:off x="457200" y="1619250"/>
            <a:ext cx="86058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buFont typeface="Arial" panose="020B0604020202020204" pitchFamily="34" charset="0"/>
              <a:buAutoNum type="arabicPeriod"/>
            </a:pPr>
            <a:r>
              <a:rPr lang="en-US" altLang="en-US" sz="2200" b="1"/>
              <a:t>CSS Posits That These Newly-Derived Equations for the Electrodynamic Force Between Charged Particles Define </a:t>
            </a:r>
            <a:r>
              <a:rPr lang="en-US" altLang="en-US" sz="2200" b="1">
                <a:solidFill>
                  <a:srgbClr val="C00000"/>
                </a:solidFill>
              </a:rPr>
              <a:t>THE ONLY FORCE THERE IS </a:t>
            </a:r>
            <a:r>
              <a:rPr lang="en-US" altLang="en-US" sz="2200" b="1"/>
              <a:t>in the Entire Universe, at All Size Scales (i.e., No Gauge Theories)</a:t>
            </a:r>
          </a:p>
          <a:p>
            <a:pPr>
              <a:spcAft>
                <a:spcPts val="600"/>
              </a:spcAft>
              <a:buFont typeface="Arial" panose="020B0604020202020204" pitchFamily="34" charset="0"/>
              <a:buAutoNum type="arabicPeriod"/>
            </a:pPr>
            <a:r>
              <a:rPr lang="en-US" altLang="en-US" sz="2200" b="1"/>
              <a:t>Notice the Previously Missing/Unknown 2</a:t>
            </a:r>
            <a:r>
              <a:rPr lang="en-US" altLang="en-US" sz="2200" b="1" baseline="30000"/>
              <a:t>nd</a:t>
            </a:r>
            <a:r>
              <a:rPr lang="en-US" altLang="en-US" sz="2200" b="1"/>
              <a:t> Term Which Applies Force on Particles in a </a:t>
            </a:r>
            <a:r>
              <a:rPr lang="en-US" altLang="en-US" sz="2200" b="1">
                <a:solidFill>
                  <a:srgbClr val="C00000"/>
                </a:solidFill>
              </a:rPr>
              <a:t>Newly-Found Direction</a:t>
            </a:r>
          </a:p>
          <a:p>
            <a:pPr>
              <a:spcAft>
                <a:spcPts val="600"/>
              </a:spcAft>
              <a:buFont typeface="Arial" panose="020B0604020202020204" pitchFamily="34" charset="0"/>
              <a:buAutoNum type="arabicPeriod"/>
            </a:pPr>
            <a:r>
              <a:rPr lang="en-US" altLang="en-US" sz="2200" b="1"/>
              <a:t>So-Called </a:t>
            </a:r>
            <a:r>
              <a:rPr lang="en-US" altLang="en-US" sz="2200" b="1">
                <a:solidFill>
                  <a:srgbClr val="C00000"/>
                </a:solidFill>
              </a:rPr>
              <a:t>Relativistic Effects </a:t>
            </a:r>
            <a:r>
              <a:rPr lang="en-US" altLang="en-US" sz="2200" b="1"/>
              <a:t>Are a Direct Result of the Proper Mathematical Derivation of the Force (i.e., No Need for a Time-Dilation or Warped-Space Theory to Explain Such Effects)</a:t>
            </a:r>
          </a:p>
          <a:p>
            <a:pPr>
              <a:spcAft>
                <a:spcPts val="600"/>
              </a:spcAft>
              <a:buFont typeface="Arial" panose="020B0604020202020204" pitchFamily="34" charset="0"/>
              <a:buAutoNum type="arabicPeriod"/>
            </a:pPr>
            <a:r>
              <a:rPr lang="en-US" altLang="en-US" sz="2200" b="1"/>
              <a:t>Notice the Equation Must Be Derived For </a:t>
            </a:r>
            <a:r>
              <a:rPr lang="en-US" altLang="en-US" sz="2200" b="1">
                <a:solidFill>
                  <a:srgbClr val="C00000"/>
                </a:solidFill>
              </a:rPr>
              <a:t>All Motion Terms </a:t>
            </a:r>
            <a:r>
              <a:rPr lang="en-US" altLang="en-US" sz="2200" b="1"/>
              <a:t>(i.e., velocity, acceleration, jerk, etc.) That Apply to the Situation Being Analyzed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AutoShape 4">
            <a:extLst>
              <a:ext uri="{FF2B5EF4-FFF2-40B4-BE49-F238E27FC236}">
                <a16:creationId xmlns:a16="http://schemas.microsoft.com/office/drawing/2014/main" id="{867A08CB-4803-D464-CE19-BCC60F0286B0}"/>
              </a:ext>
            </a:extLst>
          </p:cNvPr>
          <p:cNvSpPr>
            <a:spLocks noChangeArrowheads="1"/>
          </p:cNvSpPr>
          <p:nvPr/>
        </p:nvSpPr>
        <p:spPr bwMode="auto">
          <a:xfrm>
            <a:off x="204788" y="2252663"/>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70659" name="Rectangle 2">
            <a:extLst>
              <a:ext uri="{FF2B5EF4-FFF2-40B4-BE49-F238E27FC236}">
                <a16:creationId xmlns:a16="http://schemas.microsoft.com/office/drawing/2014/main" id="{1E193170-1A98-D3D5-72A3-41FE1999602F}"/>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AFEAFDD2-A135-00FF-55B6-6E45D185790D}"/>
              </a:ext>
            </a:extLst>
          </p:cNvPr>
          <p:cNvSpPr>
            <a:spLocks noGrp="1" noChangeArrowheads="1"/>
          </p:cNvSpPr>
          <p:nvPr>
            <p:ph type="body" idx="1"/>
          </p:nvPr>
        </p:nvSpPr>
        <p:spPr>
          <a:xfrm>
            <a:off x="425450" y="1233488"/>
            <a:ext cx="8229600" cy="5114925"/>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bg1">
                    <a:lumMod val="50000"/>
                  </a:schemeClr>
                </a:solidFill>
              </a:rPr>
              <a:t>Derivation of the Universal Force Law</a:t>
            </a:r>
          </a:p>
          <a:p>
            <a:pPr eaLnBrk="1" hangingPunct="1">
              <a:lnSpc>
                <a:spcPct val="90000"/>
              </a:lnSpc>
              <a:defRPr/>
            </a:pPr>
            <a:r>
              <a:rPr lang="en-US" altLang="en-US" b="1" dirty="0">
                <a:solidFill>
                  <a:schemeClr val="accent2"/>
                </a:solidFill>
              </a:rPr>
              <a:t>Derivation of Gravitational Force</a:t>
            </a:r>
          </a:p>
          <a:p>
            <a:pPr eaLnBrk="1" hangingPunct="1">
              <a:lnSpc>
                <a:spcPct val="90000"/>
              </a:lnSpc>
              <a:defRPr/>
            </a:pPr>
            <a:r>
              <a:rPr lang="en-US" altLang="en-US" b="1" dirty="0">
                <a:solidFill>
                  <a:schemeClr val="bg1"/>
                </a:solidFill>
              </a:rPr>
              <a:t>Electromagnetic Model of Matter</a:t>
            </a:r>
          </a:p>
          <a:p>
            <a:pPr eaLnBrk="1" hangingPunct="1">
              <a:lnSpc>
                <a:spcPct val="90000"/>
              </a:lnSpc>
              <a:defRPr/>
            </a:pPr>
            <a:r>
              <a:rPr lang="en-US" altLang="en-US" b="1" dirty="0">
                <a:solidFill>
                  <a:schemeClr val="bg1"/>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264FB78-7F0D-3029-22B5-0AA73B4A9B1E}"/>
              </a:ext>
            </a:extLst>
          </p:cNvPr>
          <p:cNvSpPr>
            <a:spLocks noGrp="1" noChangeArrowheads="1"/>
          </p:cNvSpPr>
          <p:nvPr>
            <p:ph type="title"/>
          </p:nvPr>
        </p:nvSpPr>
        <p:spPr>
          <a:xfrm>
            <a:off x="849313" y="209550"/>
            <a:ext cx="7772400" cy="1055688"/>
          </a:xfrm>
        </p:spPr>
        <p:txBody>
          <a:bodyPr/>
          <a:lstStyle/>
          <a:p>
            <a:pPr eaLnBrk="1" hangingPunct="1"/>
            <a:r>
              <a:rPr lang="en-US" altLang="en-US" sz="2800" b="1">
                <a:solidFill>
                  <a:srgbClr val="000099"/>
                </a:solidFill>
              </a:rPr>
              <a:t>Universal Electrodynamic Force Law Explains the Origin of Gravity</a:t>
            </a:r>
          </a:p>
        </p:txBody>
      </p:sp>
      <p:grpSp>
        <p:nvGrpSpPr>
          <p:cNvPr id="10" name="Group 9">
            <a:extLst>
              <a:ext uri="{FF2B5EF4-FFF2-40B4-BE49-F238E27FC236}">
                <a16:creationId xmlns:a16="http://schemas.microsoft.com/office/drawing/2014/main" id="{E201AEE8-4944-D2DA-EC45-B1C0087C2026}"/>
              </a:ext>
            </a:extLst>
          </p:cNvPr>
          <p:cNvGrpSpPr>
            <a:grpSpLocks/>
          </p:cNvGrpSpPr>
          <p:nvPr/>
        </p:nvGrpSpPr>
        <p:grpSpPr bwMode="auto">
          <a:xfrm>
            <a:off x="1231900" y="5221288"/>
            <a:ext cx="6757988" cy="904875"/>
            <a:chOff x="876300" y="5140325"/>
            <a:chExt cx="6757986" cy="904875"/>
          </a:xfrm>
        </p:grpSpPr>
        <p:sp>
          <p:nvSpPr>
            <p:cNvPr id="72785" name="AutoShape 4">
              <a:extLst>
                <a:ext uri="{FF2B5EF4-FFF2-40B4-BE49-F238E27FC236}">
                  <a16:creationId xmlns:a16="http://schemas.microsoft.com/office/drawing/2014/main" id="{543A45CD-9E20-EB77-E636-1DCB39EBAFAD}"/>
                </a:ext>
              </a:extLst>
            </p:cNvPr>
            <p:cNvSpPr>
              <a:spLocks noChangeAspect="1" noChangeArrowheads="1" noTextEdit="1"/>
            </p:cNvSpPr>
            <p:nvPr/>
          </p:nvSpPr>
          <p:spPr bwMode="auto">
            <a:xfrm>
              <a:off x="1081087" y="5167313"/>
              <a:ext cx="6553199"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786" name="Rectangle 5">
              <a:extLst>
                <a:ext uri="{FF2B5EF4-FFF2-40B4-BE49-F238E27FC236}">
                  <a16:creationId xmlns:a16="http://schemas.microsoft.com/office/drawing/2014/main" id="{075DB678-66F0-97F0-584C-D7A494B6E48B}"/>
                </a:ext>
              </a:extLst>
            </p:cNvPr>
            <p:cNvSpPr>
              <a:spLocks noChangeArrowheads="1"/>
            </p:cNvSpPr>
            <p:nvPr/>
          </p:nvSpPr>
          <p:spPr bwMode="auto">
            <a:xfrm>
              <a:off x="876300" y="5140325"/>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2787" name="Rectangle 6">
              <a:extLst>
                <a:ext uri="{FF2B5EF4-FFF2-40B4-BE49-F238E27FC236}">
                  <a16:creationId xmlns:a16="http://schemas.microsoft.com/office/drawing/2014/main" id="{DEE2D047-17C9-FCC5-E02D-F352F7CC25FB}"/>
                </a:ext>
              </a:extLst>
            </p:cNvPr>
            <p:cNvSpPr>
              <a:spLocks noChangeArrowheads="1"/>
            </p:cNvSpPr>
            <p:nvPr/>
          </p:nvSpPr>
          <p:spPr bwMode="auto">
            <a:xfrm>
              <a:off x="876300" y="5330825"/>
              <a:ext cx="256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0000"/>
                  </a:solidFill>
                  <a:latin typeface="Times New Roman" panose="02020603050405020304" pitchFamily="18" charset="0"/>
                </a:rPr>
                <a:t>F</a:t>
              </a:r>
              <a:endParaRPr lang="en-US" altLang="en-US" sz="1800" b="1">
                <a:solidFill>
                  <a:srgbClr val="000000"/>
                </a:solidFill>
              </a:endParaRPr>
            </a:p>
          </p:txBody>
        </p:sp>
        <p:sp>
          <p:nvSpPr>
            <p:cNvPr id="72788" name="Rectangle 7">
              <a:extLst>
                <a:ext uri="{FF2B5EF4-FFF2-40B4-BE49-F238E27FC236}">
                  <a16:creationId xmlns:a16="http://schemas.microsoft.com/office/drawing/2014/main" id="{349B5ADC-BE34-5638-71B7-C63C70533FE5}"/>
                </a:ext>
              </a:extLst>
            </p:cNvPr>
            <p:cNvSpPr>
              <a:spLocks noChangeArrowheads="1"/>
            </p:cNvSpPr>
            <p:nvPr/>
          </p:nvSpPr>
          <p:spPr bwMode="auto">
            <a:xfrm>
              <a:off x="1860550" y="5338763"/>
              <a:ext cx="256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0000"/>
                  </a:solidFill>
                  <a:latin typeface="Times New Roman" panose="02020603050405020304" pitchFamily="18" charset="0"/>
                </a:rPr>
                <a:t>F</a:t>
              </a:r>
              <a:endParaRPr lang="en-US" altLang="en-US" sz="1800" b="1">
                <a:solidFill>
                  <a:srgbClr val="000000"/>
                </a:solidFill>
              </a:endParaRPr>
            </a:p>
          </p:txBody>
        </p:sp>
        <p:sp>
          <p:nvSpPr>
            <p:cNvPr id="72789" name="Rectangle 8">
              <a:extLst>
                <a:ext uri="{FF2B5EF4-FFF2-40B4-BE49-F238E27FC236}">
                  <a16:creationId xmlns:a16="http://schemas.microsoft.com/office/drawing/2014/main" id="{E89E71A1-ECE1-19AF-320C-F61258589568}"/>
                </a:ext>
              </a:extLst>
            </p:cNvPr>
            <p:cNvSpPr>
              <a:spLocks noChangeArrowheads="1"/>
            </p:cNvSpPr>
            <p:nvPr/>
          </p:nvSpPr>
          <p:spPr bwMode="auto">
            <a:xfrm>
              <a:off x="3421062" y="5338763"/>
              <a:ext cx="256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0000"/>
                  </a:solidFill>
                  <a:latin typeface="Times New Roman" panose="02020603050405020304" pitchFamily="18" charset="0"/>
                </a:rPr>
                <a:t>F</a:t>
              </a:r>
              <a:endParaRPr lang="en-US" altLang="en-US" sz="1800" b="1">
                <a:solidFill>
                  <a:srgbClr val="000000"/>
                </a:solidFill>
              </a:endParaRPr>
            </a:p>
          </p:txBody>
        </p:sp>
        <p:sp>
          <p:nvSpPr>
            <p:cNvPr id="72790" name="Rectangle 9">
              <a:extLst>
                <a:ext uri="{FF2B5EF4-FFF2-40B4-BE49-F238E27FC236}">
                  <a16:creationId xmlns:a16="http://schemas.microsoft.com/office/drawing/2014/main" id="{C263324D-6206-2585-4D21-519F013A3637}"/>
                </a:ext>
              </a:extLst>
            </p:cNvPr>
            <p:cNvSpPr>
              <a:spLocks noChangeArrowheads="1"/>
            </p:cNvSpPr>
            <p:nvPr/>
          </p:nvSpPr>
          <p:spPr bwMode="auto">
            <a:xfrm>
              <a:off x="4978399" y="5338763"/>
              <a:ext cx="256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0000"/>
                  </a:solidFill>
                  <a:latin typeface="Times New Roman" panose="02020603050405020304" pitchFamily="18" charset="0"/>
                </a:rPr>
                <a:t>F</a:t>
              </a:r>
              <a:endParaRPr lang="en-US" altLang="en-US" sz="1800" b="1">
                <a:solidFill>
                  <a:srgbClr val="000000"/>
                </a:solidFill>
              </a:endParaRPr>
            </a:p>
          </p:txBody>
        </p:sp>
        <p:sp>
          <p:nvSpPr>
            <p:cNvPr id="72791" name="Rectangle 10">
              <a:extLst>
                <a:ext uri="{FF2B5EF4-FFF2-40B4-BE49-F238E27FC236}">
                  <a16:creationId xmlns:a16="http://schemas.microsoft.com/office/drawing/2014/main" id="{C2CCB083-54F8-0908-DFC3-29CBF9281027}"/>
                </a:ext>
              </a:extLst>
            </p:cNvPr>
            <p:cNvSpPr>
              <a:spLocks noChangeArrowheads="1"/>
            </p:cNvSpPr>
            <p:nvPr/>
          </p:nvSpPr>
          <p:spPr bwMode="auto">
            <a:xfrm>
              <a:off x="6537324" y="5338763"/>
              <a:ext cx="256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0000"/>
                  </a:solidFill>
                  <a:latin typeface="Times New Roman" panose="02020603050405020304" pitchFamily="18" charset="0"/>
                </a:rPr>
                <a:t>F</a:t>
              </a:r>
              <a:endParaRPr lang="en-US" altLang="en-US" sz="1800" b="1">
                <a:solidFill>
                  <a:srgbClr val="000000"/>
                </a:solidFill>
              </a:endParaRPr>
            </a:p>
          </p:txBody>
        </p:sp>
        <p:sp>
          <p:nvSpPr>
            <p:cNvPr id="72792" name="Rectangle 11">
              <a:extLst>
                <a:ext uri="{FF2B5EF4-FFF2-40B4-BE49-F238E27FC236}">
                  <a16:creationId xmlns:a16="http://schemas.microsoft.com/office/drawing/2014/main" id="{5A144F8A-58C0-DED4-58C8-A9FFCF07FBF5}"/>
                </a:ext>
              </a:extLst>
            </p:cNvPr>
            <p:cNvSpPr>
              <a:spLocks noChangeArrowheads="1"/>
            </p:cNvSpPr>
            <p:nvPr/>
          </p:nvSpPr>
          <p:spPr bwMode="auto">
            <a:xfrm>
              <a:off x="1328737" y="5286375"/>
              <a:ext cx="20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0000"/>
                  </a:solidFill>
                  <a:latin typeface="Symbol" panose="05050102010706020507" pitchFamily="18" charset="2"/>
                </a:rPr>
                <a:t>=</a:t>
              </a:r>
              <a:endParaRPr lang="en-US" altLang="en-US" sz="1800" b="1">
                <a:solidFill>
                  <a:srgbClr val="000000"/>
                </a:solidFill>
              </a:endParaRPr>
            </a:p>
          </p:txBody>
        </p:sp>
        <p:sp>
          <p:nvSpPr>
            <p:cNvPr id="72793" name="Rectangle 12">
              <a:extLst>
                <a:ext uri="{FF2B5EF4-FFF2-40B4-BE49-F238E27FC236}">
                  <a16:creationId xmlns:a16="http://schemas.microsoft.com/office/drawing/2014/main" id="{4C17E2AA-9566-F900-6440-00B85E0C5BBD}"/>
                </a:ext>
              </a:extLst>
            </p:cNvPr>
            <p:cNvSpPr>
              <a:spLocks noChangeArrowheads="1"/>
            </p:cNvSpPr>
            <p:nvPr/>
          </p:nvSpPr>
          <p:spPr bwMode="auto">
            <a:xfrm>
              <a:off x="2182812"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794" name="Rectangle 13">
              <a:extLst>
                <a:ext uri="{FF2B5EF4-FFF2-40B4-BE49-F238E27FC236}">
                  <a16:creationId xmlns:a16="http://schemas.microsoft.com/office/drawing/2014/main" id="{DD7576A0-5D4D-2C72-6295-5625752B019E}"/>
                </a:ext>
              </a:extLst>
            </p:cNvPr>
            <p:cNvSpPr>
              <a:spLocks noChangeArrowheads="1"/>
            </p:cNvSpPr>
            <p:nvPr/>
          </p:nvSpPr>
          <p:spPr bwMode="auto">
            <a:xfrm>
              <a:off x="2597150" y="5537200"/>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795" name="Rectangle 14">
              <a:extLst>
                <a:ext uri="{FF2B5EF4-FFF2-40B4-BE49-F238E27FC236}">
                  <a16:creationId xmlns:a16="http://schemas.microsoft.com/office/drawing/2014/main" id="{F94D1715-F33B-928D-5AE2-2F2DA6C89332}"/>
                </a:ext>
              </a:extLst>
            </p:cNvPr>
            <p:cNvSpPr>
              <a:spLocks noChangeArrowheads="1"/>
            </p:cNvSpPr>
            <p:nvPr/>
          </p:nvSpPr>
          <p:spPr bwMode="auto">
            <a:xfrm>
              <a:off x="2949575" y="5289550"/>
              <a:ext cx="20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0000"/>
                  </a:solidFill>
                  <a:latin typeface="Symbol" panose="05050102010706020507" pitchFamily="18" charset="2"/>
                </a:rPr>
                <a:t>+</a:t>
              </a:r>
              <a:endParaRPr lang="en-US" altLang="en-US" sz="1800" b="1">
                <a:solidFill>
                  <a:srgbClr val="000000"/>
                </a:solidFill>
              </a:endParaRPr>
            </a:p>
          </p:txBody>
        </p:sp>
        <p:sp>
          <p:nvSpPr>
            <p:cNvPr id="72796" name="Rectangle 15">
              <a:extLst>
                <a:ext uri="{FF2B5EF4-FFF2-40B4-BE49-F238E27FC236}">
                  <a16:creationId xmlns:a16="http://schemas.microsoft.com/office/drawing/2014/main" id="{A2411BC3-3BB5-F19D-9E21-28E01E843CEB}"/>
                </a:ext>
              </a:extLst>
            </p:cNvPr>
            <p:cNvSpPr>
              <a:spLocks noChangeArrowheads="1"/>
            </p:cNvSpPr>
            <p:nvPr/>
          </p:nvSpPr>
          <p:spPr bwMode="auto">
            <a:xfrm>
              <a:off x="3768725"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797" name="Rectangle 16">
              <a:extLst>
                <a:ext uri="{FF2B5EF4-FFF2-40B4-BE49-F238E27FC236}">
                  <a16:creationId xmlns:a16="http://schemas.microsoft.com/office/drawing/2014/main" id="{252B3801-3082-2FDF-748A-C79043A14C47}"/>
                </a:ext>
              </a:extLst>
            </p:cNvPr>
            <p:cNvSpPr>
              <a:spLocks noChangeArrowheads="1"/>
            </p:cNvSpPr>
            <p:nvPr/>
          </p:nvSpPr>
          <p:spPr bwMode="auto">
            <a:xfrm>
              <a:off x="4124325"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798" name="Rectangle 17">
              <a:extLst>
                <a:ext uri="{FF2B5EF4-FFF2-40B4-BE49-F238E27FC236}">
                  <a16:creationId xmlns:a16="http://schemas.microsoft.com/office/drawing/2014/main" id="{CFC545B9-7FC0-A34B-C3F9-76C0CD5CDCC0}"/>
                </a:ext>
              </a:extLst>
            </p:cNvPr>
            <p:cNvSpPr>
              <a:spLocks noChangeArrowheads="1"/>
            </p:cNvSpPr>
            <p:nvPr/>
          </p:nvSpPr>
          <p:spPr bwMode="auto">
            <a:xfrm>
              <a:off x="4506912" y="5289550"/>
              <a:ext cx="20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0000"/>
                  </a:solidFill>
                  <a:latin typeface="Symbol" panose="05050102010706020507" pitchFamily="18" charset="2"/>
                </a:rPr>
                <a:t>+</a:t>
              </a:r>
              <a:endParaRPr lang="en-US" altLang="en-US" sz="1800" b="1">
                <a:solidFill>
                  <a:srgbClr val="000000"/>
                </a:solidFill>
              </a:endParaRPr>
            </a:p>
          </p:txBody>
        </p:sp>
        <p:sp>
          <p:nvSpPr>
            <p:cNvPr id="72799" name="Rectangle 18">
              <a:extLst>
                <a:ext uri="{FF2B5EF4-FFF2-40B4-BE49-F238E27FC236}">
                  <a16:creationId xmlns:a16="http://schemas.microsoft.com/office/drawing/2014/main" id="{8BF389FD-56D3-9147-DB70-554848E1E388}"/>
                </a:ext>
              </a:extLst>
            </p:cNvPr>
            <p:cNvSpPr>
              <a:spLocks noChangeArrowheads="1"/>
            </p:cNvSpPr>
            <p:nvPr/>
          </p:nvSpPr>
          <p:spPr bwMode="auto">
            <a:xfrm>
              <a:off x="5326062"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800" name="Rectangle 19">
              <a:extLst>
                <a:ext uri="{FF2B5EF4-FFF2-40B4-BE49-F238E27FC236}">
                  <a16:creationId xmlns:a16="http://schemas.microsoft.com/office/drawing/2014/main" id="{418E76B2-7AD6-CBF7-251C-761E86A25CF5}"/>
                </a:ext>
              </a:extLst>
            </p:cNvPr>
            <p:cNvSpPr>
              <a:spLocks noChangeArrowheads="1"/>
            </p:cNvSpPr>
            <p:nvPr/>
          </p:nvSpPr>
          <p:spPr bwMode="auto">
            <a:xfrm>
              <a:off x="5684837" y="5524500"/>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801" name="Rectangle 20">
              <a:extLst>
                <a:ext uri="{FF2B5EF4-FFF2-40B4-BE49-F238E27FC236}">
                  <a16:creationId xmlns:a16="http://schemas.microsoft.com/office/drawing/2014/main" id="{4515E7B2-7300-C9F2-A7AC-5853063269A9}"/>
                </a:ext>
              </a:extLst>
            </p:cNvPr>
            <p:cNvSpPr>
              <a:spLocks noChangeArrowheads="1"/>
            </p:cNvSpPr>
            <p:nvPr/>
          </p:nvSpPr>
          <p:spPr bwMode="auto">
            <a:xfrm>
              <a:off x="6045199" y="5289550"/>
              <a:ext cx="20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0000"/>
                  </a:solidFill>
                  <a:latin typeface="Symbol" panose="05050102010706020507" pitchFamily="18" charset="2"/>
                </a:rPr>
                <a:t>+</a:t>
              </a:r>
              <a:endParaRPr lang="en-US" altLang="en-US" sz="1800" b="1">
                <a:solidFill>
                  <a:srgbClr val="000000"/>
                </a:solidFill>
              </a:endParaRPr>
            </a:p>
          </p:txBody>
        </p:sp>
        <p:sp>
          <p:nvSpPr>
            <p:cNvPr id="72802" name="Rectangle 21">
              <a:extLst>
                <a:ext uri="{FF2B5EF4-FFF2-40B4-BE49-F238E27FC236}">
                  <a16:creationId xmlns:a16="http://schemas.microsoft.com/office/drawing/2014/main" id="{200BB586-CE04-271D-2B60-28780F83D5C2}"/>
                </a:ext>
              </a:extLst>
            </p:cNvPr>
            <p:cNvSpPr>
              <a:spLocks noChangeArrowheads="1"/>
            </p:cNvSpPr>
            <p:nvPr/>
          </p:nvSpPr>
          <p:spPr bwMode="auto">
            <a:xfrm>
              <a:off x="6881812"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803" name="Rectangle 22">
              <a:extLst>
                <a:ext uri="{FF2B5EF4-FFF2-40B4-BE49-F238E27FC236}">
                  <a16:creationId xmlns:a16="http://schemas.microsoft.com/office/drawing/2014/main" id="{C74DB421-DA05-6C57-2233-9B0775F2E603}"/>
                </a:ext>
              </a:extLst>
            </p:cNvPr>
            <p:cNvSpPr>
              <a:spLocks noChangeArrowheads="1"/>
            </p:cNvSpPr>
            <p:nvPr/>
          </p:nvSpPr>
          <p:spPr bwMode="auto">
            <a:xfrm>
              <a:off x="7292974" y="5534025"/>
              <a:ext cx="155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Symbol" panose="05050102010706020507" pitchFamily="18" charset="2"/>
                </a:rPr>
                <a:t>-</a:t>
              </a:r>
              <a:endParaRPr lang="en-US" altLang="en-US" sz="1400" b="1">
                <a:solidFill>
                  <a:srgbClr val="000000"/>
                </a:solidFill>
              </a:endParaRPr>
            </a:p>
          </p:txBody>
        </p:sp>
        <p:sp>
          <p:nvSpPr>
            <p:cNvPr id="72804" name="Rectangle 23">
              <a:extLst>
                <a:ext uri="{FF2B5EF4-FFF2-40B4-BE49-F238E27FC236}">
                  <a16:creationId xmlns:a16="http://schemas.microsoft.com/office/drawing/2014/main" id="{336C92EA-921A-B73B-929B-9875C8DC62C2}"/>
                </a:ext>
              </a:extLst>
            </p:cNvPr>
            <p:cNvSpPr>
              <a:spLocks noChangeArrowheads="1"/>
            </p:cNvSpPr>
            <p:nvPr/>
          </p:nvSpPr>
          <p:spPr bwMode="auto">
            <a:xfrm>
              <a:off x="2065337"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2</a:t>
              </a:r>
              <a:endParaRPr lang="en-US" altLang="en-US" sz="1400" b="1">
                <a:solidFill>
                  <a:srgbClr val="000000"/>
                </a:solidFill>
              </a:endParaRPr>
            </a:p>
          </p:txBody>
        </p:sp>
        <p:sp>
          <p:nvSpPr>
            <p:cNvPr id="72805" name="Rectangle 24">
              <a:extLst>
                <a:ext uri="{FF2B5EF4-FFF2-40B4-BE49-F238E27FC236}">
                  <a16:creationId xmlns:a16="http://schemas.microsoft.com/office/drawing/2014/main" id="{E8C94DC6-A96D-BA1C-09CC-7C33F3506A21}"/>
                </a:ext>
              </a:extLst>
            </p:cNvPr>
            <p:cNvSpPr>
              <a:spLocks noChangeArrowheads="1"/>
            </p:cNvSpPr>
            <p:nvPr/>
          </p:nvSpPr>
          <p:spPr bwMode="auto">
            <a:xfrm>
              <a:off x="2474912" y="5581650"/>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1</a:t>
              </a:r>
              <a:endParaRPr lang="en-US" altLang="en-US" sz="1400" b="1">
                <a:solidFill>
                  <a:srgbClr val="000000"/>
                </a:solidFill>
              </a:endParaRPr>
            </a:p>
          </p:txBody>
        </p:sp>
        <p:sp>
          <p:nvSpPr>
            <p:cNvPr id="72806" name="Rectangle 25">
              <a:extLst>
                <a:ext uri="{FF2B5EF4-FFF2-40B4-BE49-F238E27FC236}">
                  <a16:creationId xmlns:a16="http://schemas.microsoft.com/office/drawing/2014/main" id="{41D1AAD1-D080-DC56-833D-45E9A4C25D0F}"/>
                </a:ext>
              </a:extLst>
            </p:cNvPr>
            <p:cNvSpPr>
              <a:spLocks noChangeArrowheads="1"/>
            </p:cNvSpPr>
            <p:nvPr/>
          </p:nvSpPr>
          <p:spPr bwMode="auto">
            <a:xfrm>
              <a:off x="3625850"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2</a:t>
              </a:r>
              <a:endParaRPr lang="en-US" altLang="en-US" sz="1400" b="1">
                <a:solidFill>
                  <a:srgbClr val="000000"/>
                </a:solidFill>
              </a:endParaRPr>
            </a:p>
          </p:txBody>
        </p:sp>
        <p:sp>
          <p:nvSpPr>
            <p:cNvPr id="72807" name="Rectangle 26">
              <a:extLst>
                <a:ext uri="{FF2B5EF4-FFF2-40B4-BE49-F238E27FC236}">
                  <a16:creationId xmlns:a16="http://schemas.microsoft.com/office/drawing/2014/main" id="{44A88002-CF74-4ACE-F9A5-CE409ECA9AB1}"/>
                </a:ext>
              </a:extLst>
            </p:cNvPr>
            <p:cNvSpPr>
              <a:spLocks noChangeArrowheads="1"/>
            </p:cNvSpPr>
            <p:nvPr/>
          </p:nvSpPr>
          <p:spPr bwMode="auto">
            <a:xfrm>
              <a:off x="3998912"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1</a:t>
              </a:r>
              <a:endParaRPr lang="en-US" altLang="en-US" sz="1400" b="1">
                <a:solidFill>
                  <a:srgbClr val="000000"/>
                </a:solidFill>
              </a:endParaRPr>
            </a:p>
          </p:txBody>
        </p:sp>
        <p:sp>
          <p:nvSpPr>
            <p:cNvPr id="72808" name="Rectangle 27">
              <a:extLst>
                <a:ext uri="{FF2B5EF4-FFF2-40B4-BE49-F238E27FC236}">
                  <a16:creationId xmlns:a16="http://schemas.microsoft.com/office/drawing/2014/main" id="{4622C717-62A9-EF58-BB2C-3923C6ED0C28}"/>
                </a:ext>
              </a:extLst>
            </p:cNvPr>
            <p:cNvSpPr>
              <a:spLocks noChangeArrowheads="1"/>
            </p:cNvSpPr>
            <p:nvPr/>
          </p:nvSpPr>
          <p:spPr bwMode="auto">
            <a:xfrm>
              <a:off x="5183187"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2</a:t>
              </a:r>
              <a:endParaRPr lang="en-US" altLang="en-US" sz="1400" b="1">
                <a:solidFill>
                  <a:srgbClr val="000000"/>
                </a:solidFill>
              </a:endParaRPr>
            </a:p>
          </p:txBody>
        </p:sp>
        <p:sp>
          <p:nvSpPr>
            <p:cNvPr id="72809" name="Rectangle 28">
              <a:extLst>
                <a:ext uri="{FF2B5EF4-FFF2-40B4-BE49-F238E27FC236}">
                  <a16:creationId xmlns:a16="http://schemas.microsoft.com/office/drawing/2014/main" id="{1ECB237D-D8B5-8525-026A-E09773E440EF}"/>
                </a:ext>
              </a:extLst>
            </p:cNvPr>
            <p:cNvSpPr>
              <a:spLocks noChangeArrowheads="1"/>
            </p:cNvSpPr>
            <p:nvPr/>
          </p:nvSpPr>
          <p:spPr bwMode="auto">
            <a:xfrm>
              <a:off x="5545137"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1</a:t>
              </a:r>
              <a:endParaRPr lang="en-US" altLang="en-US" sz="1400" b="1">
                <a:solidFill>
                  <a:srgbClr val="000000"/>
                </a:solidFill>
              </a:endParaRPr>
            </a:p>
          </p:txBody>
        </p:sp>
        <p:sp>
          <p:nvSpPr>
            <p:cNvPr id="72810" name="Rectangle 29">
              <a:extLst>
                <a:ext uri="{FF2B5EF4-FFF2-40B4-BE49-F238E27FC236}">
                  <a16:creationId xmlns:a16="http://schemas.microsoft.com/office/drawing/2014/main" id="{7F7CE422-176C-BD03-B548-9762F7C2AD8F}"/>
                </a:ext>
              </a:extLst>
            </p:cNvPr>
            <p:cNvSpPr>
              <a:spLocks noChangeArrowheads="1"/>
            </p:cNvSpPr>
            <p:nvPr/>
          </p:nvSpPr>
          <p:spPr bwMode="auto">
            <a:xfrm>
              <a:off x="6742112"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2</a:t>
              </a:r>
              <a:endParaRPr lang="en-US" altLang="en-US" sz="1400" b="1">
                <a:solidFill>
                  <a:srgbClr val="000000"/>
                </a:solidFill>
              </a:endParaRPr>
            </a:p>
          </p:txBody>
        </p:sp>
        <p:sp>
          <p:nvSpPr>
            <p:cNvPr id="72811" name="Rectangle 30">
              <a:extLst>
                <a:ext uri="{FF2B5EF4-FFF2-40B4-BE49-F238E27FC236}">
                  <a16:creationId xmlns:a16="http://schemas.microsoft.com/office/drawing/2014/main" id="{72F8C848-2D61-4FF0-0F7E-2DD32B7F485F}"/>
                </a:ext>
              </a:extLst>
            </p:cNvPr>
            <p:cNvSpPr>
              <a:spLocks noChangeArrowheads="1"/>
            </p:cNvSpPr>
            <p:nvPr/>
          </p:nvSpPr>
          <p:spPr bwMode="auto">
            <a:xfrm>
              <a:off x="7119937" y="557847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1</a:t>
              </a:r>
              <a:endParaRPr lang="en-US" altLang="en-US" sz="1400" b="1">
                <a:solidFill>
                  <a:srgbClr val="000000"/>
                </a:solidFill>
              </a:endParaRPr>
            </a:p>
          </p:txBody>
        </p:sp>
        <p:sp>
          <p:nvSpPr>
            <p:cNvPr id="72812" name="Rectangle 31">
              <a:extLst>
                <a:ext uri="{FF2B5EF4-FFF2-40B4-BE49-F238E27FC236}">
                  <a16:creationId xmlns:a16="http://schemas.microsoft.com/office/drawing/2014/main" id="{D156A41B-CF1A-B9E3-F241-50B01ADE01C8}"/>
                </a:ext>
              </a:extLst>
            </p:cNvPr>
            <p:cNvSpPr>
              <a:spLocks noChangeArrowheads="1"/>
            </p:cNvSpPr>
            <p:nvPr/>
          </p:nvSpPr>
          <p:spPr bwMode="auto">
            <a:xfrm>
              <a:off x="2325687" y="5581650"/>
              <a:ext cx="70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a:t>
              </a:r>
              <a:endParaRPr lang="en-US" altLang="en-US" sz="1400" b="1">
                <a:solidFill>
                  <a:srgbClr val="000000"/>
                </a:solidFill>
              </a:endParaRPr>
            </a:p>
          </p:txBody>
        </p:sp>
        <p:sp>
          <p:nvSpPr>
            <p:cNvPr id="72813" name="Rectangle 32">
              <a:extLst>
                <a:ext uri="{FF2B5EF4-FFF2-40B4-BE49-F238E27FC236}">
                  <a16:creationId xmlns:a16="http://schemas.microsoft.com/office/drawing/2014/main" id="{98F28278-ACE5-8797-EDE0-34355D89206F}"/>
                </a:ext>
              </a:extLst>
            </p:cNvPr>
            <p:cNvSpPr>
              <a:spLocks noChangeArrowheads="1"/>
            </p:cNvSpPr>
            <p:nvPr/>
          </p:nvSpPr>
          <p:spPr bwMode="auto">
            <a:xfrm>
              <a:off x="3908425" y="5594350"/>
              <a:ext cx="70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a:t>
              </a:r>
              <a:endParaRPr lang="en-US" altLang="en-US" sz="1400" b="1">
                <a:solidFill>
                  <a:srgbClr val="000000"/>
                </a:solidFill>
              </a:endParaRPr>
            </a:p>
          </p:txBody>
        </p:sp>
        <p:sp>
          <p:nvSpPr>
            <p:cNvPr id="72814" name="Rectangle 33">
              <a:extLst>
                <a:ext uri="{FF2B5EF4-FFF2-40B4-BE49-F238E27FC236}">
                  <a16:creationId xmlns:a16="http://schemas.microsoft.com/office/drawing/2014/main" id="{AA2D33D6-2456-BBC8-9655-8021D27959CB}"/>
                </a:ext>
              </a:extLst>
            </p:cNvPr>
            <p:cNvSpPr>
              <a:spLocks noChangeArrowheads="1"/>
            </p:cNvSpPr>
            <p:nvPr/>
          </p:nvSpPr>
          <p:spPr bwMode="auto">
            <a:xfrm>
              <a:off x="5464174" y="5594350"/>
              <a:ext cx="70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a:t>
              </a:r>
              <a:endParaRPr lang="en-US" altLang="en-US" sz="1400" b="1">
                <a:solidFill>
                  <a:srgbClr val="000000"/>
                </a:solidFill>
              </a:endParaRPr>
            </a:p>
          </p:txBody>
        </p:sp>
        <p:sp>
          <p:nvSpPr>
            <p:cNvPr id="72815" name="Rectangle 34">
              <a:extLst>
                <a:ext uri="{FF2B5EF4-FFF2-40B4-BE49-F238E27FC236}">
                  <a16:creationId xmlns:a16="http://schemas.microsoft.com/office/drawing/2014/main" id="{DFA9B1B1-78C6-FE83-9E34-CE21DABE839A}"/>
                </a:ext>
              </a:extLst>
            </p:cNvPr>
            <p:cNvSpPr>
              <a:spLocks noChangeArrowheads="1"/>
            </p:cNvSpPr>
            <p:nvPr/>
          </p:nvSpPr>
          <p:spPr bwMode="auto">
            <a:xfrm>
              <a:off x="7018337" y="5594350"/>
              <a:ext cx="70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latin typeface="Times New Roman" panose="02020603050405020304" pitchFamily="18" charset="0"/>
                </a:rPr>
                <a:t>,</a:t>
              </a:r>
              <a:endParaRPr lang="en-US" altLang="en-US" sz="1400" b="1">
                <a:solidFill>
                  <a:srgbClr val="000000"/>
                </a:solidFill>
              </a:endParaRPr>
            </a:p>
          </p:txBody>
        </p:sp>
        <p:sp>
          <p:nvSpPr>
            <p:cNvPr id="72816" name="Rectangle 35">
              <a:extLst>
                <a:ext uri="{FF2B5EF4-FFF2-40B4-BE49-F238E27FC236}">
                  <a16:creationId xmlns:a16="http://schemas.microsoft.com/office/drawing/2014/main" id="{99EA9AD4-3767-227E-1ADE-D32562DC1077}"/>
                </a:ext>
              </a:extLst>
            </p:cNvPr>
            <p:cNvSpPr>
              <a:spLocks noChangeArrowheads="1"/>
            </p:cNvSpPr>
            <p:nvPr/>
          </p:nvSpPr>
          <p:spPr bwMode="auto">
            <a:xfrm>
              <a:off x="1900237" y="51482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2817" name="Rectangle 36">
              <a:extLst>
                <a:ext uri="{FF2B5EF4-FFF2-40B4-BE49-F238E27FC236}">
                  <a16:creationId xmlns:a16="http://schemas.microsoft.com/office/drawing/2014/main" id="{61946719-55A2-7B61-0726-E1492D2E392D}"/>
                </a:ext>
              </a:extLst>
            </p:cNvPr>
            <p:cNvSpPr>
              <a:spLocks noChangeArrowheads="1"/>
            </p:cNvSpPr>
            <p:nvPr/>
          </p:nvSpPr>
          <p:spPr bwMode="auto">
            <a:xfrm>
              <a:off x="5022849" y="51482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2818" name="Rectangle 37">
              <a:extLst>
                <a:ext uri="{FF2B5EF4-FFF2-40B4-BE49-F238E27FC236}">
                  <a16:creationId xmlns:a16="http://schemas.microsoft.com/office/drawing/2014/main" id="{8D1AEB95-A930-7A2A-3E74-8C278D905F45}"/>
                </a:ext>
              </a:extLst>
            </p:cNvPr>
            <p:cNvSpPr>
              <a:spLocks noChangeArrowheads="1"/>
            </p:cNvSpPr>
            <p:nvPr/>
          </p:nvSpPr>
          <p:spPr bwMode="auto">
            <a:xfrm>
              <a:off x="6546849" y="51482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2819" name="Rectangle 38">
              <a:extLst>
                <a:ext uri="{FF2B5EF4-FFF2-40B4-BE49-F238E27FC236}">
                  <a16:creationId xmlns:a16="http://schemas.microsoft.com/office/drawing/2014/main" id="{BC3D4B8E-5C44-C244-973E-0C36C12677C1}"/>
                </a:ext>
              </a:extLst>
            </p:cNvPr>
            <p:cNvSpPr>
              <a:spLocks noChangeArrowheads="1"/>
            </p:cNvSpPr>
            <p:nvPr/>
          </p:nvSpPr>
          <p:spPr bwMode="auto">
            <a:xfrm>
              <a:off x="3408362" y="51482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grpSp>
      <p:sp>
        <p:nvSpPr>
          <p:cNvPr id="72708" name="Text Box 98">
            <a:extLst>
              <a:ext uri="{FF2B5EF4-FFF2-40B4-BE49-F238E27FC236}">
                <a16:creationId xmlns:a16="http://schemas.microsoft.com/office/drawing/2014/main" id="{AE1E9CE1-6B0F-BF77-B144-F82B2A27E50C}"/>
              </a:ext>
            </a:extLst>
          </p:cNvPr>
          <p:cNvSpPr txBox="1">
            <a:spLocks noChangeArrowheads="1"/>
          </p:cNvSpPr>
          <p:nvPr/>
        </p:nvSpPr>
        <p:spPr bwMode="auto">
          <a:xfrm>
            <a:off x="895350" y="1339850"/>
            <a:ext cx="7218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292929"/>
                </a:solidFill>
              </a:rPr>
              <a:t>CSS Theory Posits that Gravity is simply the Electromagnetic Force Between </a:t>
            </a:r>
            <a:r>
              <a:rPr lang="en-US" altLang="en-US" sz="2800" b="1" u="sng">
                <a:solidFill>
                  <a:srgbClr val="002060"/>
                </a:solidFill>
              </a:rPr>
              <a:t>Vibrating</a:t>
            </a:r>
            <a:r>
              <a:rPr lang="en-US" altLang="en-US" sz="2800" b="1">
                <a:solidFill>
                  <a:srgbClr val="002060"/>
                </a:solidFill>
              </a:rPr>
              <a:t> Neutral Matter </a:t>
            </a:r>
            <a:r>
              <a:rPr lang="en-US" altLang="en-US" sz="2400" b="1">
                <a:solidFill>
                  <a:srgbClr val="292929"/>
                </a:solidFill>
              </a:rPr>
              <a:t>(Electric Dipoles)</a:t>
            </a:r>
          </a:p>
        </p:txBody>
      </p:sp>
      <p:sp>
        <p:nvSpPr>
          <p:cNvPr id="72709" name="Rectangle 42">
            <a:extLst>
              <a:ext uri="{FF2B5EF4-FFF2-40B4-BE49-F238E27FC236}">
                <a16:creationId xmlns:a16="http://schemas.microsoft.com/office/drawing/2014/main" id="{BC08323E-6CE6-92E0-1B23-8F3DA746CC3F}"/>
              </a:ext>
            </a:extLst>
          </p:cNvPr>
          <p:cNvSpPr>
            <a:spLocks noChangeArrowheads="1"/>
          </p:cNvSpPr>
          <p:nvPr/>
        </p:nvSpPr>
        <p:spPr bwMode="auto">
          <a:xfrm>
            <a:off x="1263650" y="4576763"/>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72710" name="Rectangle 43">
            <a:extLst>
              <a:ext uri="{FF2B5EF4-FFF2-40B4-BE49-F238E27FC236}">
                <a16:creationId xmlns:a16="http://schemas.microsoft.com/office/drawing/2014/main" id="{0F6C6127-8410-1B25-9152-E4D3D00FFF50}"/>
              </a:ext>
            </a:extLst>
          </p:cNvPr>
          <p:cNvSpPr>
            <a:spLocks noChangeArrowheads="1"/>
          </p:cNvSpPr>
          <p:nvPr/>
        </p:nvSpPr>
        <p:spPr bwMode="auto">
          <a:xfrm>
            <a:off x="2316163" y="4576763"/>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72711" name="Rectangle 44">
            <a:extLst>
              <a:ext uri="{FF2B5EF4-FFF2-40B4-BE49-F238E27FC236}">
                <a16:creationId xmlns:a16="http://schemas.microsoft.com/office/drawing/2014/main" id="{1BB42729-2DEC-F1C8-C1EA-DD8C716629E8}"/>
              </a:ext>
            </a:extLst>
          </p:cNvPr>
          <p:cNvSpPr>
            <a:spLocks noChangeArrowheads="1"/>
          </p:cNvSpPr>
          <p:nvPr/>
        </p:nvSpPr>
        <p:spPr bwMode="auto">
          <a:xfrm>
            <a:off x="6034088" y="4576763"/>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72712" name="Rectangle 45">
            <a:extLst>
              <a:ext uri="{FF2B5EF4-FFF2-40B4-BE49-F238E27FC236}">
                <a16:creationId xmlns:a16="http://schemas.microsoft.com/office/drawing/2014/main" id="{13C38A0D-EADD-0455-E9D8-28DA070B56BD}"/>
              </a:ext>
            </a:extLst>
          </p:cNvPr>
          <p:cNvSpPr>
            <a:spLocks noChangeArrowheads="1"/>
          </p:cNvSpPr>
          <p:nvPr/>
        </p:nvSpPr>
        <p:spPr bwMode="auto">
          <a:xfrm>
            <a:off x="7054850" y="4576763"/>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72713" name="Rectangle 51">
            <a:extLst>
              <a:ext uri="{FF2B5EF4-FFF2-40B4-BE49-F238E27FC236}">
                <a16:creationId xmlns:a16="http://schemas.microsoft.com/office/drawing/2014/main" id="{C65ED4ED-E5F8-197D-6CE9-51A28F592C26}"/>
              </a:ext>
            </a:extLst>
          </p:cNvPr>
          <p:cNvSpPr>
            <a:spLocks noChangeArrowheads="1"/>
          </p:cNvSpPr>
          <p:nvPr/>
        </p:nvSpPr>
        <p:spPr bwMode="auto">
          <a:xfrm>
            <a:off x="1428750" y="47752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72714" name="Rectangle 52">
            <a:extLst>
              <a:ext uri="{FF2B5EF4-FFF2-40B4-BE49-F238E27FC236}">
                <a16:creationId xmlns:a16="http://schemas.microsoft.com/office/drawing/2014/main" id="{EE7469B0-343F-A944-B4A0-4B60FDF9DA99}"/>
              </a:ext>
            </a:extLst>
          </p:cNvPr>
          <p:cNvSpPr>
            <a:spLocks noChangeArrowheads="1"/>
          </p:cNvSpPr>
          <p:nvPr/>
        </p:nvSpPr>
        <p:spPr bwMode="auto">
          <a:xfrm>
            <a:off x="2479675" y="47752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72715" name="Rectangle 53">
            <a:extLst>
              <a:ext uri="{FF2B5EF4-FFF2-40B4-BE49-F238E27FC236}">
                <a16:creationId xmlns:a16="http://schemas.microsoft.com/office/drawing/2014/main" id="{74274883-4A44-971F-5B95-4B4F93C56157}"/>
              </a:ext>
            </a:extLst>
          </p:cNvPr>
          <p:cNvSpPr>
            <a:spLocks noChangeArrowheads="1"/>
          </p:cNvSpPr>
          <p:nvPr/>
        </p:nvSpPr>
        <p:spPr bwMode="auto">
          <a:xfrm>
            <a:off x="6210300" y="47752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2</a:t>
            </a:r>
            <a:endParaRPr lang="en-US" altLang="en-US" sz="1800">
              <a:solidFill>
                <a:srgbClr val="000000"/>
              </a:solidFill>
            </a:endParaRPr>
          </a:p>
        </p:txBody>
      </p:sp>
      <p:sp>
        <p:nvSpPr>
          <p:cNvPr id="72716" name="Rectangle 54">
            <a:extLst>
              <a:ext uri="{FF2B5EF4-FFF2-40B4-BE49-F238E27FC236}">
                <a16:creationId xmlns:a16="http://schemas.microsoft.com/office/drawing/2014/main" id="{8539A8F1-A9FC-FA4A-BA2D-E0FA1BCE2BD0}"/>
              </a:ext>
            </a:extLst>
          </p:cNvPr>
          <p:cNvSpPr>
            <a:spLocks noChangeArrowheads="1"/>
          </p:cNvSpPr>
          <p:nvPr/>
        </p:nvSpPr>
        <p:spPr bwMode="auto">
          <a:xfrm>
            <a:off x="7231063" y="47752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2</a:t>
            </a:r>
            <a:endParaRPr lang="en-US" altLang="en-US" sz="1800">
              <a:solidFill>
                <a:srgbClr val="000000"/>
              </a:solidFill>
            </a:endParaRPr>
          </a:p>
        </p:txBody>
      </p:sp>
      <p:sp>
        <p:nvSpPr>
          <p:cNvPr id="72717" name="Rectangle 56">
            <a:extLst>
              <a:ext uri="{FF2B5EF4-FFF2-40B4-BE49-F238E27FC236}">
                <a16:creationId xmlns:a16="http://schemas.microsoft.com/office/drawing/2014/main" id="{7167A4FB-A91D-523C-E9B0-1E461CB71E93}"/>
              </a:ext>
            </a:extLst>
          </p:cNvPr>
          <p:cNvSpPr>
            <a:spLocks noChangeArrowheads="1"/>
          </p:cNvSpPr>
          <p:nvPr/>
        </p:nvSpPr>
        <p:spPr bwMode="auto">
          <a:xfrm>
            <a:off x="1517650" y="4756150"/>
            <a:ext cx="104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72718" name="Rectangle 57">
            <a:extLst>
              <a:ext uri="{FF2B5EF4-FFF2-40B4-BE49-F238E27FC236}">
                <a16:creationId xmlns:a16="http://schemas.microsoft.com/office/drawing/2014/main" id="{385FECB8-ED9B-25D3-F2F9-8173311170BC}"/>
              </a:ext>
            </a:extLst>
          </p:cNvPr>
          <p:cNvSpPr>
            <a:spLocks noChangeArrowheads="1"/>
          </p:cNvSpPr>
          <p:nvPr/>
        </p:nvSpPr>
        <p:spPr bwMode="auto">
          <a:xfrm>
            <a:off x="2570163" y="4756150"/>
            <a:ext cx="104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72719" name="Rectangle 58">
            <a:extLst>
              <a:ext uri="{FF2B5EF4-FFF2-40B4-BE49-F238E27FC236}">
                <a16:creationId xmlns:a16="http://schemas.microsoft.com/office/drawing/2014/main" id="{F7EDB09F-A670-8416-A619-0AE06EF3D00F}"/>
              </a:ext>
            </a:extLst>
          </p:cNvPr>
          <p:cNvSpPr>
            <a:spLocks noChangeArrowheads="1"/>
          </p:cNvSpPr>
          <p:nvPr/>
        </p:nvSpPr>
        <p:spPr bwMode="auto">
          <a:xfrm>
            <a:off x="6316663" y="4756150"/>
            <a:ext cx="104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72720" name="Rectangle 59">
            <a:extLst>
              <a:ext uri="{FF2B5EF4-FFF2-40B4-BE49-F238E27FC236}">
                <a16:creationId xmlns:a16="http://schemas.microsoft.com/office/drawing/2014/main" id="{15C8D586-7E78-1703-AB85-D8AEB0976CEC}"/>
              </a:ext>
            </a:extLst>
          </p:cNvPr>
          <p:cNvSpPr>
            <a:spLocks noChangeArrowheads="1"/>
          </p:cNvSpPr>
          <p:nvPr/>
        </p:nvSpPr>
        <p:spPr bwMode="auto">
          <a:xfrm>
            <a:off x="7337425" y="4756150"/>
            <a:ext cx="104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72721" name="Rectangle 63">
            <a:extLst>
              <a:ext uri="{FF2B5EF4-FFF2-40B4-BE49-F238E27FC236}">
                <a16:creationId xmlns:a16="http://schemas.microsoft.com/office/drawing/2014/main" id="{199A83CE-00FF-F7A4-0DE8-1F2C4E385CD0}"/>
              </a:ext>
            </a:extLst>
          </p:cNvPr>
          <p:cNvSpPr>
            <a:spLocks noChangeArrowheads="1"/>
          </p:cNvSpPr>
          <p:nvPr/>
        </p:nvSpPr>
        <p:spPr bwMode="auto">
          <a:xfrm>
            <a:off x="1258888" y="3916363"/>
            <a:ext cx="2460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333399"/>
                </a:solidFill>
                <a:latin typeface="Symbol" panose="05050102010706020507" pitchFamily="18" charset="2"/>
              </a:rPr>
              <a:t>·</a:t>
            </a:r>
            <a:endParaRPr lang="en-US" altLang="en-US">
              <a:solidFill>
                <a:srgbClr val="333399"/>
              </a:solidFill>
            </a:endParaRPr>
          </a:p>
        </p:txBody>
      </p:sp>
      <p:sp>
        <p:nvSpPr>
          <p:cNvPr id="72722" name="Rectangle 65">
            <a:extLst>
              <a:ext uri="{FF2B5EF4-FFF2-40B4-BE49-F238E27FC236}">
                <a16:creationId xmlns:a16="http://schemas.microsoft.com/office/drawing/2014/main" id="{C48EFFDF-032A-EFC7-2BE2-01E3D2911CE9}"/>
              </a:ext>
            </a:extLst>
          </p:cNvPr>
          <p:cNvSpPr>
            <a:spLocks noChangeArrowheads="1"/>
          </p:cNvSpPr>
          <p:nvPr/>
        </p:nvSpPr>
        <p:spPr bwMode="auto">
          <a:xfrm>
            <a:off x="2282825" y="3916363"/>
            <a:ext cx="2460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FF0000"/>
                </a:solidFill>
                <a:latin typeface="Symbol" panose="05050102010706020507" pitchFamily="18" charset="2"/>
              </a:rPr>
              <a:t>·</a:t>
            </a:r>
            <a:endParaRPr lang="en-US" altLang="en-US">
              <a:solidFill>
                <a:srgbClr val="FF0000"/>
              </a:solidFill>
            </a:endParaRPr>
          </a:p>
        </p:txBody>
      </p:sp>
      <p:sp>
        <p:nvSpPr>
          <p:cNvPr id="72723" name="Rectangle 67">
            <a:extLst>
              <a:ext uri="{FF2B5EF4-FFF2-40B4-BE49-F238E27FC236}">
                <a16:creationId xmlns:a16="http://schemas.microsoft.com/office/drawing/2014/main" id="{21312BBE-DDFD-F1C1-26E6-4AA4DA7A38EA}"/>
              </a:ext>
            </a:extLst>
          </p:cNvPr>
          <p:cNvSpPr>
            <a:spLocks noChangeArrowheads="1"/>
          </p:cNvSpPr>
          <p:nvPr/>
        </p:nvSpPr>
        <p:spPr bwMode="auto">
          <a:xfrm>
            <a:off x="5992813" y="3916363"/>
            <a:ext cx="2460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333399"/>
                </a:solidFill>
                <a:latin typeface="Symbol" panose="05050102010706020507" pitchFamily="18" charset="2"/>
              </a:rPr>
              <a:t>·</a:t>
            </a:r>
            <a:endParaRPr lang="en-US" altLang="en-US">
              <a:solidFill>
                <a:srgbClr val="333399"/>
              </a:solidFill>
            </a:endParaRPr>
          </a:p>
        </p:txBody>
      </p:sp>
      <p:sp>
        <p:nvSpPr>
          <p:cNvPr id="72724" name="Rectangle 69">
            <a:extLst>
              <a:ext uri="{FF2B5EF4-FFF2-40B4-BE49-F238E27FC236}">
                <a16:creationId xmlns:a16="http://schemas.microsoft.com/office/drawing/2014/main" id="{935A1D1A-D52A-A8D9-9F4D-708818737538}"/>
              </a:ext>
            </a:extLst>
          </p:cNvPr>
          <p:cNvSpPr>
            <a:spLocks noChangeArrowheads="1"/>
          </p:cNvSpPr>
          <p:nvPr/>
        </p:nvSpPr>
        <p:spPr bwMode="auto">
          <a:xfrm>
            <a:off x="7002463" y="3916363"/>
            <a:ext cx="2460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FF0000"/>
                </a:solidFill>
                <a:latin typeface="Symbol" panose="05050102010706020507" pitchFamily="18" charset="2"/>
              </a:rPr>
              <a:t>·</a:t>
            </a:r>
            <a:endParaRPr lang="en-US" altLang="en-US">
              <a:solidFill>
                <a:srgbClr val="FF0000"/>
              </a:solidFill>
            </a:endParaRPr>
          </a:p>
        </p:txBody>
      </p:sp>
      <p:grpSp>
        <p:nvGrpSpPr>
          <p:cNvPr id="8" name="Group 7">
            <a:extLst>
              <a:ext uri="{FF2B5EF4-FFF2-40B4-BE49-F238E27FC236}">
                <a16:creationId xmlns:a16="http://schemas.microsoft.com/office/drawing/2014/main" id="{611EC014-D6EB-98C5-18DA-1FCC91F093FE}"/>
              </a:ext>
            </a:extLst>
          </p:cNvPr>
          <p:cNvGrpSpPr>
            <a:grpSpLocks/>
          </p:cNvGrpSpPr>
          <p:nvPr/>
        </p:nvGrpSpPr>
        <p:grpSpPr bwMode="auto">
          <a:xfrm>
            <a:off x="1925638" y="3514725"/>
            <a:ext cx="1827212" cy="1003300"/>
            <a:chOff x="1925617" y="3514725"/>
            <a:chExt cx="1827219" cy="1003300"/>
          </a:xfrm>
        </p:grpSpPr>
        <p:grpSp>
          <p:nvGrpSpPr>
            <p:cNvPr id="72770" name="Group 5">
              <a:extLst>
                <a:ext uri="{FF2B5EF4-FFF2-40B4-BE49-F238E27FC236}">
                  <a16:creationId xmlns:a16="http://schemas.microsoft.com/office/drawing/2014/main" id="{B26C2C87-4FD7-3C52-06E1-DFA198E693D9}"/>
                </a:ext>
              </a:extLst>
            </p:cNvPr>
            <p:cNvGrpSpPr>
              <a:grpSpLocks/>
            </p:cNvGrpSpPr>
            <p:nvPr/>
          </p:nvGrpSpPr>
          <p:grpSpPr bwMode="auto">
            <a:xfrm>
              <a:off x="1925617" y="3514725"/>
              <a:ext cx="1827219" cy="1003300"/>
              <a:chOff x="1925617" y="3514725"/>
              <a:chExt cx="1827219" cy="1003300"/>
            </a:xfrm>
          </p:grpSpPr>
          <p:grpSp>
            <p:nvGrpSpPr>
              <p:cNvPr id="72772" name="Group 4">
                <a:extLst>
                  <a:ext uri="{FF2B5EF4-FFF2-40B4-BE49-F238E27FC236}">
                    <a16:creationId xmlns:a16="http://schemas.microsoft.com/office/drawing/2014/main" id="{13095475-F4CA-650C-7F5E-00F600A7FD0D}"/>
                  </a:ext>
                </a:extLst>
              </p:cNvPr>
              <p:cNvGrpSpPr>
                <a:grpSpLocks/>
              </p:cNvGrpSpPr>
              <p:nvPr/>
            </p:nvGrpSpPr>
            <p:grpSpPr bwMode="auto">
              <a:xfrm>
                <a:off x="2994008" y="4090988"/>
                <a:ext cx="269876" cy="427037"/>
                <a:chOff x="2994008" y="4090988"/>
                <a:chExt cx="269876" cy="427037"/>
              </a:xfrm>
            </p:grpSpPr>
            <p:sp>
              <p:nvSpPr>
                <p:cNvPr id="72783" name="Rectangle 40">
                  <a:extLst>
                    <a:ext uri="{FF2B5EF4-FFF2-40B4-BE49-F238E27FC236}">
                      <a16:creationId xmlns:a16="http://schemas.microsoft.com/office/drawing/2014/main" id="{418AB16B-8C75-1716-5B44-FF39F268180D}"/>
                    </a:ext>
                  </a:extLst>
                </p:cNvPr>
                <p:cNvSpPr>
                  <a:spLocks noChangeArrowheads="1"/>
                </p:cNvSpPr>
                <p:nvPr/>
              </p:nvSpPr>
              <p:spPr bwMode="auto">
                <a:xfrm>
                  <a:off x="2994008" y="4090988"/>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A</a:t>
                  </a:r>
                  <a:endParaRPr lang="en-US" altLang="en-US" sz="1800">
                    <a:solidFill>
                      <a:srgbClr val="000000"/>
                    </a:solidFill>
                  </a:endParaRPr>
                </a:p>
              </p:txBody>
            </p:sp>
            <p:sp>
              <p:nvSpPr>
                <p:cNvPr id="72784" name="Rectangle 49">
                  <a:extLst>
                    <a:ext uri="{FF2B5EF4-FFF2-40B4-BE49-F238E27FC236}">
                      <a16:creationId xmlns:a16="http://schemas.microsoft.com/office/drawing/2014/main" id="{E6181F0A-5D31-C0C5-5E07-961F400E4180}"/>
                    </a:ext>
                  </a:extLst>
                </p:cNvPr>
                <p:cNvSpPr>
                  <a:spLocks noChangeArrowheads="1"/>
                </p:cNvSpPr>
                <p:nvPr/>
              </p:nvSpPr>
              <p:spPr bwMode="auto">
                <a:xfrm>
                  <a:off x="3168634" y="428942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grpSp>
          <p:sp>
            <p:nvSpPr>
              <p:cNvPr id="72773" name="Rectangle 64">
                <a:extLst>
                  <a:ext uri="{FF2B5EF4-FFF2-40B4-BE49-F238E27FC236}">
                    <a16:creationId xmlns:a16="http://schemas.microsoft.com/office/drawing/2014/main" id="{D996E0B1-3048-2BBC-EF06-9137BA4EBA8E}"/>
                  </a:ext>
                </a:extLst>
              </p:cNvPr>
              <p:cNvSpPr>
                <a:spLocks noChangeArrowheads="1"/>
              </p:cNvSpPr>
              <p:nvPr/>
            </p:nvSpPr>
            <p:spPr bwMode="auto">
              <a:xfrm>
                <a:off x="1925617" y="40528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72774" name="Rectangle 66">
                <a:extLst>
                  <a:ext uri="{FF2B5EF4-FFF2-40B4-BE49-F238E27FC236}">
                    <a16:creationId xmlns:a16="http://schemas.microsoft.com/office/drawing/2014/main" id="{A6C701FE-B775-7D57-46A0-250DA7426ABA}"/>
                  </a:ext>
                </a:extLst>
              </p:cNvPr>
              <p:cNvSpPr>
                <a:spLocks noChangeArrowheads="1"/>
              </p:cNvSpPr>
              <p:nvPr/>
            </p:nvSpPr>
            <p:spPr bwMode="auto">
              <a:xfrm>
                <a:off x="2533632" y="40528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grpSp>
            <p:nvGrpSpPr>
              <p:cNvPr id="72775" name="Group 1">
                <a:extLst>
                  <a:ext uri="{FF2B5EF4-FFF2-40B4-BE49-F238E27FC236}">
                    <a16:creationId xmlns:a16="http://schemas.microsoft.com/office/drawing/2014/main" id="{D2DA5019-6E8B-5E68-D7C9-078629F6AC1A}"/>
                  </a:ext>
                </a:extLst>
              </p:cNvPr>
              <p:cNvGrpSpPr>
                <a:grpSpLocks/>
              </p:cNvGrpSpPr>
              <p:nvPr/>
            </p:nvGrpSpPr>
            <p:grpSpPr bwMode="auto">
              <a:xfrm>
                <a:off x="2265343" y="3514725"/>
                <a:ext cx="1487493" cy="465138"/>
                <a:chOff x="2265343" y="3514725"/>
                <a:chExt cx="1487493" cy="465138"/>
              </a:xfrm>
            </p:grpSpPr>
            <p:sp>
              <p:nvSpPr>
                <p:cNvPr id="72776" name="Rectangle 39">
                  <a:extLst>
                    <a:ext uri="{FF2B5EF4-FFF2-40B4-BE49-F238E27FC236}">
                      <a16:creationId xmlns:a16="http://schemas.microsoft.com/office/drawing/2014/main" id="{F39AE76D-ABF6-D9BA-C4BB-C96B9362A2B7}"/>
                    </a:ext>
                  </a:extLst>
                </p:cNvPr>
                <p:cNvSpPr>
                  <a:spLocks noChangeArrowheads="1"/>
                </p:cNvSpPr>
                <p:nvPr/>
              </p:nvSpPr>
              <p:spPr bwMode="auto">
                <a:xfrm>
                  <a:off x="3544872" y="3552825"/>
                  <a:ext cx="9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f</a:t>
                  </a:r>
                  <a:endParaRPr lang="en-US" altLang="en-US" sz="1800">
                    <a:solidFill>
                      <a:srgbClr val="000000"/>
                    </a:solidFill>
                  </a:endParaRPr>
                </a:p>
              </p:txBody>
            </p:sp>
            <p:sp>
              <p:nvSpPr>
                <p:cNvPr id="72777" name="Rectangle 46">
                  <a:extLst>
                    <a:ext uri="{FF2B5EF4-FFF2-40B4-BE49-F238E27FC236}">
                      <a16:creationId xmlns:a16="http://schemas.microsoft.com/office/drawing/2014/main" id="{6AB0BBDC-91E6-9B34-F25C-B87F216BCA19}"/>
                    </a:ext>
                  </a:extLst>
                </p:cNvPr>
                <p:cNvSpPr>
                  <a:spLocks noChangeArrowheads="1"/>
                </p:cNvSpPr>
                <p:nvPr/>
              </p:nvSpPr>
              <p:spPr bwMode="auto">
                <a:xfrm>
                  <a:off x="2546332" y="375126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72778" name="Rectangle 47">
                  <a:extLst>
                    <a:ext uri="{FF2B5EF4-FFF2-40B4-BE49-F238E27FC236}">
                      <a16:creationId xmlns:a16="http://schemas.microsoft.com/office/drawing/2014/main" id="{640F6B19-F4A3-1EA6-60BD-33518985E7A1}"/>
                    </a:ext>
                  </a:extLst>
                </p:cNvPr>
                <p:cNvSpPr>
                  <a:spLocks noChangeArrowheads="1"/>
                </p:cNvSpPr>
                <p:nvPr/>
              </p:nvSpPr>
              <p:spPr bwMode="auto">
                <a:xfrm>
                  <a:off x="3657586" y="375126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72779" name="Rectangle 55">
                  <a:extLst>
                    <a:ext uri="{FF2B5EF4-FFF2-40B4-BE49-F238E27FC236}">
                      <a16:creationId xmlns:a16="http://schemas.microsoft.com/office/drawing/2014/main" id="{062D57F5-C2A2-5B57-7445-8CEA6DBA9B10}"/>
                    </a:ext>
                  </a:extLst>
                </p:cNvPr>
                <p:cNvSpPr>
                  <a:spLocks noChangeArrowheads="1"/>
                </p:cNvSpPr>
                <p:nvPr/>
              </p:nvSpPr>
              <p:spPr bwMode="auto">
                <a:xfrm>
                  <a:off x="3074971" y="3552825"/>
                  <a:ext cx="16510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2</a:t>
                  </a:r>
                  <a:endParaRPr lang="en-US" altLang="en-US" sz="1800">
                    <a:solidFill>
                      <a:srgbClr val="000000"/>
                    </a:solidFill>
                  </a:endParaRPr>
                </a:p>
              </p:txBody>
            </p:sp>
            <p:sp>
              <p:nvSpPr>
                <p:cNvPr id="72780" name="Rectangle 61">
                  <a:extLst>
                    <a:ext uri="{FF2B5EF4-FFF2-40B4-BE49-F238E27FC236}">
                      <a16:creationId xmlns:a16="http://schemas.microsoft.com/office/drawing/2014/main" id="{9E3BBBDA-B524-93AB-A5B4-7B7E2728DA61}"/>
                    </a:ext>
                  </a:extLst>
                </p:cNvPr>
                <p:cNvSpPr>
                  <a:spLocks noChangeArrowheads="1"/>
                </p:cNvSpPr>
                <p:nvPr/>
              </p:nvSpPr>
              <p:spPr bwMode="auto">
                <a:xfrm>
                  <a:off x="2851133" y="3514725"/>
                  <a:ext cx="1809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72781" name="Rectangle 93">
                  <a:extLst>
                    <a:ext uri="{FF2B5EF4-FFF2-40B4-BE49-F238E27FC236}">
                      <a16:creationId xmlns:a16="http://schemas.microsoft.com/office/drawing/2014/main" id="{125B8FBB-8F18-4092-777B-99B4B65C288D}"/>
                    </a:ext>
                  </a:extLst>
                </p:cNvPr>
                <p:cNvSpPr>
                  <a:spLocks noChangeArrowheads="1"/>
                </p:cNvSpPr>
                <p:nvPr/>
              </p:nvSpPr>
              <p:spPr bwMode="auto">
                <a:xfrm>
                  <a:off x="2265343" y="3514725"/>
                  <a:ext cx="227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Symbol" panose="05050102010706020507" pitchFamily="18" charset="2"/>
                    </a:rPr>
                    <a:t>w</a:t>
                  </a:r>
                  <a:endParaRPr lang="en-US" altLang="en-US" sz="1800">
                    <a:solidFill>
                      <a:srgbClr val="000000"/>
                    </a:solidFill>
                  </a:endParaRPr>
                </a:p>
              </p:txBody>
            </p:sp>
            <p:sp>
              <p:nvSpPr>
                <p:cNvPr id="72782" name="Rectangle 94">
                  <a:extLst>
                    <a:ext uri="{FF2B5EF4-FFF2-40B4-BE49-F238E27FC236}">
                      <a16:creationId xmlns:a16="http://schemas.microsoft.com/office/drawing/2014/main" id="{DAFB0519-7588-DBE5-365A-6667D7EF005D}"/>
                    </a:ext>
                  </a:extLst>
                </p:cNvPr>
                <p:cNvSpPr>
                  <a:spLocks noChangeArrowheads="1"/>
                </p:cNvSpPr>
                <p:nvPr/>
              </p:nvSpPr>
              <p:spPr bwMode="auto">
                <a:xfrm>
                  <a:off x="3230546" y="3514725"/>
                  <a:ext cx="1809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Symbol" panose="05050102010706020507" pitchFamily="18" charset="2"/>
                    </a:rPr>
                    <a:t>p</a:t>
                  </a:r>
                  <a:endParaRPr lang="en-US" altLang="en-US" sz="1800">
                    <a:solidFill>
                      <a:srgbClr val="000000"/>
                    </a:solidFill>
                  </a:endParaRPr>
                </a:p>
              </p:txBody>
            </p:sp>
          </p:grpSp>
        </p:grpSp>
        <p:sp>
          <p:nvSpPr>
            <p:cNvPr id="72771" name="Rectangle 96">
              <a:extLst>
                <a:ext uri="{FF2B5EF4-FFF2-40B4-BE49-F238E27FC236}">
                  <a16:creationId xmlns:a16="http://schemas.microsoft.com/office/drawing/2014/main" id="{BD43AD72-112C-A6EB-4D94-8B2158D9C061}"/>
                </a:ext>
              </a:extLst>
            </p:cNvPr>
            <p:cNvSpPr>
              <a:spLocks noChangeArrowheads="1"/>
            </p:cNvSpPr>
            <p:nvPr/>
          </p:nvSpPr>
          <p:spPr bwMode="auto">
            <a:xfrm>
              <a:off x="3003533" y="3895725"/>
              <a:ext cx="22542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grpSp>
      <p:grpSp>
        <p:nvGrpSpPr>
          <p:cNvPr id="7" name="Group 6">
            <a:extLst>
              <a:ext uri="{FF2B5EF4-FFF2-40B4-BE49-F238E27FC236}">
                <a16:creationId xmlns:a16="http://schemas.microsoft.com/office/drawing/2014/main" id="{FB9A732B-D5F5-B5F8-65FF-7B952F9036A6}"/>
              </a:ext>
            </a:extLst>
          </p:cNvPr>
          <p:cNvGrpSpPr>
            <a:grpSpLocks/>
          </p:cNvGrpSpPr>
          <p:nvPr/>
        </p:nvGrpSpPr>
        <p:grpSpPr bwMode="auto">
          <a:xfrm>
            <a:off x="6659563" y="3514725"/>
            <a:ext cx="1350962" cy="1003300"/>
            <a:chOff x="6659558" y="3514725"/>
            <a:chExt cx="1350967" cy="1003300"/>
          </a:xfrm>
        </p:grpSpPr>
        <p:sp>
          <p:nvSpPr>
            <p:cNvPr id="72762" name="Rectangle 48">
              <a:extLst>
                <a:ext uri="{FF2B5EF4-FFF2-40B4-BE49-F238E27FC236}">
                  <a16:creationId xmlns:a16="http://schemas.microsoft.com/office/drawing/2014/main" id="{886B60A8-0D29-D42D-ADCB-2C6C6BEA8502}"/>
                </a:ext>
              </a:extLst>
            </p:cNvPr>
            <p:cNvSpPr>
              <a:spLocks noChangeArrowheads="1"/>
            </p:cNvSpPr>
            <p:nvPr/>
          </p:nvSpPr>
          <p:spPr bwMode="auto">
            <a:xfrm>
              <a:off x="7308848" y="3751263"/>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2</a:t>
              </a:r>
              <a:endParaRPr lang="en-US" altLang="en-US" sz="1800">
                <a:solidFill>
                  <a:srgbClr val="000000"/>
                </a:solidFill>
              </a:endParaRPr>
            </a:p>
          </p:txBody>
        </p:sp>
        <p:sp>
          <p:nvSpPr>
            <p:cNvPr id="72763" name="Rectangle 68">
              <a:extLst>
                <a:ext uri="{FF2B5EF4-FFF2-40B4-BE49-F238E27FC236}">
                  <a16:creationId xmlns:a16="http://schemas.microsoft.com/office/drawing/2014/main" id="{31A556B6-D655-A7D4-CC04-803134E30F7E}"/>
                </a:ext>
              </a:extLst>
            </p:cNvPr>
            <p:cNvSpPr>
              <a:spLocks noChangeArrowheads="1"/>
            </p:cNvSpPr>
            <p:nvPr/>
          </p:nvSpPr>
          <p:spPr bwMode="auto">
            <a:xfrm>
              <a:off x="6659558" y="40528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72764" name="Rectangle 70">
              <a:extLst>
                <a:ext uri="{FF2B5EF4-FFF2-40B4-BE49-F238E27FC236}">
                  <a16:creationId xmlns:a16="http://schemas.microsoft.com/office/drawing/2014/main" id="{76E4C69D-09AC-943E-2A3B-CD67472E7A29}"/>
                </a:ext>
              </a:extLst>
            </p:cNvPr>
            <p:cNvSpPr>
              <a:spLocks noChangeArrowheads="1"/>
            </p:cNvSpPr>
            <p:nvPr/>
          </p:nvSpPr>
          <p:spPr bwMode="auto">
            <a:xfrm>
              <a:off x="7267572" y="40528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72765" name="Rectangle 95">
              <a:extLst>
                <a:ext uri="{FF2B5EF4-FFF2-40B4-BE49-F238E27FC236}">
                  <a16:creationId xmlns:a16="http://schemas.microsoft.com/office/drawing/2014/main" id="{21A9076C-5B05-1BD3-3BFF-92113CBE7944}"/>
                </a:ext>
              </a:extLst>
            </p:cNvPr>
            <p:cNvSpPr>
              <a:spLocks noChangeArrowheads="1"/>
            </p:cNvSpPr>
            <p:nvPr/>
          </p:nvSpPr>
          <p:spPr bwMode="auto">
            <a:xfrm>
              <a:off x="6973884" y="3514725"/>
              <a:ext cx="227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Symbol" panose="05050102010706020507" pitchFamily="18" charset="2"/>
                </a:rPr>
                <a:t>w</a:t>
              </a:r>
              <a:endParaRPr lang="en-US" altLang="en-US" sz="1800">
                <a:solidFill>
                  <a:srgbClr val="000000"/>
                </a:solidFill>
              </a:endParaRPr>
            </a:p>
          </p:txBody>
        </p:sp>
        <p:grpSp>
          <p:nvGrpSpPr>
            <p:cNvPr id="72766" name="Group 3">
              <a:extLst>
                <a:ext uri="{FF2B5EF4-FFF2-40B4-BE49-F238E27FC236}">
                  <a16:creationId xmlns:a16="http://schemas.microsoft.com/office/drawing/2014/main" id="{D72247B0-E1D1-E68B-A980-A55AFD405DFE}"/>
                </a:ext>
              </a:extLst>
            </p:cNvPr>
            <p:cNvGrpSpPr>
              <a:grpSpLocks/>
            </p:cNvGrpSpPr>
            <p:nvPr/>
          </p:nvGrpSpPr>
          <p:grpSpPr bwMode="auto">
            <a:xfrm>
              <a:off x="7727949" y="3911600"/>
              <a:ext cx="282576" cy="606425"/>
              <a:chOff x="7727949" y="3911600"/>
              <a:chExt cx="282576" cy="606425"/>
            </a:xfrm>
          </p:grpSpPr>
          <p:sp>
            <p:nvSpPr>
              <p:cNvPr id="72767" name="Rectangle 41">
                <a:extLst>
                  <a:ext uri="{FF2B5EF4-FFF2-40B4-BE49-F238E27FC236}">
                    <a16:creationId xmlns:a16="http://schemas.microsoft.com/office/drawing/2014/main" id="{D9F58177-B6FA-144D-BDF3-3B1A10EA162E}"/>
                  </a:ext>
                </a:extLst>
              </p:cNvPr>
              <p:cNvSpPr>
                <a:spLocks noChangeArrowheads="1"/>
              </p:cNvSpPr>
              <p:nvPr/>
            </p:nvSpPr>
            <p:spPr bwMode="auto">
              <a:xfrm>
                <a:off x="7727949" y="4090988"/>
                <a:ext cx="201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A</a:t>
                </a:r>
                <a:endParaRPr lang="en-US" altLang="en-US" sz="1800">
                  <a:solidFill>
                    <a:srgbClr val="000000"/>
                  </a:solidFill>
                </a:endParaRPr>
              </a:p>
            </p:txBody>
          </p:sp>
          <p:sp>
            <p:nvSpPr>
              <p:cNvPr id="72768" name="Rectangle 50">
                <a:extLst>
                  <a:ext uri="{FF2B5EF4-FFF2-40B4-BE49-F238E27FC236}">
                    <a16:creationId xmlns:a16="http://schemas.microsoft.com/office/drawing/2014/main" id="{6CAB7E6C-AF53-B2A8-69B2-0D0F6025EB30}"/>
                  </a:ext>
                </a:extLst>
              </p:cNvPr>
              <p:cNvSpPr>
                <a:spLocks noChangeArrowheads="1"/>
              </p:cNvSpPr>
              <p:nvPr/>
            </p:nvSpPr>
            <p:spPr bwMode="auto">
              <a:xfrm>
                <a:off x="7915275" y="428942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2</a:t>
                </a:r>
                <a:endParaRPr lang="en-US" altLang="en-US" sz="1800">
                  <a:solidFill>
                    <a:srgbClr val="000000"/>
                  </a:solidFill>
                </a:endParaRPr>
              </a:p>
            </p:txBody>
          </p:sp>
          <p:sp>
            <p:nvSpPr>
              <p:cNvPr id="72769" name="Rectangle 97">
                <a:extLst>
                  <a:ext uri="{FF2B5EF4-FFF2-40B4-BE49-F238E27FC236}">
                    <a16:creationId xmlns:a16="http://schemas.microsoft.com/office/drawing/2014/main" id="{EC10A9FA-CF2A-F945-37C9-BFD9C5C514B1}"/>
                  </a:ext>
                </a:extLst>
              </p:cNvPr>
              <p:cNvSpPr>
                <a:spLocks noChangeArrowheads="1"/>
              </p:cNvSpPr>
              <p:nvPr/>
            </p:nvSpPr>
            <p:spPr bwMode="auto">
              <a:xfrm>
                <a:off x="7727949" y="3911600"/>
                <a:ext cx="22542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grpSp>
      </p:grpSp>
      <p:grpSp>
        <p:nvGrpSpPr>
          <p:cNvPr id="3" name="Group 2">
            <a:extLst>
              <a:ext uri="{FF2B5EF4-FFF2-40B4-BE49-F238E27FC236}">
                <a16:creationId xmlns:a16="http://schemas.microsoft.com/office/drawing/2014/main" id="{7EA6CF24-DEAE-840C-9A4B-FB714D730259}"/>
              </a:ext>
            </a:extLst>
          </p:cNvPr>
          <p:cNvGrpSpPr>
            <a:grpSpLocks/>
          </p:cNvGrpSpPr>
          <p:nvPr/>
        </p:nvGrpSpPr>
        <p:grpSpPr bwMode="auto">
          <a:xfrm>
            <a:off x="588963" y="3024188"/>
            <a:ext cx="5607050" cy="887412"/>
            <a:chOff x="588963" y="3024188"/>
            <a:chExt cx="5607043" cy="887412"/>
          </a:xfrm>
        </p:grpSpPr>
        <p:sp>
          <p:nvSpPr>
            <p:cNvPr id="72729" name="Rectangle 60">
              <a:extLst>
                <a:ext uri="{FF2B5EF4-FFF2-40B4-BE49-F238E27FC236}">
                  <a16:creationId xmlns:a16="http://schemas.microsoft.com/office/drawing/2014/main" id="{308E2144-577B-8D56-8D2C-79060D043D91}"/>
                </a:ext>
              </a:extLst>
            </p:cNvPr>
            <p:cNvSpPr>
              <a:spLocks noChangeArrowheads="1"/>
            </p:cNvSpPr>
            <p:nvPr/>
          </p:nvSpPr>
          <p:spPr bwMode="auto">
            <a:xfrm>
              <a:off x="1260452" y="3514725"/>
              <a:ext cx="198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72730" name="Rectangle 62">
              <a:extLst>
                <a:ext uri="{FF2B5EF4-FFF2-40B4-BE49-F238E27FC236}">
                  <a16:creationId xmlns:a16="http://schemas.microsoft.com/office/drawing/2014/main" id="{7B7AA5F1-96EC-66C8-BCD9-1C9543E03281}"/>
                </a:ext>
              </a:extLst>
            </p:cNvPr>
            <p:cNvSpPr>
              <a:spLocks noChangeArrowheads="1"/>
            </p:cNvSpPr>
            <p:nvPr/>
          </p:nvSpPr>
          <p:spPr bwMode="auto">
            <a:xfrm>
              <a:off x="5997568" y="3514725"/>
              <a:ext cx="198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grpSp>
          <p:nvGrpSpPr>
            <p:cNvPr id="72731" name="Group 11">
              <a:extLst>
                <a:ext uri="{FF2B5EF4-FFF2-40B4-BE49-F238E27FC236}">
                  <a16:creationId xmlns:a16="http://schemas.microsoft.com/office/drawing/2014/main" id="{ACB6C289-5132-8922-0D7A-4D602D7EFD3D}"/>
                </a:ext>
              </a:extLst>
            </p:cNvPr>
            <p:cNvGrpSpPr>
              <a:grpSpLocks/>
            </p:cNvGrpSpPr>
            <p:nvPr/>
          </p:nvGrpSpPr>
          <p:grpSpPr bwMode="auto">
            <a:xfrm>
              <a:off x="1346178" y="3024188"/>
              <a:ext cx="4760929" cy="396875"/>
              <a:chOff x="1160462" y="2935288"/>
              <a:chExt cx="4832350" cy="396875"/>
            </a:xfrm>
          </p:grpSpPr>
          <p:sp>
            <p:nvSpPr>
              <p:cNvPr id="72740" name="Rectangle 71">
                <a:extLst>
                  <a:ext uri="{FF2B5EF4-FFF2-40B4-BE49-F238E27FC236}">
                    <a16:creationId xmlns:a16="http://schemas.microsoft.com/office/drawing/2014/main" id="{D5772A9A-D17A-666C-BED9-BB19B17E16AB}"/>
                  </a:ext>
                </a:extLst>
              </p:cNvPr>
              <p:cNvSpPr>
                <a:spLocks noChangeArrowheads="1"/>
              </p:cNvSpPr>
              <p:nvPr/>
            </p:nvSpPr>
            <p:spPr bwMode="auto">
              <a:xfrm>
                <a:off x="1160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1" name="Rectangle 72">
                <a:extLst>
                  <a:ext uri="{FF2B5EF4-FFF2-40B4-BE49-F238E27FC236}">
                    <a16:creationId xmlns:a16="http://schemas.microsoft.com/office/drawing/2014/main" id="{3D693579-968D-FE1E-60E5-5DBEF72B1CC7}"/>
                  </a:ext>
                </a:extLst>
              </p:cNvPr>
              <p:cNvSpPr>
                <a:spLocks noChangeArrowheads="1"/>
              </p:cNvSpPr>
              <p:nvPr/>
            </p:nvSpPr>
            <p:spPr bwMode="auto">
              <a:xfrm>
                <a:off x="1382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2" name="Rectangle 73">
                <a:extLst>
                  <a:ext uri="{FF2B5EF4-FFF2-40B4-BE49-F238E27FC236}">
                    <a16:creationId xmlns:a16="http://schemas.microsoft.com/office/drawing/2014/main" id="{9D149915-11D0-C929-DB93-A699D82C5B5E}"/>
                  </a:ext>
                </a:extLst>
              </p:cNvPr>
              <p:cNvSpPr>
                <a:spLocks noChangeArrowheads="1"/>
              </p:cNvSpPr>
              <p:nvPr/>
            </p:nvSpPr>
            <p:spPr bwMode="auto">
              <a:xfrm>
                <a:off x="16049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3" name="Rectangle 74">
                <a:extLst>
                  <a:ext uri="{FF2B5EF4-FFF2-40B4-BE49-F238E27FC236}">
                    <a16:creationId xmlns:a16="http://schemas.microsoft.com/office/drawing/2014/main" id="{1392F94D-20DB-80CF-9D92-5707BEA0A379}"/>
                  </a:ext>
                </a:extLst>
              </p:cNvPr>
              <p:cNvSpPr>
                <a:spLocks noChangeArrowheads="1"/>
              </p:cNvSpPr>
              <p:nvPr/>
            </p:nvSpPr>
            <p:spPr bwMode="auto">
              <a:xfrm>
                <a:off x="18272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4" name="Rectangle 75">
                <a:extLst>
                  <a:ext uri="{FF2B5EF4-FFF2-40B4-BE49-F238E27FC236}">
                    <a16:creationId xmlns:a16="http://schemas.microsoft.com/office/drawing/2014/main" id="{928EE024-6B5E-5300-59B5-CE483231FCD6}"/>
                  </a:ext>
                </a:extLst>
              </p:cNvPr>
              <p:cNvSpPr>
                <a:spLocks noChangeArrowheads="1"/>
              </p:cNvSpPr>
              <p:nvPr/>
            </p:nvSpPr>
            <p:spPr bwMode="auto">
              <a:xfrm>
                <a:off x="2049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5" name="Rectangle 76">
                <a:extLst>
                  <a:ext uri="{FF2B5EF4-FFF2-40B4-BE49-F238E27FC236}">
                    <a16:creationId xmlns:a16="http://schemas.microsoft.com/office/drawing/2014/main" id="{CE1390A8-0B39-A366-6184-764137422C93}"/>
                  </a:ext>
                </a:extLst>
              </p:cNvPr>
              <p:cNvSpPr>
                <a:spLocks noChangeArrowheads="1"/>
              </p:cNvSpPr>
              <p:nvPr/>
            </p:nvSpPr>
            <p:spPr bwMode="auto">
              <a:xfrm>
                <a:off x="2271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6" name="Rectangle 77">
                <a:extLst>
                  <a:ext uri="{FF2B5EF4-FFF2-40B4-BE49-F238E27FC236}">
                    <a16:creationId xmlns:a16="http://schemas.microsoft.com/office/drawing/2014/main" id="{334E6C49-B389-168B-EE3A-DC1CF6D1E11A}"/>
                  </a:ext>
                </a:extLst>
              </p:cNvPr>
              <p:cNvSpPr>
                <a:spLocks noChangeArrowheads="1"/>
              </p:cNvSpPr>
              <p:nvPr/>
            </p:nvSpPr>
            <p:spPr bwMode="auto">
              <a:xfrm>
                <a:off x="24939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7" name="Rectangle 78">
                <a:extLst>
                  <a:ext uri="{FF2B5EF4-FFF2-40B4-BE49-F238E27FC236}">
                    <a16:creationId xmlns:a16="http://schemas.microsoft.com/office/drawing/2014/main" id="{F85A9C52-6046-CAE2-2D62-7C806EF79618}"/>
                  </a:ext>
                </a:extLst>
              </p:cNvPr>
              <p:cNvSpPr>
                <a:spLocks noChangeArrowheads="1"/>
              </p:cNvSpPr>
              <p:nvPr/>
            </p:nvSpPr>
            <p:spPr bwMode="auto">
              <a:xfrm>
                <a:off x="27162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8" name="Rectangle 79">
                <a:extLst>
                  <a:ext uri="{FF2B5EF4-FFF2-40B4-BE49-F238E27FC236}">
                    <a16:creationId xmlns:a16="http://schemas.microsoft.com/office/drawing/2014/main" id="{AC0392BB-6CFD-8718-0B32-0694506EFA34}"/>
                  </a:ext>
                </a:extLst>
              </p:cNvPr>
              <p:cNvSpPr>
                <a:spLocks noChangeArrowheads="1"/>
              </p:cNvSpPr>
              <p:nvPr/>
            </p:nvSpPr>
            <p:spPr bwMode="auto">
              <a:xfrm>
                <a:off x="2938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49" name="Rectangle 80">
                <a:extLst>
                  <a:ext uri="{FF2B5EF4-FFF2-40B4-BE49-F238E27FC236}">
                    <a16:creationId xmlns:a16="http://schemas.microsoft.com/office/drawing/2014/main" id="{818DA1D1-50BF-40F5-E1B6-E2055BB70C36}"/>
                  </a:ext>
                </a:extLst>
              </p:cNvPr>
              <p:cNvSpPr>
                <a:spLocks noChangeArrowheads="1"/>
              </p:cNvSpPr>
              <p:nvPr/>
            </p:nvSpPr>
            <p:spPr bwMode="auto">
              <a:xfrm>
                <a:off x="3160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0" name="Rectangle 81">
                <a:extLst>
                  <a:ext uri="{FF2B5EF4-FFF2-40B4-BE49-F238E27FC236}">
                    <a16:creationId xmlns:a16="http://schemas.microsoft.com/office/drawing/2014/main" id="{601E901B-782D-2571-239E-85D479DD1A4B}"/>
                  </a:ext>
                </a:extLst>
              </p:cNvPr>
              <p:cNvSpPr>
                <a:spLocks noChangeArrowheads="1"/>
              </p:cNvSpPr>
              <p:nvPr/>
            </p:nvSpPr>
            <p:spPr bwMode="auto">
              <a:xfrm>
                <a:off x="33829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1" name="Rectangle 82">
                <a:extLst>
                  <a:ext uri="{FF2B5EF4-FFF2-40B4-BE49-F238E27FC236}">
                    <a16:creationId xmlns:a16="http://schemas.microsoft.com/office/drawing/2014/main" id="{FBE7AFC1-01CD-A737-3EEA-6FA13B237A9E}"/>
                  </a:ext>
                </a:extLst>
              </p:cNvPr>
              <p:cNvSpPr>
                <a:spLocks noChangeArrowheads="1"/>
              </p:cNvSpPr>
              <p:nvPr/>
            </p:nvSpPr>
            <p:spPr bwMode="auto">
              <a:xfrm>
                <a:off x="36052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2" name="Rectangle 83">
                <a:extLst>
                  <a:ext uri="{FF2B5EF4-FFF2-40B4-BE49-F238E27FC236}">
                    <a16:creationId xmlns:a16="http://schemas.microsoft.com/office/drawing/2014/main" id="{8B48E059-0F81-29C7-A528-2EE7DE6F98BE}"/>
                  </a:ext>
                </a:extLst>
              </p:cNvPr>
              <p:cNvSpPr>
                <a:spLocks noChangeArrowheads="1"/>
              </p:cNvSpPr>
              <p:nvPr/>
            </p:nvSpPr>
            <p:spPr bwMode="auto">
              <a:xfrm>
                <a:off x="3827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3" name="Rectangle 84">
                <a:extLst>
                  <a:ext uri="{FF2B5EF4-FFF2-40B4-BE49-F238E27FC236}">
                    <a16:creationId xmlns:a16="http://schemas.microsoft.com/office/drawing/2014/main" id="{AE21C923-013B-08DC-88F4-9A2D8A9FD55B}"/>
                  </a:ext>
                </a:extLst>
              </p:cNvPr>
              <p:cNvSpPr>
                <a:spLocks noChangeArrowheads="1"/>
              </p:cNvSpPr>
              <p:nvPr/>
            </p:nvSpPr>
            <p:spPr bwMode="auto">
              <a:xfrm>
                <a:off x="4049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4" name="Rectangle 85">
                <a:extLst>
                  <a:ext uri="{FF2B5EF4-FFF2-40B4-BE49-F238E27FC236}">
                    <a16:creationId xmlns:a16="http://schemas.microsoft.com/office/drawing/2014/main" id="{2A129AC3-AA46-1750-0143-823FD0560AAF}"/>
                  </a:ext>
                </a:extLst>
              </p:cNvPr>
              <p:cNvSpPr>
                <a:spLocks noChangeArrowheads="1"/>
              </p:cNvSpPr>
              <p:nvPr/>
            </p:nvSpPr>
            <p:spPr bwMode="auto">
              <a:xfrm>
                <a:off x="42719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5" name="Rectangle 86">
                <a:extLst>
                  <a:ext uri="{FF2B5EF4-FFF2-40B4-BE49-F238E27FC236}">
                    <a16:creationId xmlns:a16="http://schemas.microsoft.com/office/drawing/2014/main" id="{A7C20D45-F8F4-E82B-1F6F-E873AE8DAF9B}"/>
                  </a:ext>
                </a:extLst>
              </p:cNvPr>
              <p:cNvSpPr>
                <a:spLocks noChangeArrowheads="1"/>
              </p:cNvSpPr>
              <p:nvPr/>
            </p:nvSpPr>
            <p:spPr bwMode="auto">
              <a:xfrm>
                <a:off x="44942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6" name="Rectangle 87">
                <a:extLst>
                  <a:ext uri="{FF2B5EF4-FFF2-40B4-BE49-F238E27FC236}">
                    <a16:creationId xmlns:a16="http://schemas.microsoft.com/office/drawing/2014/main" id="{8FCBA9E0-F06F-1FB2-F959-39E7B5675897}"/>
                  </a:ext>
                </a:extLst>
              </p:cNvPr>
              <p:cNvSpPr>
                <a:spLocks noChangeArrowheads="1"/>
              </p:cNvSpPr>
              <p:nvPr/>
            </p:nvSpPr>
            <p:spPr bwMode="auto">
              <a:xfrm>
                <a:off x="4716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7" name="Rectangle 88">
                <a:extLst>
                  <a:ext uri="{FF2B5EF4-FFF2-40B4-BE49-F238E27FC236}">
                    <a16:creationId xmlns:a16="http://schemas.microsoft.com/office/drawing/2014/main" id="{62CF5BBD-D053-CEB3-2A8E-0559EECF664F}"/>
                  </a:ext>
                </a:extLst>
              </p:cNvPr>
              <p:cNvSpPr>
                <a:spLocks noChangeArrowheads="1"/>
              </p:cNvSpPr>
              <p:nvPr/>
            </p:nvSpPr>
            <p:spPr bwMode="auto">
              <a:xfrm>
                <a:off x="4938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8" name="Rectangle 89">
                <a:extLst>
                  <a:ext uri="{FF2B5EF4-FFF2-40B4-BE49-F238E27FC236}">
                    <a16:creationId xmlns:a16="http://schemas.microsoft.com/office/drawing/2014/main" id="{F64113F9-0B5E-42BA-E8CE-98C76485352A}"/>
                  </a:ext>
                </a:extLst>
              </p:cNvPr>
              <p:cNvSpPr>
                <a:spLocks noChangeArrowheads="1"/>
              </p:cNvSpPr>
              <p:nvPr/>
            </p:nvSpPr>
            <p:spPr bwMode="auto">
              <a:xfrm>
                <a:off x="51609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59" name="Rectangle 90">
                <a:extLst>
                  <a:ext uri="{FF2B5EF4-FFF2-40B4-BE49-F238E27FC236}">
                    <a16:creationId xmlns:a16="http://schemas.microsoft.com/office/drawing/2014/main" id="{98EBA8B1-50B5-6990-3088-9C35B8457C0D}"/>
                  </a:ext>
                </a:extLst>
              </p:cNvPr>
              <p:cNvSpPr>
                <a:spLocks noChangeArrowheads="1"/>
              </p:cNvSpPr>
              <p:nvPr/>
            </p:nvSpPr>
            <p:spPr bwMode="auto">
              <a:xfrm>
                <a:off x="53832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60" name="Rectangle 91">
                <a:extLst>
                  <a:ext uri="{FF2B5EF4-FFF2-40B4-BE49-F238E27FC236}">
                    <a16:creationId xmlns:a16="http://schemas.microsoft.com/office/drawing/2014/main" id="{1560AB9C-1525-FFFF-8039-881D75B7989F}"/>
                  </a:ext>
                </a:extLst>
              </p:cNvPr>
              <p:cNvSpPr>
                <a:spLocks noChangeArrowheads="1"/>
              </p:cNvSpPr>
              <p:nvPr/>
            </p:nvSpPr>
            <p:spPr bwMode="auto">
              <a:xfrm>
                <a:off x="560546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72761" name="Rectangle 92">
                <a:extLst>
                  <a:ext uri="{FF2B5EF4-FFF2-40B4-BE49-F238E27FC236}">
                    <a16:creationId xmlns:a16="http://schemas.microsoft.com/office/drawing/2014/main" id="{7A124CE2-ADA4-26F9-67A4-D997744264D2}"/>
                  </a:ext>
                </a:extLst>
              </p:cNvPr>
              <p:cNvSpPr>
                <a:spLocks noChangeArrowheads="1"/>
              </p:cNvSpPr>
              <p:nvPr/>
            </p:nvSpPr>
            <p:spPr bwMode="auto">
              <a:xfrm>
                <a:off x="5827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grpSp>
        <p:grpSp>
          <p:nvGrpSpPr>
            <p:cNvPr id="72732" name="Group 10">
              <a:extLst>
                <a:ext uri="{FF2B5EF4-FFF2-40B4-BE49-F238E27FC236}">
                  <a16:creationId xmlns:a16="http://schemas.microsoft.com/office/drawing/2014/main" id="{F6FE4AAC-74D2-6D69-6C8C-30A02C4484C3}"/>
                </a:ext>
              </a:extLst>
            </p:cNvPr>
            <p:cNvGrpSpPr>
              <a:grpSpLocks/>
            </p:cNvGrpSpPr>
            <p:nvPr/>
          </p:nvGrpSpPr>
          <p:grpSpPr bwMode="auto">
            <a:xfrm>
              <a:off x="588963" y="3055713"/>
              <a:ext cx="570515" cy="470351"/>
              <a:chOff x="6885128" y="2676452"/>
              <a:chExt cx="570513" cy="470351"/>
            </a:xfrm>
          </p:grpSpPr>
          <p:sp>
            <p:nvSpPr>
              <p:cNvPr id="72733" name="Rectangle 7">
                <a:extLst>
                  <a:ext uri="{FF2B5EF4-FFF2-40B4-BE49-F238E27FC236}">
                    <a16:creationId xmlns:a16="http://schemas.microsoft.com/office/drawing/2014/main" id="{1BB6CFBE-C7B7-DE96-F7E6-E62FD0C23D62}"/>
                  </a:ext>
                </a:extLst>
              </p:cNvPr>
              <p:cNvSpPr>
                <a:spLocks noChangeArrowheads="1"/>
              </p:cNvSpPr>
              <p:nvPr/>
            </p:nvSpPr>
            <p:spPr bwMode="auto">
              <a:xfrm>
                <a:off x="6885128" y="2770615"/>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latin typeface="Times New Roman" panose="02020603050405020304" pitchFamily="18" charset="0"/>
                  </a:rPr>
                  <a:t>F</a:t>
                </a:r>
                <a:endParaRPr lang="en-US" altLang="en-US" sz="1100" b="1">
                  <a:solidFill>
                    <a:srgbClr val="000000"/>
                  </a:solidFill>
                </a:endParaRPr>
              </a:p>
            </p:txBody>
          </p:sp>
          <p:sp>
            <p:nvSpPr>
              <p:cNvPr id="72734" name="Rectangle 12">
                <a:extLst>
                  <a:ext uri="{FF2B5EF4-FFF2-40B4-BE49-F238E27FC236}">
                    <a16:creationId xmlns:a16="http://schemas.microsoft.com/office/drawing/2014/main" id="{170C7952-2F5F-31FB-B691-D1A3B507FF55}"/>
                  </a:ext>
                </a:extLst>
              </p:cNvPr>
              <p:cNvSpPr>
                <a:spLocks noChangeArrowheads="1"/>
              </p:cNvSpPr>
              <p:nvPr/>
            </p:nvSpPr>
            <p:spPr bwMode="auto">
              <a:xfrm>
                <a:off x="7118551" y="288509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000" b="1">
                  <a:solidFill>
                    <a:srgbClr val="000000"/>
                  </a:solidFill>
                </a:endParaRPr>
              </a:p>
            </p:txBody>
          </p:sp>
          <p:sp>
            <p:nvSpPr>
              <p:cNvPr id="72735" name="Rectangle 13">
                <a:extLst>
                  <a:ext uri="{FF2B5EF4-FFF2-40B4-BE49-F238E27FC236}">
                    <a16:creationId xmlns:a16="http://schemas.microsoft.com/office/drawing/2014/main" id="{60CCB5C7-38D0-885C-5D21-536531563A11}"/>
                  </a:ext>
                </a:extLst>
              </p:cNvPr>
              <p:cNvSpPr>
                <a:spLocks noChangeArrowheads="1"/>
              </p:cNvSpPr>
              <p:nvPr/>
            </p:nvSpPr>
            <p:spPr bwMode="auto">
              <a:xfrm>
                <a:off x="7356255" y="288097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000" b="1">
                  <a:solidFill>
                    <a:srgbClr val="000000"/>
                  </a:solidFill>
                </a:endParaRPr>
              </a:p>
            </p:txBody>
          </p:sp>
          <p:sp>
            <p:nvSpPr>
              <p:cNvPr id="72736" name="Rectangle 23">
                <a:extLst>
                  <a:ext uri="{FF2B5EF4-FFF2-40B4-BE49-F238E27FC236}">
                    <a16:creationId xmlns:a16="http://schemas.microsoft.com/office/drawing/2014/main" id="{D196E6F1-AA8C-CAFD-27BD-9CFBC52F4FAA}"/>
                  </a:ext>
                </a:extLst>
              </p:cNvPr>
              <p:cNvSpPr>
                <a:spLocks noChangeArrowheads="1"/>
              </p:cNvSpPr>
              <p:nvPr/>
            </p:nvSpPr>
            <p:spPr bwMode="auto">
              <a:xfrm>
                <a:off x="7039016" y="2928521"/>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2</a:t>
                </a:r>
                <a:endParaRPr lang="en-US" altLang="en-US" sz="1000" b="1">
                  <a:solidFill>
                    <a:srgbClr val="000000"/>
                  </a:solidFill>
                </a:endParaRPr>
              </a:p>
            </p:txBody>
          </p:sp>
          <p:sp>
            <p:nvSpPr>
              <p:cNvPr id="72737" name="Rectangle 24">
                <a:extLst>
                  <a:ext uri="{FF2B5EF4-FFF2-40B4-BE49-F238E27FC236}">
                    <a16:creationId xmlns:a16="http://schemas.microsoft.com/office/drawing/2014/main" id="{688A25C7-5589-31D0-53C2-838655AC8892}"/>
                  </a:ext>
                </a:extLst>
              </p:cNvPr>
              <p:cNvSpPr>
                <a:spLocks noChangeArrowheads="1"/>
              </p:cNvSpPr>
              <p:nvPr/>
            </p:nvSpPr>
            <p:spPr bwMode="auto">
              <a:xfrm>
                <a:off x="7267651" y="2925425"/>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1</a:t>
                </a:r>
                <a:endParaRPr lang="en-US" altLang="en-US" sz="1000" b="1">
                  <a:solidFill>
                    <a:srgbClr val="000000"/>
                  </a:solidFill>
                </a:endParaRPr>
              </a:p>
            </p:txBody>
          </p:sp>
          <p:sp>
            <p:nvSpPr>
              <p:cNvPr id="72738" name="Rectangle 31">
                <a:extLst>
                  <a:ext uri="{FF2B5EF4-FFF2-40B4-BE49-F238E27FC236}">
                    <a16:creationId xmlns:a16="http://schemas.microsoft.com/office/drawing/2014/main" id="{72481E8E-67B4-2478-34CA-ABC5ADCD7523}"/>
                  </a:ext>
                </a:extLst>
              </p:cNvPr>
              <p:cNvSpPr>
                <a:spLocks noChangeArrowheads="1"/>
              </p:cNvSpPr>
              <p:nvPr/>
            </p:nvSpPr>
            <p:spPr bwMode="auto">
              <a:xfrm>
                <a:off x="7203899" y="2931359"/>
                <a:ext cx="448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a:t>
                </a:r>
                <a:endParaRPr lang="en-US" altLang="en-US" sz="1000" b="1">
                  <a:solidFill>
                    <a:srgbClr val="000000"/>
                  </a:solidFill>
                </a:endParaRPr>
              </a:p>
            </p:txBody>
          </p:sp>
          <p:sp>
            <p:nvSpPr>
              <p:cNvPr id="72739" name="Rectangle 35">
                <a:extLst>
                  <a:ext uri="{FF2B5EF4-FFF2-40B4-BE49-F238E27FC236}">
                    <a16:creationId xmlns:a16="http://schemas.microsoft.com/office/drawing/2014/main" id="{42ED56E6-4C20-6D1F-28CF-0108ED09DEDD}"/>
                  </a:ext>
                </a:extLst>
              </p:cNvPr>
              <p:cNvSpPr>
                <a:spLocks noChangeArrowheads="1"/>
              </p:cNvSpPr>
              <p:nvPr/>
            </p:nvSpPr>
            <p:spPr bwMode="auto">
              <a:xfrm>
                <a:off x="6940548" y="2676452"/>
                <a:ext cx="13946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solidFill>
                      <a:srgbClr val="000000"/>
                    </a:solidFill>
                    <a:latin typeface="Symbol" panose="05050102010706020507" pitchFamily="18" charset="2"/>
                    <a:sym typeface="Symbol" panose="05050102010706020507" pitchFamily="18" charset="2"/>
                  </a:rPr>
                  <a:t></a:t>
                </a:r>
                <a:endParaRPr lang="en-US" altLang="en-US" sz="600" b="1">
                  <a:solidFill>
                    <a:srgbClr val="000000"/>
                  </a:solidFill>
                  <a:latin typeface="Symbol" panose="05050102010706020507" pitchFamily="18" charset="2"/>
                  <a:sym typeface="Symbol" panose="05050102010706020507" pitchFamily="18" charset="2"/>
                </a:endParaRPr>
              </a:p>
            </p:txBody>
          </p:sp>
        </p:grpSp>
      </p:grpSp>
      <p:sp>
        <p:nvSpPr>
          <p:cNvPr id="2" name="TextBox 1">
            <a:extLst>
              <a:ext uri="{FF2B5EF4-FFF2-40B4-BE49-F238E27FC236}">
                <a16:creationId xmlns:a16="http://schemas.microsoft.com/office/drawing/2014/main" id="{6543B7E1-C7FE-C49F-758B-C2E85CA14F11}"/>
              </a:ext>
            </a:extLst>
          </p:cNvPr>
          <p:cNvSpPr txBox="1"/>
          <p:nvPr/>
        </p:nvSpPr>
        <p:spPr>
          <a:xfrm>
            <a:off x="914400" y="2722563"/>
            <a:ext cx="7907338" cy="3722687"/>
          </a:xfrm>
          <a:prstGeom prst="rect">
            <a:avLst/>
          </a:prstGeom>
          <a:noFill/>
        </p:spPr>
        <p:txBody>
          <a:bodyPr>
            <a:spAutoFit/>
          </a:bodyPr>
          <a:lstStyle/>
          <a:p>
            <a:pPr>
              <a:spcAft>
                <a:spcPts val="600"/>
              </a:spcAft>
              <a:defRPr/>
            </a:pPr>
            <a:r>
              <a:rPr lang="en-US" altLang="en-US" sz="2400" b="1" dirty="0">
                <a:solidFill>
                  <a:srgbClr val="292929"/>
                </a:solidFill>
              </a:rPr>
              <a:t>Keep in Mind: </a:t>
            </a:r>
          </a:p>
          <a:p>
            <a:pPr marL="342900" indent="-342900">
              <a:spcAft>
                <a:spcPts val="600"/>
              </a:spcAft>
              <a:buFont typeface="Arial" panose="020B0604020202020204" pitchFamily="34" charset="0"/>
              <a:buChar char="•"/>
              <a:defRPr/>
            </a:pPr>
            <a:r>
              <a:rPr lang="en-US" altLang="en-US" sz="2400" b="1" dirty="0">
                <a:solidFill>
                  <a:srgbClr val="0070C0"/>
                </a:solidFill>
              </a:rPr>
              <a:t>NOTHING</a:t>
            </a:r>
            <a:r>
              <a:rPr lang="en-US" altLang="en-US" sz="2400" b="1" dirty="0">
                <a:solidFill>
                  <a:srgbClr val="292929"/>
                </a:solidFill>
              </a:rPr>
              <a:t> in the Universe is at </a:t>
            </a:r>
            <a:r>
              <a:rPr lang="en-US" altLang="en-US" sz="2400" b="1" dirty="0">
                <a:solidFill>
                  <a:srgbClr val="0070C0"/>
                </a:solidFill>
              </a:rPr>
              <a:t>0 </a:t>
            </a:r>
            <a:r>
              <a:rPr lang="en-US" altLang="en-US" sz="2400" b="1" baseline="30000" dirty="0" err="1">
                <a:solidFill>
                  <a:srgbClr val="0070C0"/>
                </a:solidFill>
              </a:rPr>
              <a:t>o</a:t>
            </a:r>
            <a:r>
              <a:rPr lang="en-US" altLang="en-US" sz="2400" b="1" dirty="0" err="1">
                <a:solidFill>
                  <a:srgbClr val="0070C0"/>
                </a:solidFill>
              </a:rPr>
              <a:t>K</a:t>
            </a:r>
            <a:endParaRPr lang="en-US" altLang="en-US" sz="2400" b="1" dirty="0">
              <a:solidFill>
                <a:srgbClr val="0070C0"/>
              </a:solidFill>
            </a:endParaRPr>
          </a:p>
          <a:p>
            <a:pPr marL="342900" indent="-342900">
              <a:spcAft>
                <a:spcPts val="600"/>
              </a:spcAft>
              <a:buFont typeface="Arial" panose="020B0604020202020204" pitchFamily="34" charset="0"/>
              <a:buChar char="•"/>
              <a:defRPr/>
            </a:pPr>
            <a:r>
              <a:rPr lang="en-US" altLang="en-US" sz="2400" b="1" dirty="0">
                <a:solidFill>
                  <a:srgbClr val="292929"/>
                </a:solidFill>
              </a:rPr>
              <a:t>Even the Black Areas of Space Are At Least </a:t>
            </a:r>
            <a:r>
              <a:rPr lang="en-US" altLang="en-US" sz="2400" b="1" dirty="0">
                <a:solidFill>
                  <a:srgbClr val="0070C0"/>
                </a:solidFill>
              </a:rPr>
              <a:t>2.7 </a:t>
            </a:r>
            <a:r>
              <a:rPr lang="en-US" altLang="en-US" sz="2400" b="1" baseline="30000" dirty="0" err="1">
                <a:solidFill>
                  <a:srgbClr val="0070C0"/>
                </a:solidFill>
              </a:rPr>
              <a:t>o</a:t>
            </a:r>
            <a:r>
              <a:rPr lang="en-US" altLang="en-US" sz="2400" b="1" dirty="0" err="1">
                <a:solidFill>
                  <a:srgbClr val="0070C0"/>
                </a:solidFill>
              </a:rPr>
              <a:t>K</a:t>
            </a:r>
            <a:endParaRPr lang="en-US" altLang="en-US" sz="2400" b="1" dirty="0">
              <a:solidFill>
                <a:srgbClr val="0070C0"/>
              </a:solidFill>
            </a:endParaRPr>
          </a:p>
          <a:p>
            <a:pPr marL="342900" indent="-342900">
              <a:spcAft>
                <a:spcPts val="600"/>
              </a:spcAft>
              <a:buFont typeface="Arial" panose="020B0604020202020204" pitchFamily="34" charset="0"/>
              <a:buChar char="•"/>
              <a:defRPr/>
            </a:pPr>
            <a:endParaRPr lang="en-US" altLang="en-US" sz="2400" b="1" dirty="0">
              <a:solidFill>
                <a:srgbClr val="0070C0"/>
              </a:solidFill>
            </a:endParaRPr>
          </a:p>
          <a:p>
            <a:pPr marL="342900" indent="-342900">
              <a:spcAft>
                <a:spcPts val="1200"/>
              </a:spcAft>
              <a:buFont typeface="Arial" panose="020B0604020202020204" pitchFamily="34" charset="0"/>
              <a:buChar char="•"/>
              <a:defRPr/>
            </a:pPr>
            <a:endParaRPr lang="en-US" altLang="en-US" sz="2800" b="1" dirty="0">
              <a:solidFill>
                <a:srgbClr val="0070C0"/>
              </a:solidFill>
            </a:endParaRPr>
          </a:p>
          <a:p>
            <a:pPr marL="342900" indent="-342900">
              <a:spcAft>
                <a:spcPts val="600"/>
              </a:spcAft>
              <a:buFont typeface="Arial" panose="020B0604020202020204" pitchFamily="34" charset="0"/>
              <a:buChar char="•"/>
              <a:defRPr/>
            </a:pPr>
            <a:r>
              <a:rPr lang="en-US" altLang="en-US" sz="2400" b="1" dirty="0">
                <a:solidFill>
                  <a:srgbClr val="292929"/>
                </a:solidFill>
              </a:rPr>
              <a:t>All Stars/Galaxies are Much Hotter than that!</a:t>
            </a:r>
          </a:p>
          <a:p>
            <a:pPr marL="342900" indent="-342900">
              <a:spcAft>
                <a:spcPts val="600"/>
              </a:spcAft>
              <a:buFont typeface="Arial" panose="020B0604020202020204" pitchFamily="34" charset="0"/>
              <a:buChar char="•"/>
              <a:defRPr/>
            </a:pPr>
            <a:r>
              <a:rPr lang="en-US" altLang="en-US" sz="2400" b="1" dirty="0">
                <a:solidFill>
                  <a:srgbClr val="C00000"/>
                </a:solidFill>
              </a:rPr>
              <a:t>Every Particle in the Universe Vibrates</a:t>
            </a:r>
          </a:p>
          <a:p>
            <a:pPr>
              <a:defRPr/>
            </a:pP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2">
                                            <p:txEl>
                                              <p:pRg st="0" end="0"/>
                                            </p:txEl>
                                          </p:spTgt>
                                        </p:tgtEl>
                                      </p:cBhvr>
                                    </p:animEffect>
                                    <p:set>
                                      <p:cBhvr>
                                        <p:cTn id="32" dur="1" fill="hold">
                                          <p:stCondLst>
                                            <p:cond delay="499"/>
                                          </p:stCondLst>
                                        </p:cTn>
                                        <p:tgtEl>
                                          <p:spTgt spid="2">
                                            <p:txEl>
                                              <p:pRg st="0" end="0"/>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
                                            <p:txEl>
                                              <p:pRg st="1" end="1"/>
                                            </p:txEl>
                                          </p:spTgt>
                                        </p:tgtEl>
                                      </p:cBhvr>
                                    </p:animEffect>
                                    <p:set>
                                      <p:cBhvr>
                                        <p:cTn id="35" dur="1" fill="hold">
                                          <p:stCondLst>
                                            <p:cond delay="499"/>
                                          </p:stCondLst>
                                        </p:cTn>
                                        <p:tgtEl>
                                          <p:spTgt spid="2">
                                            <p:txEl>
                                              <p:pRg st="1" end="1"/>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
                                            <p:txEl>
                                              <p:pRg st="2" end="2"/>
                                            </p:txEl>
                                          </p:spTgt>
                                        </p:tgtEl>
                                      </p:cBhvr>
                                    </p:animEffect>
                                    <p:set>
                                      <p:cBhvr>
                                        <p:cTn id="38" dur="1" fill="hold">
                                          <p:stCondLst>
                                            <p:cond delay="499"/>
                                          </p:stCondLst>
                                        </p:cTn>
                                        <p:tgtEl>
                                          <p:spTgt spid="2">
                                            <p:txEl>
                                              <p:pRg st="2" end="2"/>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
                                            <p:txEl>
                                              <p:pRg st="5" end="5"/>
                                            </p:txEl>
                                          </p:spTgt>
                                        </p:tgtEl>
                                      </p:cBhvr>
                                    </p:animEffect>
                                    <p:set>
                                      <p:cBhvr>
                                        <p:cTn id="41" dur="1" fill="hold">
                                          <p:stCondLst>
                                            <p:cond delay="499"/>
                                          </p:stCondLst>
                                        </p:cTn>
                                        <p:tgtEl>
                                          <p:spTgt spid="2">
                                            <p:txEl>
                                              <p:pRg st="5" end="5"/>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
                                            <p:txEl>
                                              <p:pRg st="6" end="6"/>
                                            </p:txEl>
                                          </p:spTgt>
                                        </p:tgtEl>
                                      </p:cBhvr>
                                    </p:animEffect>
                                    <p:set>
                                      <p:cBhvr>
                                        <p:cTn id="44"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A64DA6D-A9D0-E686-EC6B-45FC631940B7}"/>
              </a:ext>
            </a:extLst>
          </p:cNvPr>
          <p:cNvSpPr>
            <a:spLocks noGrp="1"/>
          </p:cNvSpPr>
          <p:nvPr>
            <p:ph idx="1"/>
          </p:nvPr>
        </p:nvSpPr>
        <p:spPr>
          <a:xfrm>
            <a:off x="457200" y="1368425"/>
            <a:ext cx="8229600" cy="4525963"/>
          </a:xfrm>
        </p:spPr>
        <p:txBody>
          <a:bodyPr/>
          <a:lstStyle/>
          <a:p>
            <a:pPr marL="0" indent="0">
              <a:spcBef>
                <a:spcPts val="0"/>
              </a:spcBef>
              <a:spcAft>
                <a:spcPts val="600"/>
              </a:spcAft>
              <a:buFontTx/>
              <a:buNone/>
              <a:defRPr/>
            </a:pPr>
            <a:r>
              <a:rPr lang="en-US" altLang="en-US" sz="2400" b="1" dirty="0"/>
              <a:t>Apply Reasonable Assumptions about: </a:t>
            </a:r>
          </a:p>
          <a:p>
            <a:pPr>
              <a:spcBef>
                <a:spcPts val="0"/>
              </a:spcBef>
              <a:spcAft>
                <a:spcPts val="600"/>
              </a:spcAft>
              <a:defRPr/>
            </a:pPr>
            <a:r>
              <a:rPr lang="en-US" altLang="en-US" sz="2400" b="1" dirty="0">
                <a:solidFill>
                  <a:srgbClr val="0070C0"/>
                </a:solidFill>
              </a:rPr>
              <a:t>Amplitudes</a:t>
            </a:r>
            <a:r>
              <a:rPr lang="en-US" altLang="en-US" sz="2400" b="1" dirty="0"/>
              <a:t> of Vibration, </a:t>
            </a:r>
          </a:p>
          <a:p>
            <a:pPr>
              <a:spcBef>
                <a:spcPts val="0"/>
              </a:spcBef>
              <a:spcAft>
                <a:spcPts val="600"/>
              </a:spcAft>
              <a:defRPr/>
            </a:pPr>
            <a:r>
              <a:rPr lang="en-US" altLang="en-US" sz="2400" b="1" dirty="0">
                <a:solidFill>
                  <a:srgbClr val="0070C0"/>
                </a:solidFill>
              </a:rPr>
              <a:t>Frequencies</a:t>
            </a:r>
            <a:r>
              <a:rPr lang="en-US" altLang="en-US" sz="2400" b="1" dirty="0"/>
              <a:t> of Oscillation, and </a:t>
            </a:r>
          </a:p>
          <a:p>
            <a:pPr>
              <a:spcBef>
                <a:spcPts val="0"/>
              </a:spcBef>
              <a:spcAft>
                <a:spcPts val="600"/>
              </a:spcAft>
              <a:defRPr/>
            </a:pPr>
            <a:r>
              <a:rPr lang="en-US" altLang="en-US" sz="2400" b="1" dirty="0">
                <a:solidFill>
                  <a:srgbClr val="0070C0"/>
                </a:solidFill>
              </a:rPr>
              <a:t>Averaging</a:t>
            </a:r>
            <a:r>
              <a:rPr lang="en-US" altLang="en-US" sz="2400" b="1" dirty="0"/>
              <a:t> over Time, Position and Orientation…</a:t>
            </a:r>
          </a:p>
          <a:p>
            <a:pPr marL="0" indent="0">
              <a:spcBef>
                <a:spcPts val="0"/>
              </a:spcBef>
              <a:spcAft>
                <a:spcPts val="600"/>
              </a:spcAft>
              <a:buFontTx/>
              <a:buNone/>
              <a:defRPr/>
            </a:pPr>
            <a:r>
              <a:rPr lang="en-US" altLang="en-US" sz="2400" b="1" dirty="0"/>
              <a:t>Add It All Up, and…</a:t>
            </a:r>
          </a:p>
          <a:p>
            <a:pPr>
              <a:defRPr/>
            </a:pPr>
            <a:r>
              <a:rPr lang="en-US" altLang="en-US" sz="2400" b="1" dirty="0"/>
              <a:t>The sum of the </a:t>
            </a:r>
            <a:r>
              <a:rPr lang="en-US" altLang="en-US" sz="2400" b="1" dirty="0">
                <a:solidFill>
                  <a:srgbClr val="0070C0"/>
                </a:solidFill>
              </a:rPr>
              <a:t>static</a:t>
            </a:r>
            <a:r>
              <a:rPr lang="en-US" altLang="en-US" sz="2400" b="1" dirty="0"/>
              <a:t> terms in the force is </a:t>
            </a:r>
            <a:r>
              <a:rPr lang="en-US" altLang="en-US" sz="2400" b="1" dirty="0">
                <a:solidFill>
                  <a:srgbClr val="0070C0"/>
                </a:solidFill>
              </a:rPr>
              <a:t>zero</a:t>
            </a:r>
          </a:p>
          <a:p>
            <a:pPr>
              <a:defRPr/>
            </a:pPr>
            <a:r>
              <a:rPr lang="en-US" altLang="en-US" sz="2400" b="1" dirty="0"/>
              <a:t>The contributions of the (v/c)</a:t>
            </a:r>
            <a:r>
              <a:rPr lang="en-US" altLang="en-US" sz="2400" b="1" baseline="30000" dirty="0"/>
              <a:t>2</a:t>
            </a:r>
            <a:r>
              <a:rPr lang="en-US" altLang="en-US" sz="2400" b="1" dirty="0"/>
              <a:t> terms </a:t>
            </a:r>
            <a:r>
              <a:rPr lang="en-US" altLang="en-US" sz="2400" b="1" dirty="0">
                <a:solidFill>
                  <a:srgbClr val="0070C0"/>
                </a:solidFill>
              </a:rPr>
              <a:t>average to zero </a:t>
            </a:r>
          </a:p>
          <a:p>
            <a:pPr>
              <a:defRPr/>
            </a:pPr>
            <a:r>
              <a:rPr lang="en-US" altLang="en-US" sz="2400" b="1" dirty="0"/>
              <a:t>But the contributions of the </a:t>
            </a:r>
            <a:r>
              <a:rPr lang="en-US" altLang="en-US" sz="2400" b="1" dirty="0">
                <a:solidFill>
                  <a:srgbClr val="C00000"/>
                </a:solidFill>
              </a:rPr>
              <a:t>(v/c)</a:t>
            </a:r>
            <a:r>
              <a:rPr lang="en-US" altLang="en-US" sz="2400" b="1" baseline="30000" dirty="0">
                <a:solidFill>
                  <a:srgbClr val="C00000"/>
                </a:solidFill>
              </a:rPr>
              <a:t>4</a:t>
            </a:r>
            <a:r>
              <a:rPr lang="en-US" altLang="en-US" sz="2400" b="1" baseline="30000" dirty="0"/>
              <a:t> </a:t>
            </a:r>
            <a:r>
              <a:rPr lang="en-US" altLang="en-US" sz="2400" b="1" dirty="0"/>
              <a:t>terms are the first to have a net value</a:t>
            </a:r>
          </a:p>
          <a:p>
            <a:pPr>
              <a:defRPr/>
            </a:pPr>
            <a:r>
              <a:rPr lang="en-US" altLang="en-US" sz="2400" b="1" dirty="0"/>
              <a:t>The value is </a:t>
            </a:r>
            <a:r>
              <a:rPr lang="en-US" altLang="en-US" sz="2400" b="1" dirty="0">
                <a:solidFill>
                  <a:srgbClr val="002060"/>
                </a:solidFill>
              </a:rPr>
              <a:t>always negative </a:t>
            </a:r>
            <a:r>
              <a:rPr lang="en-US" altLang="en-US" sz="2400" b="1" dirty="0"/>
              <a:t>implying an </a:t>
            </a:r>
            <a:r>
              <a:rPr lang="en-US" altLang="en-US" sz="2400" b="1" dirty="0">
                <a:solidFill>
                  <a:srgbClr val="C00000"/>
                </a:solidFill>
              </a:rPr>
              <a:t>attractive only </a:t>
            </a:r>
            <a:r>
              <a:rPr lang="en-US" altLang="en-US" sz="2400" b="1" dirty="0"/>
              <a:t>force</a:t>
            </a:r>
            <a:endParaRPr lang="en-US" sz="2400" b="1" dirty="0"/>
          </a:p>
        </p:txBody>
      </p:sp>
      <p:sp>
        <p:nvSpPr>
          <p:cNvPr id="7" name="Rectangle 2">
            <a:extLst>
              <a:ext uri="{FF2B5EF4-FFF2-40B4-BE49-F238E27FC236}">
                <a16:creationId xmlns:a16="http://schemas.microsoft.com/office/drawing/2014/main" id="{B9BA48A8-FE71-5F60-3B78-ED183855C2F9}"/>
              </a:ext>
            </a:extLst>
          </p:cNvPr>
          <p:cNvSpPr txBox="1">
            <a:spLocks noChangeArrowheads="1"/>
          </p:cNvSpPr>
          <p:nvPr/>
        </p:nvSpPr>
        <p:spPr bwMode="auto">
          <a:xfrm>
            <a:off x="798513" y="433388"/>
            <a:ext cx="7772400" cy="5969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altLang="en-US" sz="2800" b="1" kern="0" dirty="0">
                <a:solidFill>
                  <a:srgbClr val="000099"/>
                </a:solidFill>
              </a:rPr>
              <a:t>Lucas’ Derived Electromagnetic Force of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67E2954-3E0D-91B1-C647-B20C4C9E2EDD}"/>
              </a:ext>
            </a:extLst>
          </p:cNvPr>
          <p:cNvSpPr>
            <a:spLocks noGrp="1" noChangeArrowheads="1"/>
          </p:cNvSpPr>
          <p:nvPr>
            <p:ph type="title"/>
          </p:nvPr>
        </p:nvSpPr>
        <p:spPr>
          <a:xfrm>
            <a:off x="809625" y="309563"/>
            <a:ext cx="7772400" cy="595312"/>
          </a:xfrm>
        </p:spPr>
        <p:txBody>
          <a:bodyPr/>
          <a:lstStyle/>
          <a:p>
            <a:pPr eaLnBrk="1" hangingPunct="1"/>
            <a:r>
              <a:rPr lang="en-US" altLang="en-US" sz="2800" b="1">
                <a:solidFill>
                  <a:srgbClr val="000099"/>
                </a:solidFill>
              </a:rPr>
              <a:t>Lucas’ Derived Electromagnetic Force of Gravity</a:t>
            </a:r>
          </a:p>
        </p:txBody>
      </p:sp>
      <p:sp>
        <p:nvSpPr>
          <p:cNvPr id="76803" name="Rectangle 13">
            <a:extLst>
              <a:ext uri="{FF2B5EF4-FFF2-40B4-BE49-F238E27FC236}">
                <a16:creationId xmlns:a16="http://schemas.microsoft.com/office/drawing/2014/main" id="{66E75DC1-8F52-9F8C-9C93-6557C6A461E7}"/>
              </a:ext>
            </a:extLst>
          </p:cNvPr>
          <p:cNvSpPr>
            <a:spLocks noChangeArrowheads="1"/>
          </p:cNvSpPr>
          <p:nvPr/>
        </p:nvSpPr>
        <p:spPr bwMode="auto">
          <a:xfrm>
            <a:off x="949325" y="2060575"/>
            <a:ext cx="179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F</a:t>
            </a:r>
            <a:endParaRPr lang="en-US" altLang="en-US" sz="1800" b="1">
              <a:solidFill>
                <a:srgbClr val="000000"/>
              </a:solidFill>
            </a:endParaRPr>
          </a:p>
        </p:txBody>
      </p:sp>
      <p:sp>
        <p:nvSpPr>
          <p:cNvPr id="76804" name="Rectangle 14">
            <a:extLst>
              <a:ext uri="{FF2B5EF4-FFF2-40B4-BE49-F238E27FC236}">
                <a16:creationId xmlns:a16="http://schemas.microsoft.com/office/drawing/2014/main" id="{9C030644-3CEB-3B39-C712-B72ABA5AAF57}"/>
              </a:ext>
            </a:extLst>
          </p:cNvPr>
          <p:cNvSpPr>
            <a:spLocks noChangeArrowheads="1"/>
          </p:cNvSpPr>
          <p:nvPr/>
        </p:nvSpPr>
        <p:spPr bwMode="auto">
          <a:xfrm>
            <a:off x="1038225" y="2239963"/>
            <a:ext cx="139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i="1">
                <a:solidFill>
                  <a:srgbClr val="000000"/>
                </a:solidFill>
                <a:latin typeface="Times New Roman" panose="02020603050405020304" pitchFamily="18" charset="0"/>
              </a:rPr>
              <a:t>G</a:t>
            </a:r>
            <a:endParaRPr lang="en-US" altLang="en-US" sz="1200" b="1">
              <a:solidFill>
                <a:srgbClr val="000000"/>
              </a:solidFill>
            </a:endParaRPr>
          </a:p>
        </p:txBody>
      </p:sp>
      <p:sp>
        <p:nvSpPr>
          <p:cNvPr id="76805" name="Rectangle 37">
            <a:extLst>
              <a:ext uri="{FF2B5EF4-FFF2-40B4-BE49-F238E27FC236}">
                <a16:creationId xmlns:a16="http://schemas.microsoft.com/office/drawing/2014/main" id="{FB56E239-EAE2-0DF5-A258-2C51BC2E8B77}"/>
              </a:ext>
            </a:extLst>
          </p:cNvPr>
          <p:cNvSpPr>
            <a:spLocks noChangeArrowheads="1"/>
          </p:cNvSpPr>
          <p:nvPr/>
        </p:nvSpPr>
        <p:spPr bwMode="auto">
          <a:xfrm>
            <a:off x="1362075" y="2017713"/>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06" name="Rectangle 98">
            <a:extLst>
              <a:ext uri="{FF2B5EF4-FFF2-40B4-BE49-F238E27FC236}">
                <a16:creationId xmlns:a16="http://schemas.microsoft.com/office/drawing/2014/main" id="{26961634-0D54-4A15-0583-590B2BE19EA5}"/>
              </a:ext>
            </a:extLst>
          </p:cNvPr>
          <p:cNvSpPr>
            <a:spLocks noChangeArrowheads="1"/>
          </p:cNvSpPr>
          <p:nvPr/>
        </p:nvSpPr>
        <p:spPr bwMode="auto">
          <a:xfrm>
            <a:off x="958850" y="1887538"/>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6807" name="Rectangle 15">
            <a:extLst>
              <a:ext uri="{FF2B5EF4-FFF2-40B4-BE49-F238E27FC236}">
                <a16:creationId xmlns:a16="http://schemas.microsoft.com/office/drawing/2014/main" id="{B5273424-F655-8A29-59EC-FBE4062FDDF8}"/>
              </a:ext>
            </a:extLst>
          </p:cNvPr>
          <p:cNvSpPr>
            <a:spLocks noChangeArrowheads="1"/>
          </p:cNvSpPr>
          <p:nvPr/>
        </p:nvSpPr>
        <p:spPr bwMode="auto">
          <a:xfrm>
            <a:off x="2306638" y="1876425"/>
            <a:ext cx="1206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e</a:t>
            </a:r>
            <a:endParaRPr lang="en-US" altLang="en-US" sz="1800" b="1">
              <a:solidFill>
                <a:srgbClr val="000000"/>
              </a:solidFill>
            </a:endParaRPr>
          </a:p>
        </p:txBody>
      </p:sp>
      <p:sp>
        <p:nvSpPr>
          <p:cNvPr id="76808" name="Rectangle 16">
            <a:extLst>
              <a:ext uri="{FF2B5EF4-FFF2-40B4-BE49-F238E27FC236}">
                <a16:creationId xmlns:a16="http://schemas.microsoft.com/office/drawing/2014/main" id="{A7235ABD-C13F-41E6-4FE1-8631F77FF5AD}"/>
              </a:ext>
            </a:extLst>
          </p:cNvPr>
          <p:cNvSpPr>
            <a:spLocks noChangeArrowheads="1"/>
          </p:cNvSpPr>
          <p:nvPr/>
        </p:nvSpPr>
        <p:spPr bwMode="auto">
          <a:xfrm>
            <a:off x="3041650" y="2017713"/>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09" name="Rectangle 57">
            <a:extLst>
              <a:ext uri="{FF2B5EF4-FFF2-40B4-BE49-F238E27FC236}">
                <a16:creationId xmlns:a16="http://schemas.microsoft.com/office/drawing/2014/main" id="{C57CE5C1-4D1A-E437-7896-6F2ECA48EDD8}"/>
              </a:ext>
            </a:extLst>
          </p:cNvPr>
          <p:cNvSpPr>
            <a:spLocks noChangeArrowheads="1"/>
          </p:cNvSpPr>
          <p:nvPr/>
        </p:nvSpPr>
        <p:spPr bwMode="auto">
          <a:xfrm>
            <a:off x="2117725" y="1876425"/>
            <a:ext cx="1349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2</a:t>
            </a:r>
            <a:endParaRPr lang="en-US" altLang="en-US" sz="1800" b="1">
              <a:solidFill>
                <a:srgbClr val="000000"/>
              </a:solidFill>
            </a:endParaRPr>
          </a:p>
        </p:txBody>
      </p:sp>
      <p:sp>
        <p:nvSpPr>
          <p:cNvPr id="76810" name="Rectangle 58">
            <a:extLst>
              <a:ext uri="{FF2B5EF4-FFF2-40B4-BE49-F238E27FC236}">
                <a16:creationId xmlns:a16="http://schemas.microsoft.com/office/drawing/2014/main" id="{74E7F536-6118-DC85-3127-002CF12DEEBD}"/>
              </a:ext>
            </a:extLst>
          </p:cNvPr>
          <p:cNvSpPr>
            <a:spLocks noChangeArrowheads="1"/>
          </p:cNvSpPr>
          <p:nvPr/>
        </p:nvSpPr>
        <p:spPr bwMode="auto">
          <a:xfrm>
            <a:off x="2481263" y="1797050"/>
            <a:ext cx="1095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400" b="1">
              <a:solidFill>
                <a:srgbClr val="000000"/>
              </a:solidFill>
            </a:endParaRPr>
          </a:p>
        </p:txBody>
      </p:sp>
      <p:sp>
        <p:nvSpPr>
          <p:cNvPr id="76811" name="Rectangle 59">
            <a:extLst>
              <a:ext uri="{FF2B5EF4-FFF2-40B4-BE49-F238E27FC236}">
                <a16:creationId xmlns:a16="http://schemas.microsoft.com/office/drawing/2014/main" id="{E089AC3A-04C0-2159-E4E9-15DAE6004704}"/>
              </a:ext>
            </a:extLst>
          </p:cNvPr>
          <p:cNvSpPr>
            <a:spLocks noChangeArrowheads="1"/>
          </p:cNvSpPr>
          <p:nvPr/>
        </p:nvSpPr>
        <p:spPr bwMode="auto">
          <a:xfrm>
            <a:off x="3116263" y="2181225"/>
            <a:ext cx="1666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12</a:t>
            </a:r>
            <a:endParaRPr lang="en-US" altLang="en-US" sz="1000" b="1">
              <a:solidFill>
                <a:srgbClr val="000000"/>
              </a:solidFill>
            </a:endParaRPr>
          </a:p>
        </p:txBody>
      </p:sp>
      <p:sp>
        <p:nvSpPr>
          <p:cNvPr id="76812" name="Line 100">
            <a:extLst>
              <a:ext uri="{FF2B5EF4-FFF2-40B4-BE49-F238E27FC236}">
                <a16:creationId xmlns:a16="http://schemas.microsoft.com/office/drawing/2014/main" id="{202E9ACE-E120-29F1-BCF9-07BF62083543}"/>
              </a:ext>
            </a:extLst>
          </p:cNvPr>
          <p:cNvSpPr>
            <a:spLocks noChangeShapeType="1"/>
          </p:cNvSpPr>
          <p:nvPr/>
        </p:nvSpPr>
        <p:spPr bwMode="auto">
          <a:xfrm>
            <a:off x="1876425" y="2217738"/>
            <a:ext cx="11445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3" name="Line 101">
            <a:extLst>
              <a:ext uri="{FF2B5EF4-FFF2-40B4-BE49-F238E27FC236}">
                <a16:creationId xmlns:a16="http://schemas.microsoft.com/office/drawing/2014/main" id="{DDA1978C-507E-B452-39A0-46F892EA8595}"/>
              </a:ext>
            </a:extLst>
          </p:cNvPr>
          <p:cNvSpPr>
            <a:spLocks noChangeShapeType="1"/>
          </p:cNvSpPr>
          <p:nvPr/>
        </p:nvSpPr>
        <p:spPr bwMode="auto">
          <a:xfrm flipH="1">
            <a:off x="2209800" y="2276475"/>
            <a:ext cx="1588" cy="4032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4" name="Line 102">
            <a:extLst>
              <a:ext uri="{FF2B5EF4-FFF2-40B4-BE49-F238E27FC236}">
                <a16:creationId xmlns:a16="http://schemas.microsoft.com/office/drawing/2014/main" id="{7742EF4D-B90F-A40B-E721-E8A6BABF3037}"/>
              </a:ext>
            </a:extLst>
          </p:cNvPr>
          <p:cNvSpPr>
            <a:spLocks noChangeShapeType="1"/>
          </p:cNvSpPr>
          <p:nvPr/>
        </p:nvSpPr>
        <p:spPr bwMode="auto">
          <a:xfrm>
            <a:off x="2873375" y="2287588"/>
            <a:ext cx="3175" cy="384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5" name="Rectangle 103">
            <a:extLst>
              <a:ext uri="{FF2B5EF4-FFF2-40B4-BE49-F238E27FC236}">
                <a16:creationId xmlns:a16="http://schemas.microsoft.com/office/drawing/2014/main" id="{25596E6D-CAFA-140D-C4F5-2565B54C37C1}"/>
              </a:ext>
            </a:extLst>
          </p:cNvPr>
          <p:cNvSpPr>
            <a:spLocks noChangeArrowheads="1"/>
          </p:cNvSpPr>
          <p:nvPr/>
        </p:nvSpPr>
        <p:spPr bwMode="auto">
          <a:xfrm>
            <a:off x="2249488" y="2322513"/>
            <a:ext cx="103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16" name="Rectangle 104">
            <a:extLst>
              <a:ext uri="{FF2B5EF4-FFF2-40B4-BE49-F238E27FC236}">
                <a16:creationId xmlns:a16="http://schemas.microsoft.com/office/drawing/2014/main" id="{E2F13F73-1DCA-3D24-589B-68B791622668}"/>
              </a:ext>
            </a:extLst>
          </p:cNvPr>
          <p:cNvSpPr>
            <a:spLocks noChangeArrowheads="1"/>
          </p:cNvSpPr>
          <p:nvPr/>
        </p:nvSpPr>
        <p:spPr bwMode="auto">
          <a:xfrm>
            <a:off x="2681288" y="2322513"/>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17" name="Rectangle 105">
            <a:extLst>
              <a:ext uri="{FF2B5EF4-FFF2-40B4-BE49-F238E27FC236}">
                <a16:creationId xmlns:a16="http://schemas.microsoft.com/office/drawing/2014/main" id="{647B8141-EBED-96A0-7233-0126C7A7A27D}"/>
              </a:ext>
            </a:extLst>
          </p:cNvPr>
          <p:cNvSpPr>
            <a:spLocks noChangeArrowheads="1"/>
          </p:cNvSpPr>
          <p:nvPr/>
        </p:nvSpPr>
        <p:spPr bwMode="auto">
          <a:xfrm>
            <a:off x="2459038" y="2328863"/>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18" name="Rectangle 106">
            <a:extLst>
              <a:ext uri="{FF2B5EF4-FFF2-40B4-BE49-F238E27FC236}">
                <a16:creationId xmlns:a16="http://schemas.microsoft.com/office/drawing/2014/main" id="{E7683901-B864-F9BF-0898-AD2159F053C2}"/>
              </a:ext>
            </a:extLst>
          </p:cNvPr>
          <p:cNvSpPr>
            <a:spLocks noChangeArrowheads="1"/>
          </p:cNvSpPr>
          <p:nvPr/>
        </p:nvSpPr>
        <p:spPr bwMode="auto">
          <a:xfrm>
            <a:off x="1790700" y="2317750"/>
            <a:ext cx="1349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5</a:t>
            </a:r>
            <a:endParaRPr lang="en-US" altLang="en-US" sz="1800" b="1">
              <a:solidFill>
                <a:srgbClr val="000000"/>
              </a:solidFill>
            </a:endParaRPr>
          </a:p>
        </p:txBody>
      </p:sp>
      <p:sp>
        <p:nvSpPr>
          <p:cNvPr id="76819" name="Rectangle 107">
            <a:extLst>
              <a:ext uri="{FF2B5EF4-FFF2-40B4-BE49-F238E27FC236}">
                <a16:creationId xmlns:a16="http://schemas.microsoft.com/office/drawing/2014/main" id="{6A77FE1A-BBE1-F1BA-F4AD-CE0A116EB40A}"/>
              </a:ext>
            </a:extLst>
          </p:cNvPr>
          <p:cNvSpPr>
            <a:spLocks noChangeArrowheads="1"/>
          </p:cNvSpPr>
          <p:nvPr/>
        </p:nvSpPr>
        <p:spPr bwMode="auto">
          <a:xfrm>
            <a:off x="2333625" y="2481263"/>
            <a:ext cx="82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6820" name="Rectangle 108">
            <a:extLst>
              <a:ext uri="{FF2B5EF4-FFF2-40B4-BE49-F238E27FC236}">
                <a16:creationId xmlns:a16="http://schemas.microsoft.com/office/drawing/2014/main" id="{3BBA52A4-5C7A-9B92-85E3-C5121DD8DA76}"/>
              </a:ext>
            </a:extLst>
          </p:cNvPr>
          <p:cNvSpPr>
            <a:spLocks noChangeArrowheads="1"/>
          </p:cNvSpPr>
          <p:nvPr/>
        </p:nvSpPr>
        <p:spPr bwMode="auto">
          <a:xfrm>
            <a:off x="2747963" y="2481263"/>
            <a:ext cx="82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6821" name="Rectangle 109">
            <a:extLst>
              <a:ext uri="{FF2B5EF4-FFF2-40B4-BE49-F238E27FC236}">
                <a16:creationId xmlns:a16="http://schemas.microsoft.com/office/drawing/2014/main" id="{EAE6780C-2AE8-5064-A7A9-58AAA4E45F5F}"/>
              </a:ext>
            </a:extLst>
          </p:cNvPr>
          <p:cNvSpPr>
            <a:spLocks noChangeArrowheads="1"/>
          </p:cNvSpPr>
          <p:nvPr/>
        </p:nvSpPr>
        <p:spPr bwMode="auto">
          <a:xfrm>
            <a:off x="2903538" y="2189163"/>
            <a:ext cx="10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22" name="Rectangle 110">
            <a:extLst>
              <a:ext uri="{FF2B5EF4-FFF2-40B4-BE49-F238E27FC236}">
                <a16:creationId xmlns:a16="http://schemas.microsoft.com/office/drawing/2014/main" id="{3BB00F10-637F-4B45-7D65-E827AA0D46B5}"/>
              </a:ext>
            </a:extLst>
          </p:cNvPr>
          <p:cNvSpPr>
            <a:spLocks noChangeArrowheads="1"/>
          </p:cNvSpPr>
          <p:nvPr/>
        </p:nvSpPr>
        <p:spPr bwMode="auto">
          <a:xfrm>
            <a:off x="1941513" y="2311400"/>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p</a:t>
            </a:r>
            <a:endParaRPr lang="en-US" altLang="en-US" sz="1800" b="1">
              <a:solidFill>
                <a:srgbClr val="000000"/>
              </a:solidFill>
            </a:endParaRPr>
          </a:p>
        </p:txBody>
      </p:sp>
      <p:sp>
        <p:nvSpPr>
          <p:cNvPr id="76823" name="Rectangle 111">
            <a:extLst>
              <a:ext uri="{FF2B5EF4-FFF2-40B4-BE49-F238E27FC236}">
                <a16:creationId xmlns:a16="http://schemas.microsoft.com/office/drawing/2014/main" id="{2CFD88A3-0B54-3C4D-C8DB-9CCA07E386AF}"/>
              </a:ext>
            </a:extLst>
          </p:cNvPr>
          <p:cNvSpPr>
            <a:spLocks noChangeArrowheads="1"/>
          </p:cNvSpPr>
          <p:nvPr/>
        </p:nvSpPr>
        <p:spPr bwMode="auto">
          <a:xfrm>
            <a:off x="2251075" y="2282825"/>
            <a:ext cx="1524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sp>
        <p:nvSpPr>
          <p:cNvPr id="76824" name="Rectangle 112">
            <a:extLst>
              <a:ext uri="{FF2B5EF4-FFF2-40B4-BE49-F238E27FC236}">
                <a16:creationId xmlns:a16="http://schemas.microsoft.com/office/drawing/2014/main" id="{353E2234-C9EE-C9E5-9EB3-2BD92C12EAF8}"/>
              </a:ext>
            </a:extLst>
          </p:cNvPr>
          <p:cNvSpPr>
            <a:spLocks noChangeArrowheads="1"/>
          </p:cNvSpPr>
          <p:nvPr/>
        </p:nvSpPr>
        <p:spPr bwMode="auto">
          <a:xfrm>
            <a:off x="2646363" y="2282825"/>
            <a:ext cx="1524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sp>
        <p:nvSpPr>
          <p:cNvPr id="76825" name="Text Box 113">
            <a:extLst>
              <a:ext uri="{FF2B5EF4-FFF2-40B4-BE49-F238E27FC236}">
                <a16:creationId xmlns:a16="http://schemas.microsoft.com/office/drawing/2014/main" id="{8BC95C33-0999-3BA0-D5CD-40AD40AC8B74}"/>
              </a:ext>
            </a:extLst>
          </p:cNvPr>
          <p:cNvSpPr txBox="1">
            <a:spLocks noChangeArrowheads="1"/>
          </p:cNvSpPr>
          <p:nvPr/>
        </p:nvSpPr>
        <p:spPr bwMode="auto">
          <a:xfrm>
            <a:off x="2946400" y="1987550"/>
            <a:ext cx="422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grpSp>
        <p:nvGrpSpPr>
          <p:cNvPr id="76826" name="Group 5">
            <a:extLst>
              <a:ext uri="{FF2B5EF4-FFF2-40B4-BE49-F238E27FC236}">
                <a16:creationId xmlns:a16="http://schemas.microsoft.com/office/drawing/2014/main" id="{E78F0FB9-D4DD-EF62-7B5E-A23963CB6F8F}"/>
              </a:ext>
            </a:extLst>
          </p:cNvPr>
          <p:cNvGrpSpPr>
            <a:grpSpLocks/>
          </p:cNvGrpSpPr>
          <p:nvPr/>
        </p:nvGrpSpPr>
        <p:grpSpPr bwMode="auto">
          <a:xfrm>
            <a:off x="4862513" y="1728788"/>
            <a:ext cx="1531937" cy="933450"/>
            <a:chOff x="3332604" y="1718020"/>
            <a:chExt cx="1530866" cy="934353"/>
          </a:xfrm>
        </p:grpSpPr>
        <p:sp>
          <p:nvSpPr>
            <p:cNvPr id="76942" name="Line 7">
              <a:extLst>
                <a:ext uri="{FF2B5EF4-FFF2-40B4-BE49-F238E27FC236}">
                  <a16:creationId xmlns:a16="http://schemas.microsoft.com/office/drawing/2014/main" id="{198F33AE-E990-FA24-B913-53CC6C0C5823}"/>
                </a:ext>
              </a:extLst>
            </p:cNvPr>
            <p:cNvSpPr>
              <a:spLocks noChangeShapeType="1"/>
            </p:cNvSpPr>
            <p:nvPr/>
          </p:nvSpPr>
          <p:spPr bwMode="auto">
            <a:xfrm>
              <a:off x="3372482" y="2218083"/>
              <a:ext cx="14909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43" name="Rectangle 17">
              <a:extLst>
                <a:ext uri="{FF2B5EF4-FFF2-40B4-BE49-F238E27FC236}">
                  <a16:creationId xmlns:a16="http://schemas.microsoft.com/office/drawing/2014/main" id="{14E1B6E8-92DC-D57D-78A1-B2A022C17776}"/>
                </a:ext>
              </a:extLst>
            </p:cNvPr>
            <p:cNvSpPr>
              <a:spLocks noChangeArrowheads="1"/>
            </p:cNvSpPr>
            <p:nvPr/>
          </p:nvSpPr>
          <p:spPr bwMode="auto">
            <a:xfrm>
              <a:off x="3332604" y="1819620"/>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6944" name="Rectangle 18">
              <a:extLst>
                <a:ext uri="{FF2B5EF4-FFF2-40B4-BE49-F238E27FC236}">
                  <a16:creationId xmlns:a16="http://schemas.microsoft.com/office/drawing/2014/main" id="{0B0EDEDF-E639-BD9C-D7F8-FC06BDB69A12}"/>
                </a:ext>
              </a:extLst>
            </p:cNvPr>
            <p:cNvSpPr>
              <a:spLocks noChangeArrowheads="1"/>
            </p:cNvSpPr>
            <p:nvPr/>
          </p:nvSpPr>
          <p:spPr bwMode="auto">
            <a:xfrm>
              <a:off x="3662704" y="1819620"/>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6945" name="Rectangle 19">
              <a:extLst>
                <a:ext uri="{FF2B5EF4-FFF2-40B4-BE49-F238E27FC236}">
                  <a16:creationId xmlns:a16="http://schemas.microsoft.com/office/drawing/2014/main" id="{2FEA7204-2C28-1E61-8655-55CA6596F0FC}"/>
                </a:ext>
              </a:extLst>
            </p:cNvPr>
            <p:cNvSpPr>
              <a:spLocks noChangeArrowheads="1"/>
            </p:cNvSpPr>
            <p:nvPr/>
          </p:nvSpPr>
          <p:spPr bwMode="auto">
            <a:xfrm>
              <a:off x="3977296" y="1819620"/>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6946" name="Rectangle 20">
              <a:extLst>
                <a:ext uri="{FF2B5EF4-FFF2-40B4-BE49-F238E27FC236}">
                  <a16:creationId xmlns:a16="http://schemas.microsoft.com/office/drawing/2014/main" id="{F90386C5-E8CA-D5AD-34F5-2307A49C5F89}"/>
                </a:ext>
              </a:extLst>
            </p:cNvPr>
            <p:cNvSpPr>
              <a:spLocks noChangeArrowheads="1"/>
            </p:cNvSpPr>
            <p:nvPr/>
          </p:nvSpPr>
          <p:spPr bwMode="auto">
            <a:xfrm>
              <a:off x="3941849" y="2329208"/>
              <a:ext cx="12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6947" name="Rectangle 60">
              <a:extLst>
                <a:ext uri="{FF2B5EF4-FFF2-40B4-BE49-F238E27FC236}">
                  <a16:creationId xmlns:a16="http://schemas.microsoft.com/office/drawing/2014/main" id="{877B9C04-1847-7D1B-BCA1-36625035E572}"/>
                </a:ext>
              </a:extLst>
            </p:cNvPr>
            <p:cNvSpPr>
              <a:spLocks noChangeArrowheads="1"/>
            </p:cNvSpPr>
            <p:nvPr/>
          </p:nvSpPr>
          <p:spPr bwMode="auto">
            <a:xfrm>
              <a:off x="3563010"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6948" name="Rectangle 61">
              <a:extLst>
                <a:ext uri="{FF2B5EF4-FFF2-40B4-BE49-F238E27FC236}">
                  <a16:creationId xmlns:a16="http://schemas.microsoft.com/office/drawing/2014/main" id="{EAA6D91C-FF35-8CE3-03D2-F05DB59CAD5E}"/>
                </a:ext>
              </a:extLst>
            </p:cNvPr>
            <p:cNvSpPr>
              <a:spLocks noChangeArrowheads="1"/>
            </p:cNvSpPr>
            <p:nvPr/>
          </p:nvSpPr>
          <p:spPr bwMode="auto">
            <a:xfrm>
              <a:off x="3851016"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6949" name="Rectangle 62">
              <a:extLst>
                <a:ext uri="{FF2B5EF4-FFF2-40B4-BE49-F238E27FC236}">
                  <a16:creationId xmlns:a16="http://schemas.microsoft.com/office/drawing/2014/main" id="{59895B52-D253-A5BD-80E0-C158EC64233B}"/>
                </a:ext>
              </a:extLst>
            </p:cNvPr>
            <p:cNvSpPr>
              <a:spLocks noChangeArrowheads="1"/>
            </p:cNvSpPr>
            <p:nvPr/>
          </p:nvSpPr>
          <p:spPr bwMode="auto">
            <a:xfrm>
              <a:off x="4156747"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6950" name="Rectangle 63">
              <a:extLst>
                <a:ext uri="{FF2B5EF4-FFF2-40B4-BE49-F238E27FC236}">
                  <a16:creationId xmlns:a16="http://schemas.microsoft.com/office/drawing/2014/main" id="{2B63A5E1-C737-B3E4-861B-ABDD82A61FA7}"/>
                </a:ext>
              </a:extLst>
            </p:cNvPr>
            <p:cNvSpPr>
              <a:spLocks noChangeArrowheads="1"/>
            </p:cNvSpPr>
            <p:nvPr/>
          </p:nvSpPr>
          <p:spPr bwMode="auto">
            <a:xfrm>
              <a:off x="4214348" y="1743420"/>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51" name="Rectangle 64">
              <a:extLst>
                <a:ext uri="{FF2B5EF4-FFF2-40B4-BE49-F238E27FC236}">
                  <a16:creationId xmlns:a16="http://schemas.microsoft.com/office/drawing/2014/main" id="{BF1C55E7-3744-A20A-9023-6F2709886651}"/>
                </a:ext>
              </a:extLst>
            </p:cNvPr>
            <p:cNvSpPr>
              <a:spLocks noChangeArrowheads="1"/>
            </p:cNvSpPr>
            <p:nvPr/>
          </p:nvSpPr>
          <p:spPr bwMode="auto">
            <a:xfrm>
              <a:off x="4604265"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6952" name="Rectangle 65">
              <a:extLst>
                <a:ext uri="{FF2B5EF4-FFF2-40B4-BE49-F238E27FC236}">
                  <a16:creationId xmlns:a16="http://schemas.microsoft.com/office/drawing/2014/main" id="{0A82AAA5-8EAD-D541-1805-47246EAF6840}"/>
                </a:ext>
              </a:extLst>
            </p:cNvPr>
            <p:cNvSpPr>
              <a:spLocks noChangeArrowheads="1"/>
            </p:cNvSpPr>
            <p:nvPr/>
          </p:nvSpPr>
          <p:spPr bwMode="auto">
            <a:xfrm>
              <a:off x="4661866" y="1743420"/>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53" name="Rectangle 66">
              <a:extLst>
                <a:ext uri="{FF2B5EF4-FFF2-40B4-BE49-F238E27FC236}">
                  <a16:creationId xmlns:a16="http://schemas.microsoft.com/office/drawing/2014/main" id="{DE9B87D6-9181-CD92-493C-91FFEB62A655}"/>
                </a:ext>
              </a:extLst>
            </p:cNvPr>
            <p:cNvSpPr>
              <a:spLocks noChangeArrowheads="1"/>
            </p:cNvSpPr>
            <p:nvPr/>
          </p:nvSpPr>
          <p:spPr bwMode="auto">
            <a:xfrm>
              <a:off x="4136807" y="2265708"/>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54" name="Rectangle 93">
              <a:extLst>
                <a:ext uri="{FF2B5EF4-FFF2-40B4-BE49-F238E27FC236}">
                  <a16:creationId xmlns:a16="http://schemas.microsoft.com/office/drawing/2014/main" id="{599147AE-C6DF-C453-FE0D-FE74FEB67248}"/>
                </a:ext>
              </a:extLst>
            </p:cNvPr>
            <p:cNvSpPr>
              <a:spLocks noChangeArrowheads="1"/>
            </p:cNvSpPr>
            <p:nvPr/>
          </p:nvSpPr>
          <p:spPr bwMode="auto">
            <a:xfrm>
              <a:off x="4342843" y="1813270"/>
              <a:ext cx="1843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6955" name="Rectangle 99">
              <a:extLst>
                <a:ext uri="{FF2B5EF4-FFF2-40B4-BE49-F238E27FC236}">
                  <a16:creationId xmlns:a16="http://schemas.microsoft.com/office/drawing/2014/main" id="{26D9DAE5-449E-CEB9-4501-0E43186A4787}"/>
                </a:ext>
              </a:extLst>
            </p:cNvPr>
            <p:cNvSpPr>
              <a:spLocks noChangeArrowheads="1"/>
            </p:cNvSpPr>
            <p:nvPr/>
          </p:nvSpPr>
          <p:spPr bwMode="auto">
            <a:xfrm>
              <a:off x="3955141" y="1718020"/>
              <a:ext cx="17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sp>
          <p:nvSpPr>
            <p:cNvPr id="76956" name="Rectangle 114">
              <a:extLst>
                <a:ext uri="{FF2B5EF4-FFF2-40B4-BE49-F238E27FC236}">
                  <a16:creationId xmlns:a16="http://schemas.microsoft.com/office/drawing/2014/main" id="{8BF37133-687E-DE1D-555F-6CAC1EAF01B9}"/>
                </a:ext>
              </a:extLst>
            </p:cNvPr>
            <p:cNvSpPr>
              <a:spLocks noChangeArrowheads="1"/>
            </p:cNvSpPr>
            <p:nvPr/>
          </p:nvSpPr>
          <p:spPr bwMode="auto">
            <a:xfrm>
              <a:off x="4389367" y="1718020"/>
              <a:ext cx="17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grpSp>
      <p:grpSp>
        <p:nvGrpSpPr>
          <p:cNvPr id="76827" name="Group 4">
            <a:extLst>
              <a:ext uri="{FF2B5EF4-FFF2-40B4-BE49-F238E27FC236}">
                <a16:creationId xmlns:a16="http://schemas.microsoft.com/office/drawing/2014/main" id="{AE36488F-1981-A4EE-F9EF-0C5A4DEDB99F}"/>
              </a:ext>
            </a:extLst>
          </p:cNvPr>
          <p:cNvGrpSpPr>
            <a:grpSpLocks/>
          </p:cNvGrpSpPr>
          <p:nvPr/>
        </p:nvGrpSpPr>
        <p:grpSpPr bwMode="auto">
          <a:xfrm>
            <a:off x="3362325" y="1714500"/>
            <a:ext cx="1406525" cy="935038"/>
            <a:chOff x="4885625" y="1718020"/>
            <a:chExt cx="1406803" cy="934353"/>
          </a:xfrm>
        </p:grpSpPr>
        <p:sp>
          <p:nvSpPr>
            <p:cNvPr id="76927" name="Line 8">
              <a:extLst>
                <a:ext uri="{FF2B5EF4-FFF2-40B4-BE49-F238E27FC236}">
                  <a16:creationId xmlns:a16="http://schemas.microsoft.com/office/drawing/2014/main" id="{56A382F7-416A-9680-30FA-743FEFED0A5A}"/>
                </a:ext>
              </a:extLst>
            </p:cNvPr>
            <p:cNvSpPr>
              <a:spLocks noChangeShapeType="1"/>
            </p:cNvSpPr>
            <p:nvPr/>
          </p:nvSpPr>
          <p:spPr bwMode="auto">
            <a:xfrm>
              <a:off x="4885625" y="2218083"/>
              <a:ext cx="1406803"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28" name="Rectangle 21">
              <a:extLst>
                <a:ext uri="{FF2B5EF4-FFF2-40B4-BE49-F238E27FC236}">
                  <a16:creationId xmlns:a16="http://schemas.microsoft.com/office/drawing/2014/main" id="{3DEE1096-FB2B-6BA7-DFC1-27A59620C1E3}"/>
                </a:ext>
              </a:extLst>
            </p:cNvPr>
            <p:cNvSpPr>
              <a:spLocks noChangeArrowheads="1"/>
            </p:cNvSpPr>
            <p:nvPr/>
          </p:nvSpPr>
          <p:spPr bwMode="auto">
            <a:xfrm>
              <a:off x="4923288" y="1819620"/>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6929" name="Rectangle 22">
              <a:extLst>
                <a:ext uri="{FF2B5EF4-FFF2-40B4-BE49-F238E27FC236}">
                  <a16:creationId xmlns:a16="http://schemas.microsoft.com/office/drawing/2014/main" id="{9EEB3D11-5FE9-530B-107C-300C94E83F0B}"/>
                </a:ext>
              </a:extLst>
            </p:cNvPr>
            <p:cNvSpPr>
              <a:spLocks noChangeArrowheads="1"/>
            </p:cNvSpPr>
            <p:nvPr/>
          </p:nvSpPr>
          <p:spPr bwMode="auto">
            <a:xfrm>
              <a:off x="5213509" y="1819620"/>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6930" name="Rectangle 23">
              <a:extLst>
                <a:ext uri="{FF2B5EF4-FFF2-40B4-BE49-F238E27FC236}">
                  <a16:creationId xmlns:a16="http://schemas.microsoft.com/office/drawing/2014/main" id="{B71E5299-32F7-F31E-CAA5-37ED46AC9F92}"/>
                </a:ext>
              </a:extLst>
            </p:cNvPr>
            <p:cNvSpPr>
              <a:spLocks noChangeArrowheads="1"/>
            </p:cNvSpPr>
            <p:nvPr/>
          </p:nvSpPr>
          <p:spPr bwMode="auto">
            <a:xfrm>
              <a:off x="5486009" y="1819620"/>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6931" name="Rectangle 24">
              <a:extLst>
                <a:ext uri="{FF2B5EF4-FFF2-40B4-BE49-F238E27FC236}">
                  <a16:creationId xmlns:a16="http://schemas.microsoft.com/office/drawing/2014/main" id="{BC155592-75D1-0769-1FA7-327B743CB71B}"/>
                </a:ext>
              </a:extLst>
            </p:cNvPr>
            <p:cNvSpPr>
              <a:spLocks noChangeArrowheads="1"/>
            </p:cNvSpPr>
            <p:nvPr/>
          </p:nvSpPr>
          <p:spPr bwMode="auto">
            <a:xfrm>
              <a:off x="5452777" y="2329208"/>
              <a:ext cx="12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6932" name="Rectangle 67">
              <a:extLst>
                <a:ext uri="{FF2B5EF4-FFF2-40B4-BE49-F238E27FC236}">
                  <a16:creationId xmlns:a16="http://schemas.microsoft.com/office/drawing/2014/main" id="{3762B9A6-2C16-BB15-B0F5-FB827772DBEB}"/>
                </a:ext>
              </a:extLst>
            </p:cNvPr>
            <p:cNvSpPr>
              <a:spLocks noChangeArrowheads="1"/>
            </p:cNvSpPr>
            <p:nvPr/>
          </p:nvSpPr>
          <p:spPr bwMode="auto">
            <a:xfrm>
              <a:off x="5102738"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6933" name="Rectangle 68">
              <a:extLst>
                <a:ext uri="{FF2B5EF4-FFF2-40B4-BE49-F238E27FC236}">
                  <a16:creationId xmlns:a16="http://schemas.microsoft.com/office/drawing/2014/main" id="{84E8B26C-A925-5D14-0DEE-3DAA079B4036}"/>
                </a:ext>
              </a:extLst>
            </p:cNvPr>
            <p:cNvSpPr>
              <a:spLocks noChangeArrowheads="1"/>
            </p:cNvSpPr>
            <p:nvPr/>
          </p:nvSpPr>
          <p:spPr bwMode="auto">
            <a:xfrm>
              <a:off x="5386314"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6934" name="Rectangle 69">
              <a:extLst>
                <a:ext uri="{FF2B5EF4-FFF2-40B4-BE49-F238E27FC236}">
                  <a16:creationId xmlns:a16="http://schemas.microsoft.com/office/drawing/2014/main" id="{BC694250-1AC8-8D36-A4D3-DCC1DEB82839}"/>
                </a:ext>
              </a:extLst>
            </p:cNvPr>
            <p:cNvSpPr>
              <a:spLocks noChangeArrowheads="1"/>
            </p:cNvSpPr>
            <p:nvPr/>
          </p:nvSpPr>
          <p:spPr bwMode="auto">
            <a:xfrm>
              <a:off x="5661028"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6935" name="Rectangle 70">
              <a:extLst>
                <a:ext uri="{FF2B5EF4-FFF2-40B4-BE49-F238E27FC236}">
                  <a16:creationId xmlns:a16="http://schemas.microsoft.com/office/drawing/2014/main" id="{4257463B-8464-9269-D6F1-5A371C4BB79B}"/>
                </a:ext>
              </a:extLst>
            </p:cNvPr>
            <p:cNvSpPr>
              <a:spLocks noChangeArrowheads="1"/>
            </p:cNvSpPr>
            <p:nvPr/>
          </p:nvSpPr>
          <p:spPr bwMode="auto">
            <a:xfrm>
              <a:off x="5718629" y="1737070"/>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36" name="Rectangle 71">
              <a:extLst>
                <a:ext uri="{FF2B5EF4-FFF2-40B4-BE49-F238E27FC236}">
                  <a16:creationId xmlns:a16="http://schemas.microsoft.com/office/drawing/2014/main" id="{85DFE978-F71C-5069-2E6E-C9B427F6C2E9}"/>
                </a:ext>
              </a:extLst>
            </p:cNvPr>
            <p:cNvSpPr>
              <a:spLocks noChangeArrowheads="1"/>
            </p:cNvSpPr>
            <p:nvPr/>
          </p:nvSpPr>
          <p:spPr bwMode="auto">
            <a:xfrm>
              <a:off x="6101900" y="1987895"/>
              <a:ext cx="8335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6937" name="Rectangle 72">
              <a:extLst>
                <a:ext uri="{FF2B5EF4-FFF2-40B4-BE49-F238E27FC236}">
                  <a16:creationId xmlns:a16="http://schemas.microsoft.com/office/drawing/2014/main" id="{E8DAFD98-4ECC-426D-F7FC-C2D6149AA942}"/>
                </a:ext>
              </a:extLst>
            </p:cNvPr>
            <p:cNvSpPr>
              <a:spLocks noChangeArrowheads="1"/>
            </p:cNvSpPr>
            <p:nvPr/>
          </p:nvSpPr>
          <p:spPr bwMode="auto">
            <a:xfrm>
              <a:off x="6126270" y="1737070"/>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38" name="Rectangle 73">
              <a:extLst>
                <a:ext uri="{FF2B5EF4-FFF2-40B4-BE49-F238E27FC236}">
                  <a16:creationId xmlns:a16="http://schemas.microsoft.com/office/drawing/2014/main" id="{CE48AA8E-2C46-0F2E-4661-6AA087DB4A20}"/>
                </a:ext>
              </a:extLst>
            </p:cNvPr>
            <p:cNvSpPr>
              <a:spLocks noChangeArrowheads="1"/>
            </p:cNvSpPr>
            <p:nvPr/>
          </p:nvSpPr>
          <p:spPr bwMode="auto">
            <a:xfrm>
              <a:off x="5612288" y="2253008"/>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39" name="Rectangle 94">
              <a:extLst>
                <a:ext uri="{FF2B5EF4-FFF2-40B4-BE49-F238E27FC236}">
                  <a16:creationId xmlns:a16="http://schemas.microsoft.com/office/drawing/2014/main" id="{DC97073B-A7EE-BE2F-2139-3BD5D9BA2ED7}"/>
                </a:ext>
              </a:extLst>
            </p:cNvPr>
            <p:cNvSpPr>
              <a:spLocks noChangeArrowheads="1"/>
            </p:cNvSpPr>
            <p:nvPr/>
          </p:nvSpPr>
          <p:spPr bwMode="auto">
            <a:xfrm>
              <a:off x="5820539" y="1813270"/>
              <a:ext cx="1843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6940" name="Rectangle 115">
              <a:extLst>
                <a:ext uri="{FF2B5EF4-FFF2-40B4-BE49-F238E27FC236}">
                  <a16:creationId xmlns:a16="http://schemas.microsoft.com/office/drawing/2014/main" id="{43355217-DF70-49D2-F729-075A44515461}"/>
                </a:ext>
              </a:extLst>
            </p:cNvPr>
            <p:cNvSpPr>
              <a:spLocks noChangeArrowheads="1"/>
            </p:cNvSpPr>
            <p:nvPr/>
          </p:nvSpPr>
          <p:spPr bwMode="auto">
            <a:xfrm>
              <a:off x="5492655" y="1718020"/>
              <a:ext cx="17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sp>
          <p:nvSpPr>
            <p:cNvPr id="76941" name="Rectangle 116">
              <a:extLst>
                <a:ext uri="{FF2B5EF4-FFF2-40B4-BE49-F238E27FC236}">
                  <a16:creationId xmlns:a16="http://schemas.microsoft.com/office/drawing/2014/main" id="{2EABD92D-5B8B-2316-FB72-09DB782A8D41}"/>
                </a:ext>
              </a:extLst>
            </p:cNvPr>
            <p:cNvSpPr>
              <a:spLocks noChangeArrowheads="1"/>
            </p:cNvSpPr>
            <p:nvPr/>
          </p:nvSpPr>
          <p:spPr bwMode="auto">
            <a:xfrm>
              <a:off x="5882571" y="1718020"/>
              <a:ext cx="177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grpSp>
      <p:sp>
        <p:nvSpPr>
          <p:cNvPr id="76828" name="Rectangle 25">
            <a:extLst>
              <a:ext uri="{FF2B5EF4-FFF2-40B4-BE49-F238E27FC236}">
                <a16:creationId xmlns:a16="http://schemas.microsoft.com/office/drawing/2014/main" id="{A26BCF34-87F2-831A-685B-9C927DCA9234}"/>
              </a:ext>
            </a:extLst>
          </p:cNvPr>
          <p:cNvSpPr>
            <a:spLocks noChangeArrowheads="1"/>
          </p:cNvSpPr>
          <p:nvPr/>
        </p:nvSpPr>
        <p:spPr bwMode="auto">
          <a:xfrm>
            <a:off x="3468688" y="3238500"/>
            <a:ext cx="1190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e</a:t>
            </a:r>
            <a:endParaRPr lang="en-US" altLang="en-US" sz="1800" b="1">
              <a:solidFill>
                <a:srgbClr val="000000"/>
              </a:solidFill>
            </a:endParaRPr>
          </a:p>
        </p:txBody>
      </p:sp>
      <p:sp>
        <p:nvSpPr>
          <p:cNvPr id="76829" name="Rectangle 26">
            <a:extLst>
              <a:ext uri="{FF2B5EF4-FFF2-40B4-BE49-F238E27FC236}">
                <a16:creationId xmlns:a16="http://schemas.microsoft.com/office/drawing/2014/main" id="{DDCA39A8-2393-9EF3-E576-70C82AE99365}"/>
              </a:ext>
            </a:extLst>
          </p:cNvPr>
          <p:cNvSpPr>
            <a:spLocks noChangeArrowheads="1"/>
          </p:cNvSpPr>
          <p:nvPr/>
        </p:nvSpPr>
        <p:spPr bwMode="auto">
          <a:xfrm>
            <a:off x="4048125" y="3429000"/>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30" name="Rectangle 27">
            <a:extLst>
              <a:ext uri="{FF2B5EF4-FFF2-40B4-BE49-F238E27FC236}">
                <a16:creationId xmlns:a16="http://schemas.microsoft.com/office/drawing/2014/main" id="{5EA3DE80-5DBA-DC2B-9D80-898D2CA833F7}"/>
              </a:ext>
            </a:extLst>
          </p:cNvPr>
          <p:cNvSpPr>
            <a:spLocks noChangeArrowheads="1"/>
          </p:cNvSpPr>
          <p:nvPr/>
        </p:nvSpPr>
        <p:spPr bwMode="auto">
          <a:xfrm>
            <a:off x="4752975" y="3429000"/>
            <a:ext cx="1031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31" name="Rectangle 28">
            <a:extLst>
              <a:ext uri="{FF2B5EF4-FFF2-40B4-BE49-F238E27FC236}">
                <a16:creationId xmlns:a16="http://schemas.microsoft.com/office/drawing/2014/main" id="{F5A57203-7157-6FE3-472D-E60E74BDA11D}"/>
              </a:ext>
            </a:extLst>
          </p:cNvPr>
          <p:cNvSpPr>
            <a:spLocks noChangeArrowheads="1"/>
          </p:cNvSpPr>
          <p:nvPr/>
        </p:nvSpPr>
        <p:spPr bwMode="auto">
          <a:xfrm>
            <a:off x="5330825" y="3429000"/>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32" name="Rectangle 40">
            <a:extLst>
              <a:ext uri="{FF2B5EF4-FFF2-40B4-BE49-F238E27FC236}">
                <a16:creationId xmlns:a16="http://schemas.microsoft.com/office/drawing/2014/main" id="{A033D976-FAB1-E952-6643-5A7F0201A3AD}"/>
              </a:ext>
            </a:extLst>
          </p:cNvPr>
          <p:cNvSpPr>
            <a:spLocks noChangeArrowheads="1"/>
          </p:cNvSpPr>
          <p:nvPr/>
        </p:nvSpPr>
        <p:spPr bwMode="auto">
          <a:xfrm>
            <a:off x="4343400" y="3397250"/>
            <a:ext cx="682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33" name="Rectangle 41">
            <a:extLst>
              <a:ext uri="{FF2B5EF4-FFF2-40B4-BE49-F238E27FC236}">
                <a16:creationId xmlns:a16="http://schemas.microsoft.com/office/drawing/2014/main" id="{08CEBFAE-D51A-6BA5-0417-FC2C6645CB38}"/>
              </a:ext>
            </a:extLst>
          </p:cNvPr>
          <p:cNvSpPr>
            <a:spLocks noChangeArrowheads="1"/>
          </p:cNvSpPr>
          <p:nvPr/>
        </p:nvSpPr>
        <p:spPr bwMode="auto">
          <a:xfrm>
            <a:off x="5019675" y="3390900"/>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34" name="Rectangle 42">
            <a:extLst>
              <a:ext uri="{FF2B5EF4-FFF2-40B4-BE49-F238E27FC236}">
                <a16:creationId xmlns:a16="http://schemas.microsoft.com/office/drawing/2014/main" id="{F3DEEC76-72C4-99D9-C25D-5FD7944BBF9C}"/>
              </a:ext>
            </a:extLst>
          </p:cNvPr>
          <p:cNvSpPr>
            <a:spLocks noChangeArrowheads="1"/>
          </p:cNvSpPr>
          <p:nvPr/>
        </p:nvSpPr>
        <p:spPr bwMode="auto">
          <a:xfrm>
            <a:off x="5559425" y="3390900"/>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35" name="Rectangle 43">
            <a:extLst>
              <a:ext uri="{FF2B5EF4-FFF2-40B4-BE49-F238E27FC236}">
                <a16:creationId xmlns:a16="http://schemas.microsoft.com/office/drawing/2014/main" id="{68569F13-A1C4-92B9-AF5B-AF3A60C9D1E8}"/>
              </a:ext>
            </a:extLst>
          </p:cNvPr>
          <p:cNvSpPr>
            <a:spLocks noChangeArrowheads="1"/>
          </p:cNvSpPr>
          <p:nvPr/>
        </p:nvSpPr>
        <p:spPr bwMode="auto">
          <a:xfrm>
            <a:off x="3978275" y="3313113"/>
            <a:ext cx="68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æ</a:t>
            </a:r>
            <a:endParaRPr lang="en-US" altLang="en-US" sz="1800" b="1">
              <a:solidFill>
                <a:srgbClr val="000000"/>
              </a:solidFill>
            </a:endParaRPr>
          </a:p>
        </p:txBody>
      </p:sp>
      <p:sp>
        <p:nvSpPr>
          <p:cNvPr id="76836" name="Rectangle 44">
            <a:extLst>
              <a:ext uri="{FF2B5EF4-FFF2-40B4-BE49-F238E27FC236}">
                <a16:creationId xmlns:a16="http://schemas.microsoft.com/office/drawing/2014/main" id="{65ED631E-472D-F394-2C20-64FB21474C87}"/>
              </a:ext>
            </a:extLst>
          </p:cNvPr>
          <p:cNvSpPr>
            <a:spLocks noChangeArrowheads="1"/>
          </p:cNvSpPr>
          <p:nvPr/>
        </p:nvSpPr>
        <p:spPr bwMode="auto">
          <a:xfrm>
            <a:off x="3978275" y="3592513"/>
            <a:ext cx="68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è</a:t>
            </a:r>
            <a:endParaRPr lang="en-US" altLang="en-US" sz="1800" b="1">
              <a:solidFill>
                <a:srgbClr val="000000"/>
              </a:solidFill>
            </a:endParaRPr>
          </a:p>
        </p:txBody>
      </p:sp>
      <p:sp>
        <p:nvSpPr>
          <p:cNvPr id="76837" name="Rectangle 45">
            <a:extLst>
              <a:ext uri="{FF2B5EF4-FFF2-40B4-BE49-F238E27FC236}">
                <a16:creationId xmlns:a16="http://schemas.microsoft.com/office/drawing/2014/main" id="{F00A1FBA-D01D-0A56-F756-574AD0BADB3B}"/>
              </a:ext>
            </a:extLst>
          </p:cNvPr>
          <p:cNvSpPr>
            <a:spLocks noChangeArrowheads="1"/>
          </p:cNvSpPr>
          <p:nvPr/>
        </p:nvSpPr>
        <p:spPr bwMode="auto">
          <a:xfrm>
            <a:off x="3978275" y="3452813"/>
            <a:ext cx="68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ç</a:t>
            </a:r>
            <a:endParaRPr lang="en-US" altLang="en-US" sz="1800" b="1">
              <a:solidFill>
                <a:srgbClr val="000000"/>
              </a:solidFill>
            </a:endParaRPr>
          </a:p>
        </p:txBody>
      </p:sp>
      <p:grpSp>
        <p:nvGrpSpPr>
          <p:cNvPr id="76838" name="Group 46">
            <a:extLst>
              <a:ext uri="{FF2B5EF4-FFF2-40B4-BE49-F238E27FC236}">
                <a16:creationId xmlns:a16="http://schemas.microsoft.com/office/drawing/2014/main" id="{21DB467F-8E72-2AEF-278F-3EE24442B0F1}"/>
              </a:ext>
            </a:extLst>
          </p:cNvPr>
          <p:cNvGrpSpPr>
            <a:grpSpLocks/>
          </p:cNvGrpSpPr>
          <p:nvPr/>
        </p:nvGrpSpPr>
        <p:grpSpPr bwMode="auto">
          <a:xfrm>
            <a:off x="4638675" y="3316288"/>
            <a:ext cx="68263" cy="495300"/>
            <a:chOff x="3516" y="1585"/>
            <a:chExt cx="35" cy="312"/>
          </a:xfrm>
        </p:grpSpPr>
        <p:sp>
          <p:nvSpPr>
            <p:cNvPr id="76924" name="Rectangle 47">
              <a:extLst>
                <a:ext uri="{FF2B5EF4-FFF2-40B4-BE49-F238E27FC236}">
                  <a16:creationId xmlns:a16="http://schemas.microsoft.com/office/drawing/2014/main" id="{313E1D7F-13C9-3E51-C330-1021DE0B95DC}"/>
                </a:ext>
              </a:extLst>
            </p:cNvPr>
            <p:cNvSpPr>
              <a:spLocks noChangeArrowheads="1"/>
            </p:cNvSpPr>
            <p:nvPr/>
          </p:nvSpPr>
          <p:spPr bwMode="auto">
            <a:xfrm>
              <a:off x="3516" y="1585"/>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ö</a:t>
              </a:r>
              <a:endParaRPr lang="en-US" altLang="en-US" sz="1800" b="1">
                <a:solidFill>
                  <a:srgbClr val="000000"/>
                </a:solidFill>
              </a:endParaRPr>
            </a:p>
          </p:txBody>
        </p:sp>
        <p:sp>
          <p:nvSpPr>
            <p:cNvPr id="76925" name="Rectangle 48">
              <a:extLst>
                <a:ext uri="{FF2B5EF4-FFF2-40B4-BE49-F238E27FC236}">
                  <a16:creationId xmlns:a16="http://schemas.microsoft.com/office/drawing/2014/main" id="{AAE3A4A9-3FD2-BB2C-E40C-65212FBC1747}"/>
                </a:ext>
              </a:extLst>
            </p:cNvPr>
            <p:cNvSpPr>
              <a:spLocks noChangeArrowheads="1"/>
            </p:cNvSpPr>
            <p:nvPr/>
          </p:nvSpPr>
          <p:spPr bwMode="auto">
            <a:xfrm>
              <a:off x="3516" y="1761"/>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ø</a:t>
              </a:r>
              <a:endParaRPr lang="en-US" altLang="en-US" sz="1800" b="1">
                <a:solidFill>
                  <a:srgbClr val="000000"/>
                </a:solidFill>
              </a:endParaRPr>
            </a:p>
          </p:txBody>
        </p:sp>
        <p:sp>
          <p:nvSpPr>
            <p:cNvPr id="76926" name="Rectangle 49">
              <a:extLst>
                <a:ext uri="{FF2B5EF4-FFF2-40B4-BE49-F238E27FC236}">
                  <a16:creationId xmlns:a16="http://schemas.microsoft.com/office/drawing/2014/main" id="{2A77BB8E-E0C1-FE42-0F55-C45A3E86A833}"/>
                </a:ext>
              </a:extLst>
            </p:cNvPr>
            <p:cNvSpPr>
              <a:spLocks noChangeArrowheads="1"/>
            </p:cNvSpPr>
            <p:nvPr/>
          </p:nvSpPr>
          <p:spPr bwMode="auto">
            <a:xfrm>
              <a:off x="3516" y="1673"/>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800" b="1">
                <a:solidFill>
                  <a:srgbClr val="000000"/>
                </a:solidFill>
              </a:endParaRPr>
            </a:p>
          </p:txBody>
        </p:sp>
      </p:grpSp>
      <p:grpSp>
        <p:nvGrpSpPr>
          <p:cNvPr id="76839" name="Group 50">
            <a:extLst>
              <a:ext uri="{FF2B5EF4-FFF2-40B4-BE49-F238E27FC236}">
                <a16:creationId xmlns:a16="http://schemas.microsoft.com/office/drawing/2014/main" id="{EF6A12AA-A577-E542-D404-3AC38B5DBE08}"/>
              </a:ext>
            </a:extLst>
          </p:cNvPr>
          <p:cNvGrpSpPr>
            <a:grpSpLocks/>
          </p:cNvGrpSpPr>
          <p:nvPr/>
        </p:nvGrpSpPr>
        <p:grpSpPr bwMode="auto">
          <a:xfrm>
            <a:off x="5227638" y="3313113"/>
            <a:ext cx="68262" cy="495300"/>
            <a:chOff x="3819" y="1581"/>
            <a:chExt cx="35" cy="312"/>
          </a:xfrm>
        </p:grpSpPr>
        <p:sp>
          <p:nvSpPr>
            <p:cNvPr id="76921" name="Rectangle 51">
              <a:extLst>
                <a:ext uri="{FF2B5EF4-FFF2-40B4-BE49-F238E27FC236}">
                  <a16:creationId xmlns:a16="http://schemas.microsoft.com/office/drawing/2014/main" id="{09815021-66E5-87C7-BE0E-F904B7477864}"/>
                </a:ext>
              </a:extLst>
            </p:cNvPr>
            <p:cNvSpPr>
              <a:spLocks noChangeArrowheads="1"/>
            </p:cNvSpPr>
            <p:nvPr/>
          </p:nvSpPr>
          <p:spPr bwMode="auto">
            <a:xfrm>
              <a:off x="3819" y="1581"/>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æ</a:t>
              </a:r>
              <a:endParaRPr lang="en-US" altLang="en-US" sz="1800" b="1">
                <a:solidFill>
                  <a:srgbClr val="000000"/>
                </a:solidFill>
              </a:endParaRPr>
            </a:p>
          </p:txBody>
        </p:sp>
        <p:sp>
          <p:nvSpPr>
            <p:cNvPr id="76922" name="Rectangle 52">
              <a:extLst>
                <a:ext uri="{FF2B5EF4-FFF2-40B4-BE49-F238E27FC236}">
                  <a16:creationId xmlns:a16="http://schemas.microsoft.com/office/drawing/2014/main" id="{2DC580B1-4FE2-6757-4196-167C5B6F7E40}"/>
                </a:ext>
              </a:extLst>
            </p:cNvPr>
            <p:cNvSpPr>
              <a:spLocks noChangeArrowheads="1"/>
            </p:cNvSpPr>
            <p:nvPr/>
          </p:nvSpPr>
          <p:spPr bwMode="auto">
            <a:xfrm>
              <a:off x="3819" y="1757"/>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è</a:t>
              </a:r>
              <a:endParaRPr lang="en-US" altLang="en-US" sz="1800" b="1">
                <a:solidFill>
                  <a:srgbClr val="000000"/>
                </a:solidFill>
              </a:endParaRPr>
            </a:p>
          </p:txBody>
        </p:sp>
        <p:sp>
          <p:nvSpPr>
            <p:cNvPr id="76923" name="Rectangle 53">
              <a:extLst>
                <a:ext uri="{FF2B5EF4-FFF2-40B4-BE49-F238E27FC236}">
                  <a16:creationId xmlns:a16="http://schemas.microsoft.com/office/drawing/2014/main" id="{1C34FE0B-8504-A177-98A0-D97C784166DE}"/>
                </a:ext>
              </a:extLst>
            </p:cNvPr>
            <p:cNvSpPr>
              <a:spLocks noChangeArrowheads="1"/>
            </p:cNvSpPr>
            <p:nvPr/>
          </p:nvSpPr>
          <p:spPr bwMode="auto">
            <a:xfrm>
              <a:off x="3819" y="1669"/>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ç</a:t>
              </a:r>
              <a:endParaRPr lang="en-US" altLang="en-US" sz="1800" b="1">
                <a:solidFill>
                  <a:srgbClr val="000000"/>
                </a:solidFill>
              </a:endParaRPr>
            </a:p>
          </p:txBody>
        </p:sp>
      </p:grpSp>
      <p:sp>
        <p:nvSpPr>
          <p:cNvPr id="76840" name="Rectangle 54">
            <a:extLst>
              <a:ext uri="{FF2B5EF4-FFF2-40B4-BE49-F238E27FC236}">
                <a16:creationId xmlns:a16="http://schemas.microsoft.com/office/drawing/2014/main" id="{B5B809BC-F81B-479E-760D-B1AD2EDFE957}"/>
              </a:ext>
            </a:extLst>
          </p:cNvPr>
          <p:cNvSpPr>
            <a:spLocks noChangeArrowheads="1"/>
          </p:cNvSpPr>
          <p:nvPr/>
        </p:nvSpPr>
        <p:spPr bwMode="auto">
          <a:xfrm>
            <a:off x="5924550" y="3313113"/>
            <a:ext cx="69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ö</a:t>
            </a:r>
            <a:endParaRPr lang="en-US" altLang="en-US" sz="1800" b="1">
              <a:solidFill>
                <a:srgbClr val="000000"/>
              </a:solidFill>
            </a:endParaRPr>
          </a:p>
        </p:txBody>
      </p:sp>
      <p:sp>
        <p:nvSpPr>
          <p:cNvPr id="76841" name="Rectangle 55">
            <a:extLst>
              <a:ext uri="{FF2B5EF4-FFF2-40B4-BE49-F238E27FC236}">
                <a16:creationId xmlns:a16="http://schemas.microsoft.com/office/drawing/2014/main" id="{70AE19B9-BEB6-9E85-1622-C45463FE8DA0}"/>
              </a:ext>
            </a:extLst>
          </p:cNvPr>
          <p:cNvSpPr>
            <a:spLocks noChangeArrowheads="1"/>
          </p:cNvSpPr>
          <p:nvPr/>
        </p:nvSpPr>
        <p:spPr bwMode="auto">
          <a:xfrm>
            <a:off x="5924550" y="3592513"/>
            <a:ext cx="69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ø</a:t>
            </a:r>
            <a:endParaRPr lang="en-US" altLang="en-US" sz="1800" b="1">
              <a:solidFill>
                <a:srgbClr val="000000"/>
              </a:solidFill>
            </a:endParaRPr>
          </a:p>
        </p:txBody>
      </p:sp>
      <p:sp>
        <p:nvSpPr>
          <p:cNvPr id="76842" name="Rectangle 56">
            <a:extLst>
              <a:ext uri="{FF2B5EF4-FFF2-40B4-BE49-F238E27FC236}">
                <a16:creationId xmlns:a16="http://schemas.microsoft.com/office/drawing/2014/main" id="{26D603A0-077D-C9B0-3334-33FB1D2540AF}"/>
              </a:ext>
            </a:extLst>
          </p:cNvPr>
          <p:cNvSpPr>
            <a:spLocks noChangeArrowheads="1"/>
          </p:cNvSpPr>
          <p:nvPr/>
        </p:nvSpPr>
        <p:spPr bwMode="auto">
          <a:xfrm>
            <a:off x="5924550" y="3452813"/>
            <a:ext cx="69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800" b="1">
              <a:solidFill>
                <a:srgbClr val="000000"/>
              </a:solidFill>
            </a:endParaRPr>
          </a:p>
        </p:txBody>
      </p:sp>
      <p:sp>
        <p:nvSpPr>
          <p:cNvPr id="76843" name="Rectangle 74">
            <a:extLst>
              <a:ext uri="{FF2B5EF4-FFF2-40B4-BE49-F238E27FC236}">
                <a16:creationId xmlns:a16="http://schemas.microsoft.com/office/drawing/2014/main" id="{B89AA1F0-0E88-9790-283E-A176D2D3E95C}"/>
              </a:ext>
            </a:extLst>
          </p:cNvPr>
          <p:cNvSpPr>
            <a:spLocks noChangeArrowheads="1"/>
          </p:cNvSpPr>
          <p:nvPr/>
        </p:nvSpPr>
        <p:spPr bwMode="auto">
          <a:xfrm>
            <a:off x="3046413" y="3238500"/>
            <a:ext cx="1349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9</a:t>
            </a:r>
            <a:endParaRPr lang="en-US" altLang="en-US" sz="1800" b="1">
              <a:solidFill>
                <a:srgbClr val="000000"/>
              </a:solidFill>
            </a:endParaRPr>
          </a:p>
        </p:txBody>
      </p:sp>
      <p:sp>
        <p:nvSpPr>
          <p:cNvPr id="76844" name="Rectangle 75">
            <a:extLst>
              <a:ext uri="{FF2B5EF4-FFF2-40B4-BE49-F238E27FC236}">
                <a16:creationId xmlns:a16="http://schemas.microsoft.com/office/drawing/2014/main" id="{8155539F-5A39-7D5A-D022-02B20E15C8BE}"/>
              </a:ext>
            </a:extLst>
          </p:cNvPr>
          <p:cNvSpPr>
            <a:spLocks noChangeArrowheads="1"/>
          </p:cNvSpPr>
          <p:nvPr/>
        </p:nvSpPr>
        <p:spPr bwMode="auto">
          <a:xfrm>
            <a:off x="3624263" y="3186113"/>
            <a:ext cx="103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45" name="Rectangle 76">
            <a:extLst>
              <a:ext uri="{FF2B5EF4-FFF2-40B4-BE49-F238E27FC236}">
                <a16:creationId xmlns:a16="http://schemas.microsoft.com/office/drawing/2014/main" id="{312158B8-2A81-C5B8-1772-FCCF703F554E}"/>
              </a:ext>
            </a:extLst>
          </p:cNvPr>
          <p:cNvSpPr>
            <a:spLocks noChangeArrowheads="1"/>
          </p:cNvSpPr>
          <p:nvPr/>
        </p:nvSpPr>
        <p:spPr bwMode="auto">
          <a:xfrm>
            <a:off x="4121150" y="3598863"/>
            <a:ext cx="1920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6846" name="Rectangle 77">
            <a:extLst>
              <a:ext uri="{FF2B5EF4-FFF2-40B4-BE49-F238E27FC236}">
                <a16:creationId xmlns:a16="http://schemas.microsoft.com/office/drawing/2014/main" id="{AE604530-C5A5-B205-FF5D-E05E7DE2CC05}"/>
              </a:ext>
            </a:extLst>
          </p:cNvPr>
          <p:cNvSpPr>
            <a:spLocks noChangeArrowheads="1"/>
          </p:cNvSpPr>
          <p:nvPr/>
        </p:nvSpPr>
        <p:spPr bwMode="auto">
          <a:xfrm>
            <a:off x="4789488" y="3598863"/>
            <a:ext cx="192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6847" name="Rectangle 78">
            <a:extLst>
              <a:ext uri="{FF2B5EF4-FFF2-40B4-BE49-F238E27FC236}">
                <a16:creationId xmlns:a16="http://schemas.microsoft.com/office/drawing/2014/main" id="{2BF85945-AD05-1768-D362-C488BFB9A52D}"/>
              </a:ext>
            </a:extLst>
          </p:cNvPr>
          <p:cNvSpPr>
            <a:spLocks noChangeArrowheads="1"/>
          </p:cNvSpPr>
          <p:nvPr/>
        </p:nvSpPr>
        <p:spPr bwMode="auto">
          <a:xfrm>
            <a:off x="5365750" y="3598863"/>
            <a:ext cx="1920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6848" name="Rectangle 95">
            <a:extLst>
              <a:ext uri="{FF2B5EF4-FFF2-40B4-BE49-F238E27FC236}">
                <a16:creationId xmlns:a16="http://schemas.microsoft.com/office/drawing/2014/main" id="{C5D9163E-BDA9-DD57-F839-AF082411E0D5}"/>
              </a:ext>
            </a:extLst>
          </p:cNvPr>
          <p:cNvSpPr>
            <a:spLocks noChangeArrowheads="1"/>
          </p:cNvSpPr>
          <p:nvPr/>
        </p:nvSpPr>
        <p:spPr bwMode="auto">
          <a:xfrm>
            <a:off x="5705475" y="3416300"/>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sp>
        <p:nvSpPr>
          <p:cNvPr id="76849" name="Line 117">
            <a:extLst>
              <a:ext uri="{FF2B5EF4-FFF2-40B4-BE49-F238E27FC236}">
                <a16:creationId xmlns:a16="http://schemas.microsoft.com/office/drawing/2014/main" id="{8C568497-FC58-44D0-5254-4F5087790802}"/>
              </a:ext>
            </a:extLst>
          </p:cNvPr>
          <p:cNvSpPr>
            <a:spLocks noChangeShapeType="1"/>
          </p:cNvSpPr>
          <p:nvPr/>
        </p:nvSpPr>
        <p:spPr bwMode="auto">
          <a:xfrm flipH="1">
            <a:off x="3244850" y="3665538"/>
            <a:ext cx="1588" cy="39370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50" name="Line 118">
            <a:extLst>
              <a:ext uri="{FF2B5EF4-FFF2-40B4-BE49-F238E27FC236}">
                <a16:creationId xmlns:a16="http://schemas.microsoft.com/office/drawing/2014/main" id="{39809081-1AB9-A1E2-BAFE-E0BA4B032F05}"/>
              </a:ext>
            </a:extLst>
          </p:cNvPr>
          <p:cNvSpPr>
            <a:spLocks noChangeShapeType="1"/>
          </p:cNvSpPr>
          <p:nvPr/>
        </p:nvSpPr>
        <p:spPr bwMode="auto">
          <a:xfrm>
            <a:off x="3822700" y="3663950"/>
            <a:ext cx="1588" cy="4127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51" name="Rectangle 119">
            <a:extLst>
              <a:ext uri="{FF2B5EF4-FFF2-40B4-BE49-F238E27FC236}">
                <a16:creationId xmlns:a16="http://schemas.microsoft.com/office/drawing/2014/main" id="{FEE9DA25-3BFB-A296-B7D6-49C282E0FB12}"/>
              </a:ext>
            </a:extLst>
          </p:cNvPr>
          <p:cNvSpPr>
            <a:spLocks noChangeArrowheads="1"/>
          </p:cNvSpPr>
          <p:nvPr/>
        </p:nvSpPr>
        <p:spPr bwMode="auto">
          <a:xfrm>
            <a:off x="3270250" y="3683000"/>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52" name="Rectangle 120">
            <a:extLst>
              <a:ext uri="{FF2B5EF4-FFF2-40B4-BE49-F238E27FC236}">
                <a16:creationId xmlns:a16="http://schemas.microsoft.com/office/drawing/2014/main" id="{EF63C361-1DB8-792A-CAE2-5F1CDE10FABB}"/>
              </a:ext>
            </a:extLst>
          </p:cNvPr>
          <p:cNvSpPr>
            <a:spLocks noChangeArrowheads="1"/>
          </p:cNvSpPr>
          <p:nvPr/>
        </p:nvSpPr>
        <p:spPr bwMode="auto">
          <a:xfrm>
            <a:off x="3651250" y="3683000"/>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6853" name="Rectangle 121">
            <a:extLst>
              <a:ext uri="{FF2B5EF4-FFF2-40B4-BE49-F238E27FC236}">
                <a16:creationId xmlns:a16="http://schemas.microsoft.com/office/drawing/2014/main" id="{BC60E59E-D5FD-630B-1641-1174C4A97462}"/>
              </a:ext>
            </a:extLst>
          </p:cNvPr>
          <p:cNvSpPr>
            <a:spLocks noChangeArrowheads="1"/>
          </p:cNvSpPr>
          <p:nvPr/>
        </p:nvSpPr>
        <p:spPr bwMode="auto">
          <a:xfrm>
            <a:off x="3451225" y="3667125"/>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54" name="Rectangle 122">
            <a:extLst>
              <a:ext uri="{FF2B5EF4-FFF2-40B4-BE49-F238E27FC236}">
                <a16:creationId xmlns:a16="http://schemas.microsoft.com/office/drawing/2014/main" id="{AD2A4CA0-E6A6-55E9-6229-2857B07CB746}"/>
              </a:ext>
            </a:extLst>
          </p:cNvPr>
          <p:cNvSpPr>
            <a:spLocks noChangeArrowheads="1"/>
          </p:cNvSpPr>
          <p:nvPr/>
        </p:nvSpPr>
        <p:spPr bwMode="auto">
          <a:xfrm>
            <a:off x="2808288" y="3684588"/>
            <a:ext cx="133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4</a:t>
            </a:r>
            <a:endParaRPr lang="en-US" altLang="en-US" sz="1800" b="1">
              <a:solidFill>
                <a:srgbClr val="000000"/>
              </a:solidFill>
            </a:endParaRPr>
          </a:p>
        </p:txBody>
      </p:sp>
      <p:sp>
        <p:nvSpPr>
          <p:cNvPr id="76855" name="Rectangle 123">
            <a:extLst>
              <a:ext uri="{FF2B5EF4-FFF2-40B4-BE49-F238E27FC236}">
                <a16:creationId xmlns:a16="http://schemas.microsoft.com/office/drawing/2014/main" id="{6AF678DA-4BCD-9EE2-F8CF-E3455A36EC6A}"/>
              </a:ext>
            </a:extLst>
          </p:cNvPr>
          <p:cNvSpPr>
            <a:spLocks noChangeArrowheads="1"/>
          </p:cNvSpPr>
          <p:nvPr/>
        </p:nvSpPr>
        <p:spPr bwMode="auto">
          <a:xfrm>
            <a:off x="3344863" y="3844925"/>
            <a:ext cx="968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6856" name="Rectangle 124">
            <a:extLst>
              <a:ext uri="{FF2B5EF4-FFF2-40B4-BE49-F238E27FC236}">
                <a16:creationId xmlns:a16="http://schemas.microsoft.com/office/drawing/2014/main" id="{3FF07832-D2A0-88E8-9545-F68CC244CAA3}"/>
              </a:ext>
            </a:extLst>
          </p:cNvPr>
          <p:cNvSpPr>
            <a:spLocks noChangeArrowheads="1"/>
          </p:cNvSpPr>
          <p:nvPr/>
        </p:nvSpPr>
        <p:spPr bwMode="auto">
          <a:xfrm>
            <a:off x="3713163" y="3844925"/>
            <a:ext cx="95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6857" name="Rectangle 125">
            <a:extLst>
              <a:ext uri="{FF2B5EF4-FFF2-40B4-BE49-F238E27FC236}">
                <a16:creationId xmlns:a16="http://schemas.microsoft.com/office/drawing/2014/main" id="{A021DFFA-01DD-93DD-1333-62F6AA099A5F}"/>
              </a:ext>
            </a:extLst>
          </p:cNvPr>
          <p:cNvSpPr>
            <a:spLocks noChangeArrowheads="1"/>
          </p:cNvSpPr>
          <p:nvPr/>
        </p:nvSpPr>
        <p:spPr bwMode="auto">
          <a:xfrm>
            <a:off x="3860800" y="3606800"/>
            <a:ext cx="103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58" name="Rectangle 126">
            <a:extLst>
              <a:ext uri="{FF2B5EF4-FFF2-40B4-BE49-F238E27FC236}">
                <a16:creationId xmlns:a16="http://schemas.microsoft.com/office/drawing/2014/main" id="{4E943BA2-C1D9-884A-7607-820B742E1A7A}"/>
              </a:ext>
            </a:extLst>
          </p:cNvPr>
          <p:cNvSpPr>
            <a:spLocks noChangeArrowheads="1"/>
          </p:cNvSpPr>
          <p:nvPr/>
        </p:nvSpPr>
        <p:spPr bwMode="auto">
          <a:xfrm>
            <a:off x="2987675" y="3675063"/>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p</a:t>
            </a:r>
            <a:endParaRPr lang="en-US" altLang="en-US" sz="1800" b="1">
              <a:solidFill>
                <a:srgbClr val="000000"/>
              </a:solidFill>
            </a:endParaRPr>
          </a:p>
        </p:txBody>
      </p:sp>
      <p:sp>
        <p:nvSpPr>
          <p:cNvPr id="76859" name="Rectangle 127">
            <a:extLst>
              <a:ext uri="{FF2B5EF4-FFF2-40B4-BE49-F238E27FC236}">
                <a16:creationId xmlns:a16="http://schemas.microsoft.com/office/drawing/2014/main" id="{816AADAB-6BC2-F88B-6769-71B006889DBF}"/>
              </a:ext>
            </a:extLst>
          </p:cNvPr>
          <p:cNvSpPr>
            <a:spLocks noChangeArrowheads="1"/>
          </p:cNvSpPr>
          <p:nvPr/>
        </p:nvSpPr>
        <p:spPr bwMode="auto">
          <a:xfrm>
            <a:off x="3603625" y="3630613"/>
            <a:ext cx="1524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860" name="Rectangle 128">
            <a:extLst>
              <a:ext uri="{FF2B5EF4-FFF2-40B4-BE49-F238E27FC236}">
                <a16:creationId xmlns:a16="http://schemas.microsoft.com/office/drawing/2014/main" id="{60646E25-CEDC-8FEF-DA8E-C5F205A1D445}"/>
              </a:ext>
            </a:extLst>
          </p:cNvPr>
          <p:cNvSpPr>
            <a:spLocks noChangeArrowheads="1"/>
          </p:cNvSpPr>
          <p:nvPr/>
        </p:nvSpPr>
        <p:spPr bwMode="auto">
          <a:xfrm>
            <a:off x="3270250" y="3630613"/>
            <a:ext cx="1524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861" name="Text Box 129">
            <a:extLst>
              <a:ext uri="{FF2B5EF4-FFF2-40B4-BE49-F238E27FC236}">
                <a16:creationId xmlns:a16="http://schemas.microsoft.com/office/drawing/2014/main" id="{83C9C15F-7159-0FD3-308F-72DC8867964E}"/>
              </a:ext>
            </a:extLst>
          </p:cNvPr>
          <p:cNvSpPr txBox="1">
            <a:spLocks noChangeArrowheads="1"/>
          </p:cNvSpPr>
          <p:nvPr/>
        </p:nvSpPr>
        <p:spPr bwMode="auto">
          <a:xfrm>
            <a:off x="3952875" y="3402013"/>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6862" name="Text Box 130">
            <a:extLst>
              <a:ext uri="{FF2B5EF4-FFF2-40B4-BE49-F238E27FC236}">
                <a16:creationId xmlns:a16="http://schemas.microsoft.com/office/drawing/2014/main" id="{F11C70C8-14E9-3C55-C3D8-5A9097A985B6}"/>
              </a:ext>
            </a:extLst>
          </p:cNvPr>
          <p:cNvSpPr txBox="1">
            <a:spLocks noChangeArrowheads="1"/>
          </p:cNvSpPr>
          <p:nvPr/>
        </p:nvSpPr>
        <p:spPr bwMode="auto">
          <a:xfrm>
            <a:off x="4713288" y="3398838"/>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6863" name="Text Box 131">
            <a:extLst>
              <a:ext uri="{FF2B5EF4-FFF2-40B4-BE49-F238E27FC236}">
                <a16:creationId xmlns:a16="http://schemas.microsoft.com/office/drawing/2014/main" id="{A2212ED7-8979-2A04-7D7F-A2EE8830BE8B}"/>
              </a:ext>
            </a:extLst>
          </p:cNvPr>
          <p:cNvSpPr txBox="1">
            <a:spLocks noChangeArrowheads="1"/>
          </p:cNvSpPr>
          <p:nvPr/>
        </p:nvSpPr>
        <p:spPr bwMode="auto">
          <a:xfrm>
            <a:off x="5202238" y="3395663"/>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6864" name="Rectangle 132">
            <a:extLst>
              <a:ext uri="{FF2B5EF4-FFF2-40B4-BE49-F238E27FC236}">
                <a16:creationId xmlns:a16="http://schemas.microsoft.com/office/drawing/2014/main" id="{D8166BA9-5653-87A6-A5CC-1CFCB39C465E}"/>
              </a:ext>
            </a:extLst>
          </p:cNvPr>
          <p:cNvSpPr>
            <a:spLocks noChangeArrowheads="1"/>
          </p:cNvSpPr>
          <p:nvPr/>
        </p:nvSpPr>
        <p:spPr bwMode="auto">
          <a:xfrm>
            <a:off x="4483100" y="3335338"/>
            <a:ext cx="1524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865" name="Rectangle 133">
            <a:extLst>
              <a:ext uri="{FF2B5EF4-FFF2-40B4-BE49-F238E27FC236}">
                <a16:creationId xmlns:a16="http://schemas.microsoft.com/office/drawing/2014/main" id="{9687B52D-4708-665C-C1F1-F4CA096748F5}"/>
              </a:ext>
            </a:extLst>
          </p:cNvPr>
          <p:cNvSpPr>
            <a:spLocks noChangeArrowheads="1"/>
          </p:cNvSpPr>
          <p:nvPr/>
        </p:nvSpPr>
        <p:spPr bwMode="auto">
          <a:xfrm>
            <a:off x="5754688" y="3328988"/>
            <a:ext cx="1524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866" name="Rectangle 134">
            <a:extLst>
              <a:ext uri="{FF2B5EF4-FFF2-40B4-BE49-F238E27FC236}">
                <a16:creationId xmlns:a16="http://schemas.microsoft.com/office/drawing/2014/main" id="{8A6CC1B9-45DB-0BEB-AD39-E7AF2A9763A9}"/>
              </a:ext>
            </a:extLst>
          </p:cNvPr>
          <p:cNvSpPr>
            <a:spLocks noChangeArrowheads="1"/>
          </p:cNvSpPr>
          <p:nvPr/>
        </p:nvSpPr>
        <p:spPr bwMode="auto">
          <a:xfrm>
            <a:off x="4432300" y="3425825"/>
            <a:ext cx="225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grpSp>
        <p:nvGrpSpPr>
          <p:cNvPr id="76867" name="Group 7">
            <a:extLst>
              <a:ext uri="{FF2B5EF4-FFF2-40B4-BE49-F238E27FC236}">
                <a16:creationId xmlns:a16="http://schemas.microsoft.com/office/drawing/2014/main" id="{7BA40E59-2A7D-6E23-9C34-BA56BB6BD3EC}"/>
              </a:ext>
            </a:extLst>
          </p:cNvPr>
          <p:cNvGrpSpPr>
            <a:grpSpLocks/>
          </p:cNvGrpSpPr>
          <p:nvPr/>
        </p:nvGrpSpPr>
        <p:grpSpPr bwMode="auto">
          <a:xfrm>
            <a:off x="7288213" y="3111500"/>
            <a:ext cx="1385887" cy="914400"/>
            <a:chOff x="6012942" y="3094382"/>
            <a:chExt cx="1385701" cy="915303"/>
          </a:xfrm>
        </p:grpSpPr>
        <p:sp>
          <p:nvSpPr>
            <p:cNvPr id="76906" name="Line 11">
              <a:extLst>
                <a:ext uri="{FF2B5EF4-FFF2-40B4-BE49-F238E27FC236}">
                  <a16:creationId xmlns:a16="http://schemas.microsoft.com/office/drawing/2014/main" id="{21BA1A56-8EF1-FCAE-8D4C-13FBCD69EF73}"/>
                </a:ext>
              </a:extLst>
            </p:cNvPr>
            <p:cNvSpPr>
              <a:spLocks noChangeShapeType="1"/>
            </p:cNvSpPr>
            <p:nvPr/>
          </p:nvSpPr>
          <p:spPr bwMode="auto">
            <a:xfrm>
              <a:off x="6012942" y="3575395"/>
              <a:ext cx="1385701"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07" name="Rectangle 29">
              <a:extLst>
                <a:ext uri="{FF2B5EF4-FFF2-40B4-BE49-F238E27FC236}">
                  <a16:creationId xmlns:a16="http://schemas.microsoft.com/office/drawing/2014/main" id="{E97F24FC-6763-8C10-16E3-07706C7C318F}"/>
                </a:ext>
              </a:extLst>
            </p:cNvPr>
            <p:cNvSpPr>
              <a:spLocks noChangeArrowheads="1"/>
            </p:cNvSpPr>
            <p:nvPr/>
          </p:nvSpPr>
          <p:spPr bwMode="auto">
            <a:xfrm>
              <a:off x="6046168" y="3176932"/>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6908" name="Rectangle 30">
              <a:extLst>
                <a:ext uri="{FF2B5EF4-FFF2-40B4-BE49-F238E27FC236}">
                  <a16:creationId xmlns:a16="http://schemas.microsoft.com/office/drawing/2014/main" id="{9FDD9A85-01C2-12ED-0553-FCB994C31EBF}"/>
                </a:ext>
              </a:extLst>
            </p:cNvPr>
            <p:cNvSpPr>
              <a:spLocks noChangeArrowheads="1"/>
            </p:cNvSpPr>
            <p:nvPr/>
          </p:nvSpPr>
          <p:spPr bwMode="auto">
            <a:xfrm>
              <a:off x="6337380" y="3176932"/>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6909" name="Rectangle 31">
              <a:extLst>
                <a:ext uri="{FF2B5EF4-FFF2-40B4-BE49-F238E27FC236}">
                  <a16:creationId xmlns:a16="http://schemas.microsoft.com/office/drawing/2014/main" id="{7348C702-2447-993B-56C1-75A3FC475883}"/>
                </a:ext>
              </a:extLst>
            </p:cNvPr>
            <p:cNvSpPr>
              <a:spLocks noChangeArrowheads="1"/>
            </p:cNvSpPr>
            <p:nvPr/>
          </p:nvSpPr>
          <p:spPr bwMode="auto">
            <a:xfrm>
              <a:off x="6614911" y="3176932"/>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6910" name="Rectangle 32">
              <a:extLst>
                <a:ext uri="{FF2B5EF4-FFF2-40B4-BE49-F238E27FC236}">
                  <a16:creationId xmlns:a16="http://schemas.microsoft.com/office/drawing/2014/main" id="{9D212B69-BF3D-2D46-FDFD-A2027CC1F485}"/>
                </a:ext>
              </a:extLst>
            </p:cNvPr>
            <p:cNvSpPr>
              <a:spLocks noChangeArrowheads="1"/>
            </p:cNvSpPr>
            <p:nvPr/>
          </p:nvSpPr>
          <p:spPr bwMode="auto">
            <a:xfrm>
              <a:off x="6585595" y="3686520"/>
              <a:ext cx="1202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6911" name="Rectangle 79">
              <a:extLst>
                <a:ext uri="{FF2B5EF4-FFF2-40B4-BE49-F238E27FC236}">
                  <a16:creationId xmlns:a16="http://schemas.microsoft.com/office/drawing/2014/main" id="{B2D64D3E-A1E9-8F2A-4C27-8EF030693DF4}"/>
                </a:ext>
              </a:extLst>
            </p:cNvPr>
            <p:cNvSpPr>
              <a:spLocks noChangeArrowheads="1"/>
            </p:cNvSpPr>
            <p:nvPr/>
          </p:nvSpPr>
          <p:spPr bwMode="auto">
            <a:xfrm>
              <a:off x="6233795" y="3326157"/>
              <a:ext cx="961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6912" name="Rectangle 80">
              <a:extLst>
                <a:ext uri="{FF2B5EF4-FFF2-40B4-BE49-F238E27FC236}">
                  <a16:creationId xmlns:a16="http://schemas.microsoft.com/office/drawing/2014/main" id="{8B448133-1F92-0197-1502-057DB35FF941}"/>
                </a:ext>
              </a:extLst>
            </p:cNvPr>
            <p:cNvSpPr>
              <a:spLocks noChangeArrowheads="1"/>
            </p:cNvSpPr>
            <p:nvPr/>
          </p:nvSpPr>
          <p:spPr bwMode="auto">
            <a:xfrm>
              <a:off x="6489826" y="3326157"/>
              <a:ext cx="961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6913" name="Rectangle 81">
              <a:extLst>
                <a:ext uri="{FF2B5EF4-FFF2-40B4-BE49-F238E27FC236}">
                  <a16:creationId xmlns:a16="http://schemas.microsoft.com/office/drawing/2014/main" id="{947390B5-63BA-1368-9E5A-0286833E7632}"/>
                </a:ext>
              </a:extLst>
            </p:cNvPr>
            <p:cNvSpPr>
              <a:spLocks noChangeArrowheads="1"/>
            </p:cNvSpPr>
            <p:nvPr/>
          </p:nvSpPr>
          <p:spPr bwMode="auto">
            <a:xfrm>
              <a:off x="6759540" y="3326157"/>
              <a:ext cx="961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6914" name="Rectangle 82">
              <a:extLst>
                <a:ext uri="{FF2B5EF4-FFF2-40B4-BE49-F238E27FC236}">
                  <a16:creationId xmlns:a16="http://schemas.microsoft.com/office/drawing/2014/main" id="{758AB011-C451-0263-E788-CF59B112BB4E}"/>
                </a:ext>
              </a:extLst>
            </p:cNvPr>
            <p:cNvSpPr>
              <a:spLocks noChangeArrowheads="1"/>
            </p:cNvSpPr>
            <p:nvPr/>
          </p:nvSpPr>
          <p:spPr bwMode="auto">
            <a:xfrm>
              <a:off x="6857262" y="3094382"/>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15" name="Rectangle 83">
              <a:extLst>
                <a:ext uri="{FF2B5EF4-FFF2-40B4-BE49-F238E27FC236}">
                  <a16:creationId xmlns:a16="http://schemas.microsoft.com/office/drawing/2014/main" id="{02C8B204-082F-88DB-8EF5-678D3DDC94F0}"/>
                </a:ext>
              </a:extLst>
            </p:cNvPr>
            <p:cNvSpPr>
              <a:spLocks noChangeArrowheads="1"/>
            </p:cNvSpPr>
            <p:nvPr/>
          </p:nvSpPr>
          <p:spPr bwMode="auto">
            <a:xfrm>
              <a:off x="7154337" y="3326157"/>
              <a:ext cx="961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6916" name="Rectangle 84">
              <a:extLst>
                <a:ext uri="{FF2B5EF4-FFF2-40B4-BE49-F238E27FC236}">
                  <a16:creationId xmlns:a16="http://schemas.microsoft.com/office/drawing/2014/main" id="{B5B48A56-D7F2-AF2A-3C09-49206031B09E}"/>
                </a:ext>
              </a:extLst>
            </p:cNvPr>
            <p:cNvSpPr>
              <a:spLocks noChangeArrowheads="1"/>
            </p:cNvSpPr>
            <p:nvPr/>
          </p:nvSpPr>
          <p:spPr bwMode="auto">
            <a:xfrm>
              <a:off x="7177790" y="3094382"/>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17" name="Rectangle 85">
              <a:extLst>
                <a:ext uri="{FF2B5EF4-FFF2-40B4-BE49-F238E27FC236}">
                  <a16:creationId xmlns:a16="http://schemas.microsoft.com/office/drawing/2014/main" id="{5EE56F6A-C786-994F-4543-985A0ADD3718}"/>
                </a:ext>
              </a:extLst>
            </p:cNvPr>
            <p:cNvSpPr>
              <a:spLocks noChangeArrowheads="1"/>
            </p:cNvSpPr>
            <p:nvPr/>
          </p:nvSpPr>
          <p:spPr bwMode="auto">
            <a:xfrm>
              <a:off x="6749768" y="3613495"/>
              <a:ext cx="1025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918" name="Rectangle 96">
              <a:extLst>
                <a:ext uri="{FF2B5EF4-FFF2-40B4-BE49-F238E27FC236}">
                  <a16:creationId xmlns:a16="http://schemas.microsoft.com/office/drawing/2014/main" id="{4F60F954-36A3-0600-EBC6-95E8C5EDC09B}"/>
                </a:ext>
              </a:extLst>
            </p:cNvPr>
            <p:cNvSpPr>
              <a:spLocks noChangeArrowheads="1"/>
            </p:cNvSpPr>
            <p:nvPr/>
          </p:nvSpPr>
          <p:spPr bwMode="auto">
            <a:xfrm>
              <a:off x="6910032" y="3170582"/>
              <a:ext cx="1843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6919" name="Rectangle 135">
              <a:extLst>
                <a:ext uri="{FF2B5EF4-FFF2-40B4-BE49-F238E27FC236}">
                  <a16:creationId xmlns:a16="http://schemas.microsoft.com/office/drawing/2014/main" id="{1108B9C5-47F3-2C0C-6FDB-886EB890C3C2}"/>
                </a:ext>
              </a:extLst>
            </p:cNvPr>
            <p:cNvSpPr>
              <a:spLocks noChangeArrowheads="1"/>
            </p:cNvSpPr>
            <p:nvPr/>
          </p:nvSpPr>
          <p:spPr bwMode="auto">
            <a:xfrm>
              <a:off x="6626637" y="3100732"/>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920" name="Rectangle 136">
              <a:extLst>
                <a:ext uri="{FF2B5EF4-FFF2-40B4-BE49-F238E27FC236}">
                  <a16:creationId xmlns:a16="http://schemas.microsoft.com/office/drawing/2014/main" id="{E2017328-FEA7-11AB-8701-2582B5B22E42}"/>
                </a:ext>
              </a:extLst>
            </p:cNvPr>
            <p:cNvSpPr>
              <a:spLocks noChangeArrowheads="1"/>
            </p:cNvSpPr>
            <p:nvPr/>
          </p:nvSpPr>
          <p:spPr bwMode="auto">
            <a:xfrm>
              <a:off x="6990164" y="3142007"/>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grpSp>
      <p:sp>
        <p:nvSpPr>
          <p:cNvPr id="76868" name="Line 12">
            <a:extLst>
              <a:ext uri="{FF2B5EF4-FFF2-40B4-BE49-F238E27FC236}">
                <a16:creationId xmlns:a16="http://schemas.microsoft.com/office/drawing/2014/main" id="{AB419411-302E-44B7-0F16-640E5E354ABB}"/>
              </a:ext>
            </a:extLst>
          </p:cNvPr>
          <p:cNvSpPr>
            <a:spLocks noChangeShapeType="1"/>
          </p:cNvSpPr>
          <p:nvPr/>
        </p:nvSpPr>
        <p:spPr bwMode="auto">
          <a:xfrm>
            <a:off x="6022975" y="3587750"/>
            <a:ext cx="124142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69" name="Rectangle 33">
            <a:extLst>
              <a:ext uri="{FF2B5EF4-FFF2-40B4-BE49-F238E27FC236}">
                <a16:creationId xmlns:a16="http://schemas.microsoft.com/office/drawing/2014/main" id="{EA472927-7874-7A10-9C21-6BA1980425CB}"/>
              </a:ext>
            </a:extLst>
          </p:cNvPr>
          <p:cNvSpPr>
            <a:spLocks noChangeArrowheads="1"/>
          </p:cNvSpPr>
          <p:nvPr/>
        </p:nvSpPr>
        <p:spPr bwMode="auto">
          <a:xfrm>
            <a:off x="6056313" y="3189288"/>
            <a:ext cx="19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6870" name="Rectangle 34">
            <a:extLst>
              <a:ext uri="{FF2B5EF4-FFF2-40B4-BE49-F238E27FC236}">
                <a16:creationId xmlns:a16="http://schemas.microsoft.com/office/drawing/2014/main" id="{BAF391C0-DA3C-17B8-1105-976C438D5EC7}"/>
              </a:ext>
            </a:extLst>
          </p:cNvPr>
          <p:cNvSpPr>
            <a:spLocks noChangeArrowheads="1"/>
          </p:cNvSpPr>
          <p:nvPr/>
        </p:nvSpPr>
        <p:spPr bwMode="auto">
          <a:xfrm>
            <a:off x="6311900" y="3189288"/>
            <a:ext cx="165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6871" name="Rectangle 35">
            <a:extLst>
              <a:ext uri="{FF2B5EF4-FFF2-40B4-BE49-F238E27FC236}">
                <a16:creationId xmlns:a16="http://schemas.microsoft.com/office/drawing/2014/main" id="{61135720-EC9B-24A2-7A3B-3E953DE4DAD3}"/>
              </a:ext>
            </a:extLst>
          </p:cNvPr>
          <p:cNvSpPr>
            <a:spLocks noChangeArrowheads="1"/>
          </p:cNvSpPr>
          <p:nvPr/>
        </p:nvSpPr>
        <p:spPr bwMode="auto">
          <a:xfrm>
            <a:off x="6553200" y="3189288"/>
            <a:ext cx="179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6872" name="Rectangle 36">
            <a:extLst>
              <a:ext uri="{FF2B5EF4-FFF2-40B4-BE49-F238E27FC236}">
                <a16:creationId xmlns:a16="http://schemas.microsoft.com/office/drawing/2014/main" id="{982163ED-5B9D-D1BB-FEEF-E0E0C1359878}"/>
              </a:ext>
            </a:extLst>
          </p:cNvPr>
          <p:cNvSpPr>
            <a:spLocks noChangeArrowheads="1"/>
          </p:cNvSpPr>
          <p:nvPr/>
        </p:nvSpPr>
        <p:spPr bwMode="auto">
          <a:xfrm>
            <a:off x="6521450" y="3698875"/>
            <a:ext cx="120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6873" name="Rectangle 86">
            <a:extLst>
              <a:ext uri="{FF2B5EF4-FFF2-40B4-BE49-F238E27FC236}">
                <a16:creationId xmlns:a16="http://schemas.microsoft.com/office/drawing/2014/main" id="{613CE892-9840-3C0B-8281-BA0F588A0C57}"/>
              </a:ext>
            </a:extLst>
          </p:cNvPr>
          <p:cNvSpPr>
            <a:spLocks noChangeArrowheads="1"/>
          </p:cNvSpPr>
          <p:nvPr/>
        </p:nvSpPr>
        <p:spPr bwMode="auto">
          <a:xfrm>
            <a:off x="6227763" y="3338513"/>
            <a:ext cx="968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6874" name="Rectangle 87">
            <a:extLst>
              <a:ext uri="{FF2B5EF4-FFF2-40B4-BE49-F238E27FC236}">
                <a16:creationId xmlns:a16="http://schemas.microsoft.com/office/drawing/2014/main" id="{D36C74EF-8A03-BF07-C558-3BF42103280B}"/>
              </a:ext>
            </a:extLst>
          </p:cNvPr>
          <p:cNvSpPr>
            <a:spLocks noChangeArrowheads="1"/>
          </p:cNvSpPr>
          <p:nvPr/>
        </p:nvSpPr>
        <p:spPr bwMode="auto">
          <a:xfrm>
            <a:off x="6461125" y="3338513"/>
            <a:ext cx="968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6875" name="Rectangle 88">
            <a:extLst>
              <a:ext uri="{FF2B5EF4-FFF2-40B4-BE49-F238E27FC236}">
                <a16:creationId xmlns:a16="http://schemas.microsoft.com/office/drawing/2014/main" id="{CE0E1274-03A9-81AE-B6A4-FF38B6FF49E4}"/>
              </a:ext>
            </a:extLst>
          </p:cNvPr>
          <p:cNvSpPr>
            <a:spLocks noChangeArrowheads="1"/>
          </p:cNvSpPr>
          <p:nvPr/>
        </p:nvSpPr>
        <p:spPr bwMode="auto">
          <a:xfrm>
            <a:off x="6692900" y="3338513"/>
            <a:ext cx="968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6876" name="Rectangle 89">
            <a:extLst>
              <a:ext uri="{FF2B5EF4-FFF2-40B4-BE49-F238E27FC236}">
                <a16:creationId xmlns:a16="http://schemas.microsoft.com/office/drawing/2014/main" id="{398E1BA2-12DE-E0F7-3689-66EB077BD4D4}"/>
              </a:ext>
            </a:extLst>
          </p:cNvPr>
          <p:cNvSpPr>
            <a:spLocks noChangeArrowheads="1"/>
          </p:cNvSpPr>
          <p:nvPr/>
        </p:nvSpPr>
        <p:spPr bwMode="auto">
          <a:xfrm>
            <a:off x="6757988" y="3106738"/>
            <a:ext cx="103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77" name="Rectangle 90">
            <a:extLst>
              <a:ext uri="{FF2B5EF4-FFF2-40B4-BE49-F238E27FC236}">
                <a16:creationId xmlns:a16="http://schemas.microsoft.com/office/drawing/2014/main" id="{9A62AFA0-4E67-6506-FF33-952F2618D0E7}"/>
              </a:ext>
            </a:extLst>
          </p:cNvPr>
          <p:cNvSpPr>
            <a:spLocks noChangeArrowheads="1"/>
          </p:cNvSpPr>
          <p:nvPr/>
        </p:nvSpPr>
        <p:spPr bwMode="auto">
          <a:xfrm>
            <a:off x="7042150" y="3338513"/>
            <a:ext cx="95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6878" name="Rectangle 91">
            <a:extLst>
              <a:ext uri="{FF2B5EF4-FFF2-40B4-BE49-F238E27FC236}">
                <a16:creationId xmlns:a16="http://schemas.microsoft.com/office/drawing/2014/main" id="{7279CDCE-2A70-C2E9-C01C-7E77B117C3A7}"/>
              </a:ext>
            </a:extLst>
          </p:cNvPr>
          <p:cNvSpPr>
            <a:spLocks noChangeArrowheads="1"/>
          </p:cNvSpPr>
          <p:nvPr/>
        </p:nvSpPr>
        <p:spPr bwMode="auto">
          <a:xfrm>
            <a:off x="7077075" y="3109913"/>
            <a:ext cx="10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79" name="Rectangle 92">
            <a:extLst>
              <a:ext uri="{FF2B5EF4-FFF2-40B4-BE49-F238E27FC236}">
                <a16:creationId xmlns:a16="http://schemas.microsoft.com/office/drawing/2014/main" id="{53867808-F388-C387-E89F-5254C2A20729}"/>
              </a:ext>
            </a:extLst>
          </p:cNvPr>
          <p:cNvSpPr>
            <a:spLocks noChangeArrowheads="1"/>
          </p:cNvSpPr>
          <p:nvPr/>
        </p:nvSpPr>
        <p:spPr bwMode="auto">
          <a:xfrm>
            <a:off x="6688138" y="3625850"/>
            <a:ext cx="10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6880" name="Rectangle 97">
            <a:extLst>
              <a:ext uri="{FF2B5EF4-FFF2-40B4-BE49-F238E27FC236}">
                <a16:creationId xmlns:a16="http://schemas.microsoft.com/office/drawing/2014/main" id="{7D64AB33-3BFD-5391-0AAE-E1CC3E782B2E}"/>
              </a:ext>
            </a:extLst>
          </p:cNvPr>
          <p:cNvSpPr>
            <a:spLocks noChangeArrowheads="1"/>
          </p:cNvSpPr>
          <p:nvPr/>
        </p:nvSpPr>
        <p:spPr bwMode="auto">
          <a:xfrm>
            <a:off x="6816725" y="3186113"/>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6881" name="Rectangle 137">
            <a:extLst>
              <a:ext uri="{FF2B5EF4-FFF2-40B4-BE49-F238E27FC236}">
                <a16:creationId xmlns:a16="http://schemas.microsoft.com/office/drawing/2014/main" id="{18BE23CC-DC43-8127-0FED-9D260AF0E8E3}"/>
              </a:ext>
            </a:extLst>
          </p:cNvPr>
          <p:cNvSpPr>
            <a:spLocks noChangeArrowheads="1"/>
          </p:cNvSpPr>
          <p:nvPr/>
        </p:nvSpPr>
        <p:spPr bwMode="auto">
          <a:xfrm>
            <a:off x="6569075" y="3113088"/>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6882" name="Rectangle 138">
            <a:extLst>
              <a:ext uri="{FF2B5EF4-FFF2-40B4-BE49-F238E27FC236}">
                <a16:creationId xmlns:a16="http://schemas.microsoft.com/office/drawing/2014/main" id="{28F62A55-B375-22ED-E7F2-8F78BC86899A}"/>
              </a:ext>
            </a:extLst>
          </p:cNvPr>
          <p:cNvSpPr>
            <a:spLocks noChangeArrowheads="1"/>
          </p:cNvSpPr>
          <p:nvPr/>
        </p:nvSpPr>
        <p:spPr bwMode="auto">
          <a:xfrm>
            <a:off x="6900863" y="315436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40072" name="Text Box 206">
            <a:extLst>
              <a:ext uri="{FF2B5EF4-FFF2-40B4-BE49-F238E27FC236}">
                <a16:creationId xmlns:a16="http://schemas.microsoft.com/office/drawing/2014/main" id="{7C2E6A5B-5BF1-5451-F055-F7C851CE1A12}"/>
              </a:ext>
            </a:extLst>
          </p:cNvPr>
          <p:cNvSpPr txBox="1">
            <a:spLocks noChangeArrowheads="1"/>
          </p:cNvSpPr>
          <p:nvPr/>
        </p:nvSpPr>
        <p:spPr bwMode="auto">
          <a:xfrm>
            <a:off x="969963" y="5594350"/>
            <a:ext cx="7367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rPr>
              <a:t>NOTICE:  Force of Gravity Also Has TWO Terms, Not Just One!</a:t>
            </a:r>
          </a:p>
        </p:txBody>
      </p:sp>
      <p:sp>
        <p:nvSpPr>
          <p:cNvPr id="76884" name="TextBox 8">
            <a:extLst>
              <a:ext uri="{FF2B5EF4-FFF2-40B4-BE49-F238E27FC236}">
                <a16:creationId xmlns:a16="http://schemas.microsoft.com/office/drawing/2014/main" id="{C376C208-C78D-1514-9050-37B8A49B46AC}"/>
              </a:ext>
            </a:extLst>
          </p:cNvPr>
          <p:cNvSpPr txBox="1">
            <a:spLocks noChangeArrowheads="1"/>
          </p:cNvSpPr>
          <p:nvPr/>
        </p:nvSpPr>
        <p:spPr bwMode="auto">
          <a:xfrm>
            <a:off x="2447925" y="47593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Where </a:t>
            </a:r>
          </a:p>
        </p:txBody>
      </p:sp>
      <p:sp>
        <p:nvSpPr>
          <p:cNvPr id="76885" name="Rectangle 95">
            <a:extLst>
              <a:ext uri="{FF2B5EF4-FFF2-40B4-BE49-F238E27FC236}">
                <a16:creationId xmlns:a16="http://schemas.microsoft.com/office/drawing/2014/main" id="{314B55A8-392B-E87B-A499-EBE3D87F921C}"/>
              </a:ext>
            </a:extLst>
          </p:cNvPr>
          <p:cNvSpPr>
            <a:spLocks noChangeArrowheads="1"/>
          </p:cNvSpPr>
          <p:nvPr/>
        </p:nvSpPr>
        <p:spPr bwMode="auto">
          <a:xfrm>
            <a:off x="3398838" y="4759325"/>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sp>
        <p:nvSpPr>
          <p:cNvPr id="76886" name="Rectangle 37">
            <a:extLst>
              <a:ext uri="{FF2B5EF4-FFF2-40B4-BE49-F238E27FC236}">
                <a16:creationId xmlns:a16="http://schemas.microsoft.com/office/drawing/2014/main" id="{07F7F94B-9750-4C64-5BF7-6AB8E6485D2E}"/>
              </a:ext>
            </a:extLst>
          </p:cNvPr>
          <p:cNvSpPr>
            <a:spLocks noChangeArrowheads="1"/>
          </p:cNvSpPr>
          <p:nvPr/>
        </p:nvSpPr>
        <p:spPr bwMode="auto">
          <a:xfrm>
            <a:off x="3648075" y="4759325"/>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87" name="Rectangle 36">
            <a:extLst>
              <a:ext uri="{FF2B5EF4-FFF2-40B4-BE49-F238E27FC236}">
                <a16:creationId xmlns:a16="http://schemas.microsoft.com/office/drawing/2014/main" id="{F7087720-9CFC-035A-C409-59BF9CF64623}"/>
              </a:ext>
            </a:extLst>
          </p:cNvPr>
          <p:cNvSpPr>
            <a:spLocks noChangeArrowheads="1"/>
          </p:cNvSpPr>
          <p:nvPr/>
        </p:nvSpPr>
        <p:spPr bwMode="auto">
          <a:xfrm>
            <a:off x="3921125" y="4884738"/>
            <a:ext cx="119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6888" name="Rectangle 39">
            <a:extLst>
              <a:ext uri="{FF2B5EF4-FFF2-40B4-BE49-F238E27FC236}">
                <a16:creationId xmlns:a16="http://schemas.microsoft.com/office/drawing/2014/main" id="{C9651E7B-179F-24E6-94C4-A1732DD00C82}"/>
              </a:ext>
            </a:extLst>
          </p:cNvPr>
          <p:cNvSpPr>
            <a:spLocks noChangeArrowheads="1"/>
          </p:cNvSpPr>
          <p:nvPr/>
        </p:nvSpPr>
        <p:spPr bwMode="auto">
          <a:xfrm>
            <a:off x="3921125" y="4751388"/>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6889" name="TextBox 14">
            <a:extLst>
              <a:ext uri="{FF2B5EF4-FFF2-40B4-BE49-F238E27FC236}">
                <a16:creationId xmlns:a16="http://schemas.microsoft.com/office/drawing/2014/main" id="{7F35C407-A87F-01C1-89FA-4A47A1331E6E}"/>
              </a:ext>
            </a:extLst>
          </p:cNvPr>
          <p:cNvSpPr txBox="1">
            <a:spLocks noChangeArrowheads="1"/>
          </p:cNvSpPr>
          <p:nvPr/>
        </p:nvSpPr>
        <p:spPr bwMode="auto">
          <a:xfrm>
            <a:off x="3854450" y="4592638"/>
            <a:ext cx="331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i="1">
                <a:latin typeface="Times New Roman" panose="02020603050405020304" pitchFamily="18" charset="0"/>
                <a:cs typeface="Times New Roman" panose="02020603050405020304" pitchFamily="18" charset="0"/>
              </a:rPr>
              <a:t>v</a:t>
            </a:r>
          </a:p>
        </p:txBody>
      </p:sp>
      <p:sp>
        <p:nvSpPr>
          <p:cNvPr id="76890" name="Rectangle 137">
            <a:extLst>
              <a:ext uri="{FF2B5EF4-FFF2-40B4-BE49-F238E27FC236}">
                <a16:creationId xmlns:a16="http://schemas.microsoft.com/office/drawing/2014/main" id="{5C7EBA94-BA1F-1424-813F-C9D2728485FE}"/>
              </a:ext>
            </a:extLst>
          </p:cNvPr>
          <p:cNvSpPr>
            <a:spLocks noChangeArrowheads="1"/>
          </p:cNvSpPr>
          <p:nvPr/>
        </p:nvSpPr>
        <p:spPr bwMode="auto">
          <a:xfrm>
            <a:off x="3944938" y="4586288"/>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cxnSp>
        <p:nvCxnSpPr>
          <p:cNvPr id="20" name="Straight Connector 19">
            <a:extLst>
              <a:ext uri="{FF2B5EF4-FFF2-40B4-BE49-F238E27FC236}">
                <a16:creationId xmlns:a16="http://schemas.microsoft.com/office/drawing/2014/main" id="{1218C7AC-50B4-5B83-4987-F90E91BF9084}"/>
              </a:ext>
            </a:extLst>
          </p:cNvPr>
          <p:cNvCxnSpPr>
            <a:cxnSpLocks/>
          </p:cNvCxnSpPr>
          <p:nvPr/>
        </p:nvCxnSpPr>
        <p:spPr>
          <a:xfrm>
            <a:off x="1876425" y="2058988"/>
            <a:ext cx="171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593F49-E1A7-1339-D538-880701F7F3F3}"/>
              </a:ext>
            </a:extLst>
          </p:cNvPr>
          <p:cNvCxnSpPr>
            <a:cxnSpLocks/>
          </p:cNvCxnSpPr>
          <p:nvPr/>
        </p:nvCxnSpPr>
        <p:spPr>
          <a:xfrm>
            <a:off x="2393950" y="3570288"/>
            <a:ext cx="171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6A7D5E-E4E3-CAE4-8EB1-ECFAD0100A13}"/>
              </a:ext>
            </a:extLst>
          </p:cNvPr>
          <p:cNvCxnSpPr>
            <a:cxnSpLocks/>
          </p:cNvCxnSpPr>
          <p:nvPr/>
        </p:nvCxnSpPr>
        <p:spPr>
          <a:xfrm>
            <a:off x="3228975" y="3576638"/>
            <a:ext cx="666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41CB3E-7C53-3E55-CD79-19199B1C3B37}"/>
              </a:ext>
            </a:extLst>
          </p:cNvPr>
          <p:cNvCxnSpPr>
            <a:cxnSpLocks/>
          </p:cNvCxnSpPr>
          <p:nvPr/>
        </p:nvCxnSpPr>
        <p:spPr>
          <a:xfrm>
            <a:off x="2828925" y="3576638"/>
            <a:ext cx="3524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E40158B-0518-BA5D-A1B7-AA90219E828E}"/>
              </a:ext>
            </a:extLst>
          </p:cNvPr>
          <p:cNvSpPr/>
          <p:nvPr/>
        </p:nvSpPr>
        <p:spPr>
          <a:xfrm>
            <a:off x="1685925" y="1574800"/>
            <a:ext cx="4791075" cy="125888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80799293-39CC-4E84-5D10-D4B825535A12}"/>
              </a:ext>
            </a:extLst>
          </p:cNvPr>
          <p:cNvSpPr/>
          <p:nvPr/>
        </p:nvSpPr>
        <p:spPr>
          <a:xfrm>
            <a:off x="2749550" y="3005138"/>
            <a:ext cx="6030913" cy="1258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 name="Group 10">
            <a:extLst>
              <a:ext uri="{FF2B5EF4-FFF2-40B4-BE49-F238E27FC236}">
                <a16:creationId xmlns:a16="http://schemas.microsoft.com/office/drawing/2014/main" id="{52C94788-FC54-B46E-2960-38654705B861}"/>
              </a:ext>
            </a:extLst>
          </p:cNvPr>
          <p:cNvGrpSpPr>
            <a:grpSpLocks/>
          </p:cNvGrpSpPr>
          <p:nvPr/>
        </p:nvGrpSpPr>
        <p:grpSpPr bwMode="auto">
          <a:xfrm>
            <a:off x="6364288" y="1587500"/>
            <a:ext cx="2573337" cy="738188"/>
            <a:chOff x="6364159" y="1587542"/>
            <a:chExt cx="2574131" cy="738664"/>
          </a:xfrm>
        </p:grpSpPr>
        <p:sp>
          <p:nvSpPr>
            <p:cNvPr id="7" name="TextBox 6">
              <a:extLst>
                <a:ext uri="{FF2B5EF4-FFF2-40B4-BE49-F238E27FC236}">
                  <a16:creationId xmlns:a16="http://schemas.microsoft.com/office/drawing/2014/main" id="{340E2731-6BED-B1B7-3C2F-6729345B9A4C}"/>
                </a:ext>
              </a:extLst>
            </p:cNvPr>
            <p:cNvSpPr txBox="1"/>
            <p:nvPr/>
          </p:nvSpPr>
          <p:spPr>
            <a:xfrm>
              <a:off x="6772272" y="1587542"/>
              <a:ext cx="2166018" cy="738664"/>
            </a:xfrm>
            <a:prstGeom prst="rect">
              <a:avLst/>
            </a:prstGeom>
            <a:noFill/>
          </p:spPr>
          <p:txBody>
            <a:bodyPr>
              <a:spAutoFit/>
            </a:bodyPr>
            <a:lstStyle/>
            <a:p>
              <a:pPr>
                <a:defRPr/>
              </a:pPr>
              <a:r>
                <a:rPr lang="en-US" altLang="en-US" sz="2400" b="1" i="1" dirty="0">
                  <a:solidFill>
                    <a:srgbClr val="000000"/>
                  </a:solidFill>
                  <a:latin typeface="Symbol" panose="05050102010706020507" pitchFamily="18" charset="2"/>
                </a:rPr>
                <a:t>w </a:t>
              </a:r>
              <a:r>
                <a:rPr lang="en-US" altLang="en-US" sz="2400" b="1" dirty="0">
                  <a:solidFill>
                    <a:srgbClr val="000000"/>
                  </a:solidFill>
                  <a:latin typeface="Symbol" panose="05050102010706020507" pitchFamily="18" charset="2"/>
                </a:rPr>
                <a:t>= </a:t>
              </a:r>
              <a:r>
                <a:rPr lang="en-US" altLang="en-US" b="1" dirty="0">
                  <a:solidFill>
                    <a:srgbClr val="0070C0"/>
                  </a:solidFill>
                  <a:latin typeface="+mn-lt"/>
                </a:rPr>
                <a:t>Frequency of Vibration</a:t>
              </a:r>
              <a:endParaRPr lang="en-US" altLang="en-US" b="1" dirty="0">
                <a:solidFill>
                  <a:srgbClr val="0070C0"/>
                </a:solidFill>
              </a:endParaRPr>
            </a:p>
          </p:txBody>
        </p:sp>
        <p:cxnSp>
          <p:nvCxnSpPr>
            <p:cNvPr id="9" name="Straight Arrow Connector 8">
              <a:extLst>
                <a:ext uri="{FF2B5EF4-FFF2-40B4-BE49-F238E27FC236}">
                  <a16:creationId xmlns:a16="http://schemas.microsoft.com/office/drawing/2014/main" id="{43D023B9-9C02-05AA-91E6-96DE3710CDA8}"/>
                </a:ext>
              </a:extLst>
            </p:cNvPr>
            <p:cNvCxnSpPr>
              <a:cxnSpLocks/>
            </p:cNvCxnSpPr>
            <p:nvPr/>
          </p:nvCxnSpPr>
          <p:spPr>
            <a:xfrm flipH="1">
              <a:off x="6364159" y="1876653"/>
              <a:ext cx="497040" cy="8578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532742A-29ED-A0C6-23AD-4F4516DD3429}"/>
              </a:ext>
            </a:extLst>
          </p:cNvPr>
          <p:cNvGrpSpPr>
            <a:grpSpLocks/>
          </p:cNvGrpSpPr>
          <p:nvPr/>
        </p:nvGrpSpPr>
        <p:grpSpPr bwMode="auto">
          <a:xfrm>
            <a:off x="4789488" y="1104900"/>
            <a:ext cx="4354512" cy="725488"/>
            <a:chOff x="4789489" y="1104900"/>
            <a:chExt cx="4354512" cy="725390"/>
          </a:xfrm>
        </p:grpSpPr>
        <p:sp>
          <p:nvSpPr>
            <p:cNvPr id="76902" name="TextBox 4">
              <a:extLst>
                <a:ext uri="{FF2B5EF4-FFF2-40B4-BE49-F238E27FC236}">
                  <a16:creationId xmlns:a16="http://schemas.microsoft.com/office/drawing/2014/main" id="{495A82AA-FD3E-DD61-4555-7C92B77C9E96}"/>
                </a:ext>
              </a:extLst>
            </p:cNvPr>
            <p:cNvSpPr txBox="1">
              <a:spLocks noChangeArrowheads="1"/>
            </p:cNvSpPr>
            <p:nvPr/>
          </p:nvSpPr>
          <p:spPr bwMode="auto">
            <a:xfrm>
              <a:off x="4789489" y="1104900"/>
              <a:ext cx="4354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Z</a:t>
              </a:r>
              <a:r>
                <a:rPr lang="en-US" altLang="en-US" b="1">
                  <a:solidFill>
                    <a:srgbClr val="0070C0"/>
                  </a:solidFill>
                </a:rPr>
                <a:t> = # of Charged Particles per Atom</a:t>
              </a:r>
            </a:p>
          </p:txBody>
        </p:sp>
        <p:cxnSp>
          <p:nvCxnSpPr>
            <p:cNvPr id="12" name="Straight Arrow Connector 11">
              <a:extLst>
                <a:ext uri="{FF2B5EF4-FFF2-40B4-BE49-F238E27FC236}">
                  <a16:creationId xmlns:a16="http://schemas.microsoft.com/office/drawing/2014/main" id="{510F0ACD-4DF6-B7FD-042B-6983CC19242F}"/>
                </a:ext>
              </a:extLst>
            </p:cNvPr>
            <p:cNvCxnSpPr>
              <a:cxnSpLocks/>
              <a:endCxn id="76944" idx="0"/>
            </p:cNvCxnSpPr>
            <p:nvPr/>
          </p:nvCxnSpPr>
          <p:spPr>
            <a:xfrm>
              <a:off x="4995864" y="1447754"/>
              <a:ext cx="279400" cy="38253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FE46644-06D6-8EF7-AE91-CF64581A8085}"/>
              </a:ext>
            </a:extLst>
          </p:cNvPr>
          <p:cNvGrpSpPr>
            <a:grpSpLocks/>
          </p:cNvGrpSpPr>
          <p:nvPr/>
        </p:nvGrpSpPr>
        <p:grpSpPr bwMode="auto">
          <a:xfrm>
            <a:off x="2565400" y="1104900"/>
            <a:ext cx="2044700" cy="723900"/>
            <a:chOff x="2565400" y="1104900"/>
            <a:chExt cx="2044049" cy="723437"/>
          </a:xfrm>
        </p:grpSpPr>
        <p:sp>
          <p:nvSpPr>
            <p:cNvPr id="76900" name="TextBox 3">
              <a:extLst>
                <a:ext uri="{FF2B5EF4-FFF2-40B4-BE49-F238E27FC236}">
                  <a16:creationId xmlns:a16="http://schemas.microsoft.com/office/drawing/2014/main" id="{96BB2078-5D94-D085-962A-F9F82CC73201}"/>
                </a:ext>
              </a:extLst>
            </p:cNvPr>
            <p:cNvSpPr txBox="1">
              <a:spLocks noChangeArrowheads="1"/>
            </p:cNvSpPr>
            <p:nvPr/>
          </p:nvSpPr>
          <p:spPr bwMode="auto">
            <a:xfrm>
              <a:off x="2565400" y="1104900"/>
              <a:ext cx="2044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N</a:t>
              </a:r>
              <a:r>
                <a:rPr lang="en-US" altLang="en-US" b="1">
                  <a:solidFill>
                    <a:srgbClr val="0070C0"/>
                  </a:solidFill>
                </a:rPr>
                <a:t> = # of Atoms</a:t>
              </a:r>
            </a:p>
          </p:txBody>
        </p:sp>
        <p:cxnSp>
          <p:nvCxnSpPr>
            <p:cNvPr id="16" name="Straight Arrow Connector 15">
              <a:extLst>
                <a:ext uri="{FF2B5EF4-FFF2-40B4-BE49-F238E27FC236}">
                  <a16:creationId xmlns:a16="http://schemas.microsoft.com/office/drawing/2014/main" id="{F832D56C-9BE8-6AA3-72EF-3A6CF1CE551E}"/>
                </a:ext>
              </a:extLst>
            </p:cNvPr>
            <p:cNvCxnSpPr>
              <a:cxnSpLocks/>
            </p:cNvCxnSpPr>
            <p:nvPr/>
          </p:nvCxnSpPr>
          <p:spPr>
            <a:xfrm>
              <a:off x="2847885" y="1430130"/>
              <a:ext cx="620515" cy="39820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0072"/>
                                        </p:tgtEl>
                                        <p:attrNameLst>
                                          <p:attrName>style.visibility</p:attrName>
                                        </p:attrNameLst>
                                      </p:cBhvr>
                                      <p:to>
                                        <p:strVal val="visible"/>
                                      </p:to>
                                    </p:set>
                                    <p:animEffect transition="in" filter="fade">
                                      <p:cBhvr>
                                        <p:cTn id="22" dur="500"/>
                                        <p:tgtEl>
                                          <p:spTgt spid="40072"/>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72" grpId="0"/>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2B74B7C-0FB3-CEE5-3A87-538699369542}"/>
              </a:ext>
            </a:extLst>
          </p:cNvPr>
          <p:cNvSpPr>
            <a:spLocks noGrp="1" noChangeArrowheads="1"/>
          </p:cNvSpPr>
          <p:nvPr>
            <p:ph type="title"/>
          </p:nvPr>
        </p:nvSpPr>
        <p:spPr>
          <a:xfrm>
            <a:off x="809625" y="309563"/>
            <a:ext cx="7235825" cy="595312"/>
          </a:xfrm>
        </p:spPr>
        <p:txBody>
          <a:bodyPr/>
          <a:lstStyle/>
          <a:p>
            <a:pPr eaLnBrk="1" hangingPunct="1"/>
            <a:r>
              <a:rPr lang="en-US" altLang="en-US" sz="2800" b="1">
                <a:solidFill>
                  <a:srgbClr val="000099"/>
                </a:solidFill>
              </a:rPr>
              <a:t>Lucas’ Derived Electromagnetic Force of Gravity</a:t>
            </a:r>
          </a:p>
        </p:txBody>
      </p:sp>
      <p:sp>
        <p:nvSpPr>
          <p:cNvPr id="78851" name="Rectangle 39">
            <a:extLst>
              <a:ext uri="{FF2B5EF4-FFF2-40B4-BE49-F238E27FC236}">
                <a16:creationId xmlns:a16="http://schemas.microsoft.com/office/drawing/2014/main" id="{AB638B95-8478-F154-893C-71EFB82EA841}"/>
              </a:ext>
            </a:extLst>
          </p:cNvPr>
          <p:cNvSpPr>
            <a:spLocks noChangeArrowheads="1"/>
          </p:cNvSpPr>
          <p:nvPr/>
        </p:nvSpPr>
        <p:spPr bwMode="auto">
          <a:xfrm>
            <a:off x="2319338" y="3844925"/>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52" name="Rectangle 13">
            <a:extLst>
              <a:ext uri="{FF2B5EF4-FFF2-40B4-BE49-F238E27FC236}">
                <a16:creationId xmlns:a16="http://schemas.microsoft.com/office/drawing/2014/main" id="{DDC2058E-24AC-28D9-8731-244BC5845EA1}"/>
              </a:ext>
            </a:extLst>
          </p:cNvPr>
          <p:cNvSpPr>
            <a:spLocks noChangeArrowheads="1"/>
          </p:cNvSpPr>
          <p:nvPr/>
        </p:nvSpPr>
        <p:spPr bwMode="auto">
          <a:xfrm>
            <a:off x="728663" y="2514600"/>
            <a:ext cx="17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F</a:t>
            </a:r>
            <a:endParaRPr lang="en-US" altLang="en-US" sz="1800" b="1">
              <a:solidFill>
                <a:srgbClr val="000000"/>
              </a:solidFill>
            </a:endParaRPr>
          </a:p>
        </p:txBody>
      </p:sp>
      <p:sp>
        <p:nvSpPr>
          <p:cNvPr id="78853" name="Rectangle 14">
            <a:extLst>
              <a:ext uri="{FF2B5EF4-FFF2-40B4-BE49-F238E27FC236}">
                <a16:creationId xmlns:a16="http://schemas.microsoft.com/office/drawing/2014/main" id="{A6B7318D-9238-3AB3-C343-A96E9DB4D52F}"/>
              </a:ext>
            </a:extLst>
          </p:cNvPr>
          <p:cNvSpPr>
            <a:spLocks noChangeArrowheads="1"/>
          </p:cNvSpPr>
          <p:nvPr/>
        </p:nvSpPr>
        <p:spPr bwMode="auto">
          <a:xfrm>
            <a:off x="817563" y="2693988"/>
            <a:ext cx="139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i="1">
                <a:solidFill>
                  <a:srgbClr val="000000"/>
                </a:solidFill>
                <a:latin typeface="Times New Roman" panose="02020603050405020304" pitchFamily="18" charset="0"/>
              </a:rPr>
              <a:t>G</a:t>
            </a:r>
            <a:endParaRPr lang="en-US" altLang="en-US" sz="1200" b="1">
              <a:solidFill>
                <a:srgbClr val="000000"/>
              </a:solidFill>
            </a:endParaRPr>
          </a:p>
        </p:txBody>
      </p:sp>
      <p:sp>
        <p:nvSpPr>
          <p:cNvPr id="78854" name="Rectangle 37">
            <a:extLst>
              <a:ext uri="{FF2B5EF4-FFF2-40B4-BE49-F238E27FC236}">
                <a16:creationId xmlns:a16="http://schemas.microsoft.com/office/drawing/2014/main" id="{CC9E0EC2-DF33-2E57-D0E4-7C1E35D68102}"/>
              </a:ext>
            </a:extLst>
          </p:cNvPr>
          <p:cNvSpPr>
            <a:spLocks noChangeArrowheads="1"/>
          </p:cNvSpPr>
          <p:nvPr/>
        </p:nvSpPr>
        <p:spPr bwMode="auto">
          <a:xfrm>
            <a:off x="1031875" y="2482850"/>
            <a:ext cx="146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55" name="Rectangle 98">
            <a:extLst>
              <a:ext uri="{FF2B5EF4-FFF2-40B4-BE49-F238E27FC236}">
                <a16:creationId xmlns:a16="http://schemas.microsoft.com/office/drawing/2014/main" id="{434ED347-A699-380D-49DC-E4105F377F80}"/>
              </a:ext>
            </a:extLst>
          </p:cNvPr>
          <p:cNvSpPr>
            <a:spLocks noChangeArrowheads="1"/>
          </p:cNvSpPr>
          <p:nvPr/>
        </p:nvSpPr>
        <p:spPr bwMode="auto">
          <a:xfrm>
            <a:off x="738188" y="23415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78856" name="Rectangle 15">
            <a:extLst>
              <a:ext uri="{FF2B5EF4-FFF2-40B4-BE49-F238E27FC236}">
                <a16:creationId xmlns:a16="http://schemas.microsoft.com/office/drawing/2014/main" id="{714EB380-2767-465D-688D-1438F6DBA025}"/>
              </a:ext>
            </a:extLst>
          </p:cNvPr>
          <p:cNvSpPr>
            <a:spLocks noChangeArrowheads="1"/>
          </p:cNvSpPr>
          <p:nvPr/>
        </p:nvSpPr>
        <p:spPr bwMode="auto">
          <a:xfrm>
            <a:off x="2085975" y="2330450"/>
            <a:ext cx="120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e</a:t>
            </a:r>
            <a:endParaRPr lang="en-US" altLang="en-US" sz="1800" b="1">
              <a:solidFill>
                <a:srgbClr val="000000"/>
              </a:solidFill>
            </a:endParaRPr>
          </a:p>
        </p:txBody>
      </p:sp>
      <p:sp>
        <p:nvSpPr>
          <p:cNvPr id="78857" name="Rectangle 16">
            <a:extLst>
              <a:ext uri="{FF2B5EF4-FFF2-40B4-BE49-F238E27FC236}">
                <a16:creationId xmlns:a16="http://schemas.microsoft.com/office/drawing/2014/main" id="{9A85EF30-7AC1-83FC-7C69-10A3955DD1F8}"/>
              </a:ext>
            </a:extLst>
          </p:cNvPr>
          <p:cNvSpPr>
            <a:spLocks noChangeArrowheads="1"/>
          </p:cNvSpPr>
          <p:nvPr/>
        </p:nvSpPr>
        <p:spPr bwMode="auto">
          <a:xfrm>
            <a:off x="2822575" y="2471738"/>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58" name="Rectangle 38">
            <a:extLst>
              <a:ext uri="{FF2B5EF4-FFF2-40B4-BE49-F238E27FC236}">
                <a16:creationId xmlns:a16="http://schemas.microsoft.com/office/drawing/2014/main" id="{FD453A4D-EE88-C1A0-1876-712FC247B3EF}"/>
              </a:ext>
            </a:extLst>
          </p:cNvPr>
          <p:cNvSpPr>
            <a:spLocks noChangeArrowheads="1"/>
          </p:cNvSpPr>
          <p:nvPr/>
        </p:nvSpPr>
        <p:spPr bwMode="auto">
          <a:xfrm>
            <a:off x="1671638" y="2317750"/>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59" name="Rectangle 57">
            <a:extLst>
              <a:ext uri="{FF2B5EF4-FFF2-40B4-BE49-F238E27FC236}">
                <a16:creationId xmlns:a16="http://schemas.microsoft.com/office/drawing/2014/main" id="{C994685D-9418-38E7-DD51-B09CE7936083}"/>
              </a:ext>
            </a:extLst>
          </p:cNvPr>
          <p:cNvSpPr>
            <a:spLocks noChangeArrowheads="1"/>
          </p:cNvSpPr>
          <p:nvPr/>
        </p:nvSpPr>
        <p:spPr bwMode="auto">
          <a:xfrm>
            <a:off x="1897063" y="2330450"/>
            <a:ext cx="1349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2</a:t>
            </a:r>
            <a:endParaRPr lang="en-US" altLang="en-US" sz="1800" b="1">
              <a:solidFill>
                <a:srgbClr val="000000"/>
              </a:solidFill>
            </a:endParaRPr>
          </a:p>
        </p:txBody>
      </p:sp>
      <p:sp>
        <p:nvSpPr>
          <p:cNvPr id="78860" name="Rectangle 58">
            <a:extLst>
              <a:ext uri="{FF2B5EF4-FFF2-40B4-BE49-F238E27FC236}">
                <a16:creationId xmlns:a16="http://schemas.microsoft.com/office/drawing/2014/main" id="{CEF787CE-EA9F-1BE1-970A-B1E178F9A233}"/>
              </a:ext>
            </a:extLst>
          </p:cNvPr>
          <p:cNvSpPr>
            <a:spLocks noChangeArrowheads="1"/>
          </p:cNvSpPr>
          <p:nvPr/>
        </p:nvSpPr>
        <p:spPr bwMode="auto">
          <a:xfrm>
            <a:off x="2262188" y="2251075"/>
            <a:ext cx="1095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400" b="1">
              <a:solidFill>
                <a:srgbClr val="000000"/>
              </a:solidFill>
            </a:endParaRPr>
          </a:p>
        </p:txBody>
      </p:sp>
      <p:sp>
        <p:nvSpPr>
          <p:cNvPr id="78861" name="Rectangle 59">
            <a:extLst>
              <a:ext uri="{FF2B5EF4-FFF2-40B4-BE49-F238E27FC236}">
                <a16:creationId xmlns:a16="http://schemas.microsoft.com/office/drawing/2014/main" id="{9C36D4C6-7CBB-12AA-1ABD-7740308779E7}"/>
              </a:ext>
            </a:extLst>
          </p:cNvPr>
          <p:cNvSpPr>
            <a:spLocks noChangeArrowheads="1"/>
          </p:cNvSpPr>
          <p:nvPr/>
        </p:nvSpPr>
        <p:spPr bwMode="auto">
          <a:xfrm>
            <a:off x="2895600" y="2635250"/>
            <a:ext cx="166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12</a:t>
            </a:r>
            <a:endParaRPr lang="en-US" altLang="en-US" sz="1000" b="1">
              <a:solidFill>
                <a:srgbClr val="000000"/>
              </a:solidFill>
            </a:endParaRPr>
          </a:p>
        </p:txBody>
      </p:sp>
      <p:sp>
        <p:nvSpPr>
          <p:cNvPr id="78862" name="Line 100">
            <a:extLst>
              <a:ext uri="{FF2B5EF4-FFF2-40B4-BE49-F238E27FC236}">
                <a16:creationId xmlns:a16="http://schemas.microsoft.com/office/drawing/2014/main" id="{6018F21E-5FE3-99B3-F218-ECFE3F78FAFE}"/>
              </a:ext>
            </a:extLst>
          </p:cNvPr>
          <p:cNvSpPr>
            <a:spLocks noChangeShapeType="1"/>
          </p:cNvSpPr>
          <p:nvPr/>
        </p:nvSpPr>
        <p:spPr bwMode="auto">
          <a:xfrm>
            <a:off x="1657350" y="2671763"/>
            <a:ext cx="1143000"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3" name="Line 101">
            <a:extLst>
              <a:ext uri="{FF2B5EF4-FFF2-40B4-BE49-F238E27FC236}">
                <a16:creationId xmlns:a16="http://schemas.microsoft.com/office/drawing/2014/main" id="{CFD0D681-CB4F-A8D7-093C-C50C2C55B224}"/>
              </a:ext>
            </a:extLst>
          </p:cNvPr>
          <p:cNvSpPr>
            <a:spLocks noChangeShapeType="1"/>
          </p:cNvSpPr>
          <p:nvPr/>
        </p:nvSpPr>
        <p:spPr bwMode="auto">
          <a:xfrm flipH="1">
            <a:off x="1989138" y="2730500"/>
            <a:ext cx="1587" cy="4032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4" name="Line 102">
            <a:extLst>
              <a:ext uri="{FF2B5EF4-FFF2-40B4-BE49-F238E27FC236}">
                <a16:creationId xmlns:a16="http://schemas.microsoft.com/office/drawing/2014/main" id="{5C7FB6C8-B0F7-89C7-1370-906EC64E1D8E}"/>
              </a:ext>
            </a:extLst>
          </p:cNvPr>
          <p:cNvSpPr>
            <a:spLocks noChangeShapeType="1"/>
          </p:cNvSpPr>
          <p:nvPr/>
        </p:nvSpPr>
        <p:spPr bwMode="auto">
          <a:xfrm>
            <a:off x="2654300" y="2741613"/>
            <a:ext cx="1588" cy="384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5" name="Rectangle 103">
            <a:extLst>
              <a:ext uri="{FF2B5EF4-FFF2-40B4-BE49-F238E27FC236}">
                <a16:creationId xmlns:a16="http://schemas.microsoft.com/office/drawing/2014/main" id="{4806ED89-2033-CD0C-7FBF-BDF1B1A145D4}"/>
              </a:ext>
            </a:extLst>
          </p:cNvPr>
          <p:cNvSpPr>
            <a:spLocks noChangeArrowheads="1"/>
          </p:cNvSpPr>
          <p:nvPr/>
        </p:nvSpPr>
        <p:spPr bwMode="auto">
          <a:xfrm>
            <a:off x="2028825" y="2776538"/>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66" name="Rectangle 104">
            <a:extLst>
              <a:ext uri="{FF2B5EF4-FFF2-40B4-BE49-F238E27FC236}">
                <a16:creationId xmlns:a16="http://schemas.microsoft.com/office/drawing/2014/main" id="{5F3660F9-8217-5233-9052-91B32234E1D1}"/>
              </a:ext>
            </a:extLst>
          </p:cNvPr>
          <p:cNvSpPr>
            <a:spLocks noChangeArrowheads="1"/>
          </p:cNvSpPr>
          <p:nvPr/>
        </p:nvSpPr>
        <p:spPr bwMode="auto">
          <a:xfrm>
            <a:off x="2460625" y="2776538"/>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67" name="Rectangle 105">
            <a:extLst>
              <a:ext uri="{FF2B5EF4-FFF2-40B4-BE49-F238E27FC236}">
                <a16:creationId xmlns:a16="http://schemas.microsoft.com/office/drawing/2014/main" id="{ABC658DA-202C-EC96-0B7D-159B7DD4DF36}"/>
              </a:ext>
            </a:extLst>
          </p:cNvPr>
          <p:cNvSpPr>
            <a:spLocks noChangeArrowheads="1"/>
          </p:cNvSpPr>
          <p:nvPr/>
        </p:nvSpPr>
        <p:spPr bwMode="auto">
          <a:xfrm>
            <a:off x="2239963" y="2782888"/>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68" name="Rectangle 106">
            <a:extLst>
              <a:ext uri="{FF2B5EF4-FFF2-40B4-BE49-F238E27FC236}">
                <a16:creationId xmlns:a16="http://schemas.microsoft.com/office/drawing/2014/main" id="{1BEA945F-B7DD-93BE-0E17-317664C696C8}"/>
              </a:ext>
            </a:extLst>
          </p:cNvPr>
          <p:cNvSpPr>
            <a:spLocks noChangeArrowheads="1"/>
          </p:cNvSpPr>
          <p:nvPr/>
        </p:nvSpPr>
        <p:spPr bwMode="auto">
          <a:xfrm>
            <a:off x="1570038" y="2771775"/>
            <a:ext cx="1349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5</a:t>
            </a:r>
            <a:endParaRPr lang="en-US" altLang="en-US" sz="1800" b="1">
              <a:solidFill>
                <a:srgbClr val="000000"/>
              </a:solidFill>
            </a:endParaRPr>
          </a:p>
        </p:txBody>
      </p:sp>
      <p:sp>
        <p:nvSpPr>
          <p:cNvPr id="78869" name="Rectangle 107">
            <a:extLst>
              <a:ext uri="{FF2B5EF4-FFF2-40B4-BE49-F238E27FC236}">
                <a16:creationId xmlns:a16="http://schemas.microsoft.com/office/drawing/2014/main" id="{70A415C0-8FA8-5FE6-8038-D5F1DF1A3435}"/>
              </a:ext>
            </a:extLst>
          </p:cNvPr>
          <p:cNvSpPr>
            <a:spLocks noChangeArrowheads="1"/>
          </p:cNvSpPr>
          <p:nvPr/>
        </p:nvSpPr>
        <p:spPr bwMode="auto">
          <a:xfrm>
            <a:off x="2112963" y="2935288"/>
            <a:ext cx="841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8870" name="Rectangle 108">
            <a:extLst>
              <a:ext uri="{FF2B5EF4-FFF2-40B4-BE49-F238E27FC236}">
                <a16:creationId xmlns:a16="http://schemas.microsoft.com/office/drawing/2014/main" id="{AFD073C5-C3C4-CA79-4DB5-9724B9310BA9}"/>
              </a:ext>
            </a:extLst>
          </p:cNvPr>
          <p:cNvSpPr>
            <a:spLocks noChangeArrowheads="1"/>
          </p:cNvSpPr>
          <p:nvPr/>
        </p:nvSpPr>
        <p:spPr bwMode="auto">
          <a:xfrm>
            <a:off x="2527300" y="2935288"/>
            <a:ext cx="841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8871" name="Rectangle 109">
            <a:extLst>
              <a:ext uri="{FF2B5EF4-FFF2-40B4-BE49-F238E27FC236}">
                <a16:creationId xmlns:a16="http://schemas.microsoft.com/office/drawing/2014/main" id="{03701DFD-DBD6-B664-0D8B-458A205841A1}"/>
              </a:ext>
            </a:extLst>
          </p:cNvPr>
          <p:cNvSpPr>
            <a:spLocks noChangeArrowheads="1"/>
          </p:cNvSpPr>
          <p:nvPr/>
        </p:nvSpPr>
        <p:spPr bwMode="auto">
          <a:xfrm>
            <a:off x="2682875" y="2643188"/>
            <a:ext cx="103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872" name="Rectangle 110">
            <a:extLst>
              <a:ext uri="{FF2B5EF4-FFF2-40B4-BE49-F238E27FC236}">
                <a16:creationId xmlns:a16="http://schemas.microsoft.com/office/drawing/2014/main" id="{034BA646-D808-EF5C-08B2-D5843294ED14}"/>
              </a:ext>
            </a:extLst>
          </p:cNvPr>
          <p:cNvSpPr>
            <a:spLocks noChangeArrowheads="1"/>
          </p:cNvSpPr>
          <p:nvPr/>
        </p:nvSpPr>
        <p:spPr bwMode="auto">
          <a:xfrm>
            <a:off x="1720850" y="2765425"/>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p</a:t>
            </a:r>
            <a:endParaRPr lang="en-US" altLang="en-US" sz="1800" b="1">
              <a:solidFill>
                <a:srgbClr val="000000"/>
              </a:solidFill>
            </a:endParaRPr>
          </a:p>
        </p:txBody>
      </p:sp>
      <p:sp>
        <p:nvSpPr>
          <p:cNvPr id="78873" name="Rectangle 111">
            <a:extLst>
              <a:ext uri="{FF2B5EF4-FFF2-40B4-BE49-F238E27FC236}">
                <a16:creationId xmlns:a16="http://schemas.microsoft.com/office/drawing/2014/main" id="{22529A72-D7F7-B26E-B1D2-952BFE9A03B4}"/>
              </a:ext>
            </a:extLst>
          </p:cNvPr>
          <p:cNvSpPr>
            <a:spLocks noChangeArrowheads="1"/>
          </p:cNvSpPr>
          <p:nvPr/>
        </p:nvSpPr>
        <p:spPr bwMode="auto">
          <a:xfrm>
            <a:off x="2030413" y="2736850"/>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sp>
        <p:nvSpPr>
          <p:cNvPr id="78874" name="Rectangle 112">
            <a:extLst>
              <a:ext uri="{FF2B5EF4-FFF2-40B4-BE49-F238E27FC236}">
                <a16:creationId xmlns:a16="http://schemas.microsoft.com/office/drawing/2014/main" id="{7590C31F-50B5-849E-9CA9-76166DFA21A9}"/>
              </a:ext>
            </a:extLst>
          </p:cNvPr>
          <p:cNvSpPr>
            <a:spLocks noChangeArrowheads="1"/>
          </p:cNvSpPr>
          <p:nvPr/>
        </p:nvSpPr>
        <p:spPr bwMode="auto">
          <a:xfrm>
            <a:off x="2425700" y="2736850"/>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sp>
        <p:nvSpPr>
          <p:cNvPr id="78875" name="Text Box 113">
            <a:extLst>
              <a:ext uri="{FF2B5EF4-FFF2-40B4-BE49-F238E27FC236}">
                <a16:creationId xmlns:a16="http://schemas.microsoft.com/office/drawing/2014/main" id="{6CC63CC7-241D-589F-AF58-7760CA12F1F8}"/>
              </a:ext>
            </a:extLst>
          </p:cNvPr>
          <p:cNvSpPr txBox="1">
            <a:spLocks noChangeArrowheads="1"/>
          </p:cNvSpPr>
          <p:nvPr/>
        </p:nvSpPr>
        <p:spPr bwMode="auto">
          <a:xfrm>
            <a:off x="2727325" y="2441575"/>
            <a:ext cx="42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grpSp>
        <p:nvGrpSpPr>
          <p:cNvPr id="78876" name="Group 5">
            <a:extLst>
              <a:ext uri="{FF2B5EF4-FFF2-40B4-BE49-F238E27FC236}">
                <a16:creationId xmlns:a16="http://schemas.microsoft.com/office/drawing/2014/main" id="{226E7907-B594-58FA-6FA3-DF789B5E3987}"/>
              </a:ext>
            </a:extLst>
          </p:cNvPr>
          <p:cNvGrpSpPr>
            <a:grpSpLocks/>
          </p:cNvGrpSpPr>
          <p:nvPr/>
        </p:nvGrpSpPr>
        <p:grpSpPr bwMode="auto">
          <a:xfrm>
            <a:off x="4643438" y="2182813"/>
            <a:ext cx="1530350" cy="935037"/>
            <a:chOff x="3332604" y="1718020"/>
            <a:chExt cx="1530866" cy="934353"/>
          </a:xfrm>
        </p:grpSpPr>
        <p:sp>
          <p:nvSpPr>
            <p:cNvPr id="79007" name="Line 7">
              <a:extLst>
                <a:ext uri="{FF2B5EF4-FFF2-40B4-BE49-F238E27FC236}">
                  <a16:creationId xmlns:a16="http://schemas.microsoft.com/office/drawing/2014/main" id="{1F46E4AE-916B-7DAD-6E8F-6AFAA025D9D6}"/>
                </a:ext>
              </a:extLst>
            </p:cNvPr>
            <p:cNvSpPr>
              <a:spLocks noChangeShapeType="1"/>
            </p:cNvSpPr>
            <p:nvPr/>
          </p:nvSpPr>
          <p:spPr bwMode="auto">
            <a:xfrm>
              <a:off x="3372482" y="2218083"/>
              <a:ext cx="14909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08" name="Rectangle 17">
              <a:extLst>
                <a:ext uri="{FF2B5EF4-FFF2-40B4-BE49-F238E27FC236}">
                  <a16:creationId xmlns:a16="http://schemas.microsoft.com/office/drawing/2014/main" id="{F52FAF30-86B2-B512-D3C7-ED7075CD6D51}"/>
                </a:ext>
              </a:extLst>
            </p:cNvPr>
            <p:cNvSpPr>
              <a:spLocks noChangeArrowheads="1"/>
            </p:cNvSpPr>
            <p:nvPr/>
          </p:nvSpPr>
          <p:spPr bwMode="auto">
            <a:xfrm>
              <a:off x="3332604" y="1819620"/>
              <a:ext cx="194029" cy="3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9009" name="Rectangle 18">
              <a:extLst>
                <a:ext uri="{FF2B5EF4-FFF2-40B4-BE49-F238E27FC236}">
                  <a16:creationId xmlns:a16="http://schemas.microsoft.com/office/drawing/2014/main" id="{032C2441-B5F0-634D-EFEA-32A935B9A4C1}"/>
                </a:ext>
              </a:extLst>
            </p:cNvPr>
            <p:cNvSpPr>
              <a:spLocks noChangeArrowheads="1"/>
            </p:cNvSpPr>
            <p:nvPr/>
          </p:nvSpPr>
          <p:spPr bwMode="auto">
            <a:xfrm>
              <a:off x="3662704" y="1819620"/>
              <a:ext cx="165166" cy="3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9010" name="Rectangle 19">
              <a:extLst>
                <a:ext uri="{FF2B5EF4-FFF2-40B4-BE49-F238E27FC236}">
                  <a16:creationId xmlns:a16="http://schemas.microsoft.com/office/drawing/2014/main" id="{AB67F7C9-69D5-BC21-31D1-4118262D5FD6}"/>
                </a:ext>
              </a:extLst>
            </p:cNvPr>
            <p:cNvSpPr>
              <a:spLocks noChangeArrowheads="1"/>
            </p:cNvSpPr>
            <p:nvPr/>
          </p:nvSpPr>
          <p:spPr bwMode="auto">
            <a:xfrm>
              <a:off x="3977296" y="1819620"/>
              <a:ext cx="179597" cy="3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9011" name="Rectangle 20">
              <a:extLst>
                <a:ext uri="{FF2B5EF4-FFF2-40B4-BE49-F238E27FC236}">
                  <a16:creationId xmlns:a16="http://schemas.microsoft.com/office/drawing/2014/main" id="{5DB39F9F-DD2C-9B61-5C27-3C273402C2E7}"/>
                </a:ext>
              </a:extLst>
            </p:cNvPr>
            <p:cNvSpPr>
              <a:spLocks noChangeArrowheads="1"/>
            </p:cNvSpPr>
            <p:nvPr/>
          </p:nvSpPr>
          <p:spPr bwMode="auto">
            <a:xfrm>
              <a:off x="3941849" y="2329208"/>
              <a:ext cx="1202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9012" name="Rectangle 60">
              <a:extLst>
                <a:ext uri="{FF2B5EF4-FFF2-40B4-BE49-F238E27FC236}">
                  <a16:creationId xmlns:a16="http://schemas.microsoft.com/office/drawing/2014/main" id="{7FA30805-A4D8-2699-C9F1-C2DE563073D3}"/>
                </a:ext>
              </a:extLst>
            </p:cNvPr>
            <p:cNvSpPr>
              <a:spLocks noChangeArrowheads="1"/>
            </p:cNvSpPr>
            <p:nvPr/>
          </p:nvSpPr>
          <p:spPr bwMode="auto">
            <a:xfrm>
              <a:off x="3563010" y="1987895"/>
              <a:ext cx="833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9013" name="Rectangle 61">
              <a:extLst>
                <a:ext uri="{FF2B5EF4-FFF2-40B4-BE49-F238E27FC236}">
                  <a16:creationId xmlns:a16="http://schemas.microsoft.com/office/drawing/2014/main" id="{B34EA180-1534-B185-2B3A-E0E810DF7EFE}"/>
                </a:ext>
              </a:extLst>
            </p:cNvPr>
            <p:cNvSpPr>
              <a:spLocks noChangeArrowheads="1"/>
            </p:cNvSpPr>
            <p:nvPr/>
          </p:nvSpPr>
          <p:spPr bwMode="auto">
            <a:xfrm>
              <a:off x="3851016" y="1987895"/>
              <a:ext cx="833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9014" name="Rectangle 62">
              <a:extLst>
                <a:ext uri="{FF2B5EF4-FFF2-40B4-BE49-F238E27FC236}">
                  <a16:creationId xmlns:a16="http://schemas.microsoft.com/office/drawing/2014/main" id="{7BC65FC6-E79C-04B3-C57C-13555FC3FA6D}"/>
                </a:ext>
              </a:extLst>
            </p:cNvPr>
            <p:cNvSpPr>
              <a:spLocks noChangeArrowheads="1"/>
            </p:cNvSpPr>
            <p:nvPr/>
          </p:nvSpPr>
          <p:spPr bwMode="auto">
            <a:xfrm>
              <a:off x="4156747" y="1987895"/>
              <a:ext cx="833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9015" name="Rectangle 63">
              <a:extLst>
                <a:ext uri="{FF2B5EF4-FFF2-40B4-BE49-F238E27FC236}">
                  <a16:creationId xmlns:a16="http://schemas.microsoft.com/office/drawing/2014/main" id="{1548FBFE-7D9D-6F07-7559-B48E3DF967F1}"/>
                </a:ext>
              </a:extLst>
            </p:cNvPr>
            <p:cNvSpPr>
              <a:spLocks noChangeArrowheads="1"/>
            </p:cNvSpPr>
            <p:nvPr/>
          </p:nvSpPr>
          <p:spPr bwMode="auto">
            <a:xfrm>
              <a:off x="4214348" y="1743420"/>
              <a:ext cx="102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16" name="Rectangle 64">
              <a:extLst>
                <a:ext uri="{FF2B5EF4-FFF2-40B4-BE49-F238E27FC236}">
                  <a16:creationId xmlns:a16="http://schemas.microsoft.com/office/drawing/2014/main" id="{2307DA2A-9240-6B1B-278D-9D41763EEAD8}"/>
                </a:ext>
              </a:extLst>
            </p:cNvPr>
            <p:cNvSpPr>
              <a:spLocks noChangeArrowheads="1"/>
            </p:cNvSpPr>
            <p:nvPr/>
          </p:nvSpPr>
          <p:spPr bwMode="auto">
            <a:xfrm>
              <a:off x="4604265" y="1987895"/>
              <a:ext cx="833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79017" name="Rectangle 65">
              <a:extLst>
                <a:ext uri="{FF2B5EF4-FFF2-40B4-BE49-F238E27FC236}">
                  <a16:creationId xmlns:a16="http://schemas.microsoft.com/office/drawing/2014/main" id="{23FC930D-5025-21E1-51C6-1CE14151236F}"/>
                </a:ext>
              </a:extLst>
            </p:cNvPr>
            <p:cNvSpPr>
              <a:spLocks noChangeArrowheads="1"/>
            </p:cNvSpPr>
            <p:nvPr/>
          </p:nvSpPr>
          <p:spPr bwMode="auto">
            <a:xfrm>
              <a:off x="4661866" y="1743420"/>
              <a:ext cx="102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18" name="Rectangle 66">
              <a:extLst>
                <a:ext uri="{FF2B5EF4-FFF2-40B4-BE49-F238E27FC236}">
                  <a16:creationId xmlns:a16="http://schemas.microsoft.com/office/drawing/2014/main" id="{017017DB-F856-51A2-4D2F-B34B4E75E617}"/>
                </a:ext>
              </a:extLst>
            </p:cNvPr>
            <p:cNvSpPr>
              <a:spLocks noChangeArrowheads="1"/>
            </p:cNvSpPr>
            <p:nvPr/>
          </p:nvSpPr>
          <p:spPr bwMode="auto">
            <a:xfrm>
              <a:off x="4136807" y="2265708"/>
              <a:ext cx="102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19" name="Rectangle 93">
              <a:extLst>
                <a:ext uri="{FF2B5EF4-FFF2-40B4-BE49-F238E27FC236}">
                  <a16:creationId xmlns:a16="http://schemas.microsoft.com/office/drawing/2014/main" id="{46E5E82E-BA9A-1621-2FE6-09574DF4933F}"/>
                </a:ext>
              </a:extLst>
            </p:cNvPr>
            <p:cNvSpPr>
              <a:spLocks noChangeArrowheads="1"/>
            </p:cNvSpPr>
            <p:nvPr/>
          </p:nvSpPr>
          <p:spPr bwMode="auto">
            <a:xfrm>
              <a:off x="4342843" y="1813270"/>
              <a:ext cx="18440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9020" name="Rectangle 99">
              <a:extLst>
                <a:ext uri="{FF2B5EF4-FFF2-40B4-BE49-F238E27FC236}">
                  <a16:creationId xmlns:a16="http://schemas.microsoft.com/office/drawing/2014/main" id="{E7BA98B1-254D-C04F-7FA2-087C0D3EA768}"/>
                </a:ext>
              </a:extLst>
            </p:cNvPr>
            <p:cNvSpPr>
              <a:spLocks noChangeArrowheads="1"/>
            </p:cNvSpPr>
            <p:nvPr/>
          </p:nvSpPr>
          <p:spPr bwMode="auto">
            <a:xfrm>
              <a:off x="3955141" y="1718020"/>
              <a:ext cx="1779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sp>
          <p:nvSpPr>
            <p:cNvPr id="79021" name="Rectangle 114">
              <a:extLst>
                <a:ext uri="{FF2B5EF4-FFF2-40B4-BE49-F238E27FC236}">
                  <a16:creationId xmlns:a16="http://schemas.microsoft.com/office/drawing/2014/main" id="{50F1A6F2-817A-3208-BEFB-00B3912D6983}"/>
                </a:ext>
              </a:extLst>
            </p:cNvPr>
            <p:cNvSpPr>
              <a:spLocks noChangeArrowheads="1"/>
            </p:cNvSpPr>
            <p:nvPr/>
          </p:nvSpPr>
          <p:spPr bwMode="auto">
            <a:xfrm>
              <a:off x="4389367" y="1718020"/>
              <a:ext cx="1779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grpSp>
      <p:grpSp>
        <p:nvGrpSpPr>
          <p:cNvPr id="78877" name="Group 4">
            <a:extLst>
              <a:ext uri="{FF2B5EF4-FFF2-40B4-BE49-F238E27FC236}">
                <a16:creationId xmlns:a16="http://schemas.microsoft.com/office/drawing/2014/main" id="{BDB919C7-ECCF-208F-6BF5-189B241E1675}"/>
              </a:ext>
            </a:extLst>
          </p:cNvPr>
          <p:cNvGrpSpPr>
            <a:grpSpLocks/>
          </p:cNvGrpSpPr>
          <p:nvPr/>
        </p:nvGrpSpPr>
        <p:grpSpPr bwMode="auto">
          <a:xfrm>
            <a:off x="3141663" y="2168525"/>
            <a:ext cx="1406525" cy="935038"/>
            <a:chOff x="4885625" y="1718020"/>
            <a:chExt cx="1406803" cy="934353"/>
          </a:xfrm>
        </p:grpSpPr>
        <p:sp>
          <p:nvSpPr>
            <p:cNvPr id="78992" name="Line 8">
              <a:extLst>
                <a:ext uri="{FF2B5EF4-FFF2-40B4-BE49-F238E27FC236}">
                  <a16:creationId xmlns:a16="http://schemas.microsoft.com/office/drawing/2014/main" id="{4A84C150-E652-F958-AEA8-B23918F5C208}"/>
                </a:ext>
              </a:extLst>
            </p:cNvPr>
            <p:cNvSpPr>
              <a:spLocks noChangeShapeType="1"/>
            </p:cNvSpPr>
            <p:nvPr/>
          </p:nvSpPr>
          <p:spPr bwMode="auto">
            <a:xfrm>
              <a:off x="4885625" y="2218083"/>
              <a:ext cx="1406803"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93" name="Rectangle 21">
              <a:extLst>
                <a:ext uri="{FF2B5EF4-FFF2-40B4-BE49-F238E27FC236}">
                  <a16:creationId xmlns:a16="http://schemas.microsoft.com/office/drawing/2014/main" id="{4E64ADFE-9D9B-1AFF-DB93-996C3B6404D2}"/>
                </a:ext>
              </a:extLst>
            </p:cNvPr>
            <p:cNvSpPr>
              <a:spLocks noChangeArrowheads="1"/>
            </p:cNvSpPr>
            <p:nvPr/>
          </p:nvSpPr>
          <p:spPr bwMode="auto">
            <a:xfrm>
              <a:off x="4923288" y="1819620"/>
              <a:ext cx="194002" cy="32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8994" name="Rectangle 22">
              <a:extLst>
                <a:ext uri="{FF2B5EF4-FFF2-40B4-BE49-F238E27FC236}">
                  <a16:creationId xmlns:a16="http://schemas.microsoft.com/office/drawing/2014/main" id="{34E4A31F-D92C-3283-EE9F-BBEE03A07394}"/>
                </a:ext>
              </a:extLst>
            </p:cNvPr>
            <p:cNvSpPr>
              <a:spLocks noChangeArrowheads="1"/>
            </p:cNvSpPr>
            <p:nvPr/>
          </p:nvSpPr>
          <p:spPr bwMode="auto">
            <a:xfrm>
              <a:off x="5213509" y="1819620"/>
              <a:ext cx="165143" cy="32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8995" name="Rectangle 23">
              <a:extLst>
                <a:ext uri="{FF2B5EF4-FFF2-40B4-BE49-F238E27FC236}">
                  <a16:creationId xmlns:a16="http://schemas.microsoft.com/office/drawing/2014/main" id="{56983156-B11A-3C6F-14F8-1FB66824F3C3}"/>
                </a:ext>
              </a:extLst>
            </p:cNvPr>
            <p:cNvSpPr>
              <a:spLocks noChangeArrowheads="1"/>
            </p:cNvSpPr>
            <p:nvPr/>
          </p:nvSpPr>
          <p:spPr bwMode="auto">
            <a:xfrm>
              <a:off x="5486009" y="1819620"/>
              <a:ext cx="179571" cy="32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8996" name="Rectangle 24">
              <a:extLst>
                <a:ext uri="{FF2B5EF4-FFF2-40B4-BE49-F238E27FC236}">
                  <a16:creationId xmlns:a16="http://schemas.microsoft.com/office/drawing/2014/main" id="{7CDED6EB-6DA2-5336-163E-4E6E58D320F5}"/>
                </a:ext>
              </a:extLst>
            </p:cNvPr>
            <p:cNvSpPr>
              <a:spLocks noChangeArrowheads="1"/>
            </p:cNvSpPr>
            <p:nvPr/>
          </p:nvSpPr>
          <p:spPr bwMode="auto">
            <a:xfrm>
              <a:off x="5452777" y="2329208"/>
              <a:ext cx="1202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8997" name="Rectangle 67">
              <a:extLst>
                <a:ext uri="{FF2B5EF4-FFF2-40B4-BE49-F238E27FC236}">
                  <a16:creationId xmlns:a16="http://schemas.microsoft.com/office/drawing/2014/main" id="{0EF17FCD-40B6-A20A-A0D4-9492CFD0BAA2}"/>
                </a:ext>
              </a:extLst>
            </p:cNvPr>
            <p:cNvSpPr>
              <a:spLocks noChangeArrowheads="1"/>
            </p:cNvSpPr>
            <p:nvPr/>
          </p:nvSpPr>
          <p:spPr bwMode="auto">
            <a:xfrm>
              <a:off x="5102738" y="1987895"/>
              <a:ext cx="833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8998" name="Rectangle 68">
              <a:extLst>
                <a:ext uri="{FF2B5EF4-FFF2-40B4-BE49-F238E27FC236}">
                  <a16:creationId xmlns:a16="http://schemas.microsoft.com/office/drawing/2014/main" id="{047AF7FB-E535-FB19-4376-034E80F540BD}"/>
                </a:ext>
              </a:extLst>
            </p:cNvPr>
            <p:cNvSpPr>
              <a:spLocks noChangeArrowheads="1"/>
            </p:cNvSpPr>
            <p:nvPr/>
          </p:nvSpPr>
          <p:spPr bwMode="auto">
            <a:xfrm>
              <a:off x="5386314" y="1987895"/>
              <a:ext cx="833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8999" name="Rectangle 69">
              <a:extLst>
                <a:ext uri="{FF2B5EF4-FFF2-40B4-BE49-F238E27FC236}">
                  <a16:creationId xmlns:a16="http://schemas.microsoft.com/office/drawing/2014/main" id="{2B03D9B6-495F-54F7-6C23-AEF5CABD40BF}"/>
                </a:ext>
              </a:extLst>
            </p:cNvPr>
            <p:cNvSpPr>
              <a:spLocks noChangeArrowheads="1"/>
            </p:cNvSpPr>
            <p:nvPr/>
          </p:nvSpPr>
          <p:spPr bwMode="auto">
            <a:xfrm>
              <a:off x="5661028" y="1987895"/>
              <a:ext cx="833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9000" name="Rectangle 70">
              <a:extLst>
                <a:ext uri="{FF2B5EF4-FFF2-40B4-BE49-F238E27FC236}">
                  <a16:creationId xmlns:a16="http://schemas.microsoft.com/office/drawing/2014/main" id="{C482A9D7-BC2A-324B-F4EC-660C81C36EE1}"/>
                </a:ext>
              </a:extLst>
            </p:cNvPr>
            <p:cNvSpPr>
              <a:spLocks noChangeArrowheads="1"/>
            </p:cNvSpPr>
            <p:nvPr/>
          </p:nvSpPr>
          <p:spPr bwMode="auto">
            <a:xfrm>
              <a:off x="5718629" y="1737070"/>
              <a:ext cx="102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01" name="Rectangle 71">
              <a:extLst>
                <a:ext uri="{FF2B5EF4-FFF2-40B4-BE49-F238E27FC236}">
                  <a16:creationId xmlns:a16="http://schemas.microsoft.com/office/drawing/2014/main" id="{769DD914-36B9-68E7-2925-7E3722B76DD4}"/>
                </a:ext>
              </a:extLst>
            </p:cNvPr>
            <p:cNvSpPr>
              <a:spLocks noChangeArrowheads="1"/>
            </p:cNvSpPr>
            <p:nvPr/>
          </p:nvSpPr>
          <p:spPr bwMode="auto">
            <a:xfrm>
              <a:off x="6101900" y="1987895"/>
              <a:ext cx="833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79002" name="Rectangle 72">
              <a:extLst>
                <a:ext uri="{FF2B5EF4-FFF2-40B4-BE49-F238E27FC236}">
                  <a16:creationId xmlns:a16="http://schemas.microsoft.com/office/drawing/2014/main" id="{1F5F546A-71FD-DED9-6F4D-43CC48920A54}"/>
                </a:ext>
              </a:extLst>
            </p:cNvPr>
            <p:cNvSpPr>
              <a:spLocks noChangeArrowheads="1"/>
            </p:cNvSpPr>
            <p:nvPr/>
          </p:nvSpPr>
          <p:spPr bwMode="auto">
            <a:xfrm>
              <a:off x="6126270" y="1737070"/>
              <a:ext cx="102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03" name="Rectangle 73">
              <a:extLst>
                <a:ext uri="{FF2B5EF4-FFF2-40B4-BE49-F238E27FC236}">
                  <a16:creationId xmlns:a16="http://schemas.microsoft.com/office/drawing/2014/main" id="{AAF14715-59AC-D550-AAE3-59ADC645D46E}"/>
                </a:ext>
              </a:extLst>
            </p:cNvPr>
            <p:cNvSpPr>
              <a:spLocks noChangeArrowheads="1"/>
            </p:cNvSpPr>
            <p:nvPr/>
          </p:nvSpPr>
          <p:spPr bwMode="auto">
            <a:xfrm>
              <a:off x="5612288" y="2253008"/>
              <a:ext cx="102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9004" name="Rectangle 94">
              <a:extLst>
                <a:ext uri="{FF2B5EF4-FFF2-40B4-BE49-F238E27FC236}">
                  <a16:creationId xmlns:a16="http://schemas.microsoft.com/office/drawing/2014/main" id="{2218700A-2D06-3C6E-C174-F8694588FF28}"/>
                </a:ext>
              </a:extLst>
            </p:cNvPr>
            <p:cNvSpPr>
              <a:spLocks noChangeArrowheads="1"/>
            </p:cNvSpPr>
            <p:nvPr/>
          </p:nvSpPr>
          <p:spPr bwMode="auto">
            <a:xfrm>
              <a:off x="5820539" y="1813270"/>
              <a:ext cx="184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9005" name="Rectangle 115">
              <a:extLst>
                <a:ext uri="{FF2B5EF4-FFF2-40B4-BE49-F238E27FC236}">
                  <a16:creationId xmlns:a16="http://schemas.microsoft.com/office/drawing/2014/main" id="{C84BCD6C-5C8A-BA72-DA28-3E0D491F0972}"/>
                </a:ext>
              </a:extLst>
            </p:cNvPr>
            <p:cNvSpPr>
              <a:spLocks noChangeArrowheads="1"/>
            </p:cNvSpPr>
            <p:nvPr/>
          </p:nvSpPr>
          <p:spPr bwMode="auto">
            <a:xfrm>
              <a:off x="5492655" y="1718020"/>
              <a:ext cx="1779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sp>
          <p:nvSpPr>
            <p:cNvPr id="79006" name="Rectangle 116">
              <a:extLst>
                <a:ext uri="{FF2B5EF4-FFF2-40B4-BE49-F238E27FC236}">
                  <a16:creationId xmlns:a16="http://schemas.microsoft.com/office/drawing/2014/main" id="{E5F8A5E2-8DE8-39B3-451F-D1C1B4C53468}"/>
                </a:ext>
              </a:extLst>
            </p:cNvPr>
            <p:cNvSpPr>
              <a:spLocks noChangeArrowheads="1"/>
            </p:cNvSpPr>
            <p:nvPr/>
          </p:nvSpPr>
          <p:spPr bwMode="auto">
            <a:xfrm>
              <a:off x="5882571" y="1718020"/>
              <a:ext cx="1779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sym typeface="Symbol" panose="05050102010706020507" pitchFamily="18" charset="2"/>
                </a:rPr>
                <a:t></a:t>
              </a:r>
              <a:endParaRPr lang="en-US" altLang="en-US" sz="800" b="1">
                <a:solidFill>
                  <a:srgbClr val="000000"/>
                </a:solidFill>
                <a:latin typeface="Symbol" panose="05050102010706020507" pitchFamily="18" charset="2"/>
                <a:sym typeface="Symbol" panose="05050102010706020507" pitchFamily="18" charset="2"/>
              </a:endParaRPr>
            </a:p>
          </p:txBody>
        </p:sp>
      </p:grpSp>
      <p:sp>
        <p:nvSpPr>
          <p:cNvPr id="78878" name="Line 9">
            <a:extLst>
              <a:ext uri="{FF2B5EF4-FFF2-40B4-BE49-F238E27FC236}">
                <a16:creationId xmlns:a16="http://schemas.microsoft.com/office/drawing/2014/main" id="{CAE2AB68-83FD-211E-6CC6-F8F6277EAEFF}"/>
              </a:ext>
            </a:extLst>
          </p:cNvPr>
          <p:cNvSpPr>
            <a:spLocks noChangeShapeType="1"/>
          </p:cNvSpPr>
          <p:nvPr/>
        </p:nvSpPr>
        <p:spPr bwMode="auto">
          <a:xfrm flipV="1">
            <a:off x="2662238" y="4030663"/>
            <a:ext cx="29210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9" name="Line 10">
            <a:extLst>
              <a:ext uri="{FF2B5EF4-FFF2-40B4-BE49-F238E27FC236}">
                <a16:creationId xmlns:a16="http://schemas.microsoft.com/office/drawing/2014/main" id="{7CA4C641-D0DE-4E28-114D-52C6BB81F520}"/>
              </a:ext>
            </a:extLst>
          </p:cNvPr>
          <p:cNvSpPr>
            <a:spLocks noChangeShapeType="1"/>
          </p:cNvSpPr>
          <p:nvPr/>
        </p:nvSpPr>
        <p:spPr bwMode="auto">
          <a:xfrm>
            <a:off x="2994025" y="4029075"/>
            <a:ext cx="750888"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0" name="Rectangle 25">
            <a:extLst>
              <a:ext uri="{FF2B5EF4-FFF2-40B4-BE49-F238E27FC236}">
                <a16:creationId xmlns:a16="http://schemas.microsoft.com/office/drawing/2014/main" id="{FC7BA08D-3012-E19F-E82B-0F7DC622A576}"/>
              </a:ext>
            </a:extLst>
          </p:cNvPr>
          <p:cNvSpPr>
            <a:spLocks noChangeArrowheads="1"/>
          </p:cNvSpPr>
          <p:nvPr/>
        </p:nvSpPr>
        <p:spPr bwMode="auto">
          <a:xfrm>
            <a:off x="3248025" y="3692525"/>
            <a:ext cx="120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e</a:t>
            </a:r>
            <a:endParaRPr lang="en-US" altLang="en-US" sz="1800" b="1">
              <a:solidFill>
                <a:srgbClr val="000000"/>
              </a:solidFill>
            </a:endParaRPr>
          </a:p>
        </p:txBody>
      </p:sp>
      <p:sp>
        <p:nvSpPr>
          <p:cNvPr id="78881" name="Rectangle 26">
            <a:extLst>
              <a:ext uri="{FF2B5EF4-FFF2-40B4-BE49-F238E27FC236}">
                <a16:creationId xmlns:a16="http://schemas.microsoft.com/office/drawing/2014/main" id="{4B2A414F-A3D3-AAF5-8B9E-114EFE9FC7A7}"/>
              </a:ext>
            </a:extLst>
          </p:cNvPr>
          <p:cNvSpPr>
            <a:spLocks noChangeArrowheads="1"/>
          </p:cNvSpPr>
          <p:nvPr/>
        </p:nvSpPr>
        <p:spPr bwMode="auto">
          <a:xfrm>
            <a:off x="3829050" y="3883025"/>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82" name="Rectangle 27">
            <a:extLst>
              <a:ext uri="{FF2B5EF4-FFF2-40B4-BE49-F238E27FC236}">
                <a16:creationId xmlns:a16="http://schemas.microsoft.com/office/drawing/2014/main" id="{D3C9378F-5903-1D39-3CCC-E080C3A904A0}"/>
              </a:ext>
            </a:extLst>
          </p:cNvPr>
          <p:cNvSpPr>
            <a:spLocks noChangeArrowheads="1"/>
          </p:cNvSpPr>
          <p:nvPr/>
        </p:nvSpPr>
        <p:spPr bwMode="auto">
          <a:xfrm>
            <a:off x="4532313" y="3883025"/>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83" name="Rectangle 28">
            <a:extLst>
              <a:ext uri="{FF2B5EF4-FFF2-40B4-BE49-F238E27FC236}">
                <a16:creationId xmlns:a16="http://schemas.microsoft.com/office/drawing/2014/main" id="{8B4CE35D-0C14-0FE2-6CE6-ECEF252D0C36}"/>
              </a:ext>
            </a:extLst>
          </p:cNvPr>
          <p:cNvSpPr>
            <a:spLocks noChangeArrowheads="1"/>
          </p:cNvSpPr>
          <p:nvPr/>
        </p:nvSpPr>
        <p:spPr bwMode="auto">
          <a:xfrm>
            <a:off x="5110163" y="3883025"/>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884" name="Rectangle 40">
            <a:extLst>
              <a:ext uri="{FF2B5EF4-FFF2-40B4-BE49-F238E27FC236}">
                <a16:creationId xmlns:a16="http://schemas.microsoft.com/office/drawing/2014/main" id="{42FB9DBF-56C7-F826-AEAF-5D082DCDAB74}"/>
              </a:ext>
            </a:extLst>
          </p:cNvPr>
          <p:cNvSpPr>
            <a:spLocks noChangeArrowheads="1"/>
          </p:cNvSpPr>
          <p:nvPr/>
        </p:nvSpPr>
        <p:spPr bwMode="auto">
          <a:xfrm>
            <a:off x="4122738" y="3851275"/>
            <a:ext cx="6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85" name="Rectangle 41">
            <a:extLst>
              <a:ext uri="{FF2B5EF4-FFF2-40B4-BE49-F238E27FC236}">
                <a16:creationId xmlns:a16="http://schemas.microsoft.com/office/drawing/2014/main" id="{D2F01199-FAEB-21F5-F047-CD22371A8962}"/>
              </a:ext>
            </a:extLst>
          </p:cNvPr>
          <p:cNvSpPr>
            <a:spLocks noChangeArrowheads="1"/>
          </p:cNvSpPr>
          <p:nvPr/>
        </p:nvSpPr>
        <p:spPr bwMode="auto">
          <a:xfrm>
            <a:off x="4799013" y="3844925"/>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86" name="Rectangle 42">
            <a:extLst>
              <a:ext uri="{FF2B5EF4-FFF2-40B4-BE49-F238E27FC236}">
                <a16:creationId xmlns:a16="http://schemas.microsoft.com/office/drawing/2014/main" id="{C9ADA553-DFC6-054D-D3BE-D13F613B847C}"/>
              </a:ext>
            </a:extLst>
          </p:cNvPr>
          <p:cNvSpPr>
            <a:spLocks noChangeArrowheads="1"/>
          </p:cNvSpPr>
          <p:nvPr/>
        </p:nvSpPr>
        <p:spPr bwMode="auto">
          <a:xfrm>
            <a:off x="5338763" y="3844925"/>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887" name="Rectangle 43">
            <a:extLst>
              <a:ext uri="{FF2B5EF4-FFF2-40B4-BE49-F238E27FC236}">
                <a16:creationId xmlns:a16="http://schemas.microsoft.com/office/drawing/2014/main" id="{8292C66B-6474-C090-3FD7-C344ABF08C48}"/>
              </a:ext>
            </a:extLst>
          </p:cNvPr>
          <p:cNvSpPr>
            <a:spLocks noChangeArrowheads="1"/>
          </p:cNvSpPr>
          <p:nvPr/>
        </p:nvSpPr>
        <p:spPr bwMode="auto">
          <a:xfrm>
            <a:off x="3757613" y="37671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æ</a:t>
            </a:r>
            <a:endParaRPr lang="en-US" altLang="en-US" sz="1800" b="1">
              <a:solidFill>
                <a:srgbClr val="000000"/>
              </a:solidFill>
            </a:endParaRPr>
          </a:p>
        </p:txBody>
      </p:sp>
      <p:sp>
        <p:nvSpPr>
          <p:cNvPr id="78888" name="Rectangle 44">
            <a:extLst>
              <a:ext uri="{FF2B5EF4-FFF2-40B4-BE49-F238E27FC236}">
                <a16:creationId xmlns:a16="http://schemas.microsoft.com/office/drawing/2014/main" id="{828E7254-57F1-B9C1-58AB-92FD9AA18DD0}"/>
              </a:ext>
            </a:extLst>
          </p:cNvPr>
          <p:cNvSpPr>
            <a:spLocks noChangeArrowheads="1"/>
          </p:cNvSpPr>
          <p:nvPr/>
        </p:nvSpPr>
        <p:spPr bwMode="auto">
          <a:xfrm>
            <a:off x="3757613" y="40465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è</a:t>
            </a:r>
            <a:endParaRPr lang="en-US" altLang="en-US" sz="1800" b="1">
              <a:solidFill>
                <a:srgbClr val="000000"/>
              </a:solidFill>
            </a:endParaRPr>
          </a:p>
        </p:txBody>
      </p:sp>
      <p:sp>
        <p:nvSpPr>
          <p:cNvPr id="78889" name="Rectangle 45">
            <a:extLst>
              <a:ext uri="{FF2B5EF4-FFF2-40B4-BE49-F238E27FC236}">
                <a16:creationId xmlns:a16="http://schemas.microsoft.com/office/drawing/2014/main" id="{C785916C-D88A-DE51-BBEE-1D0BDDC2FEDA}"/>
              </a:ext>
            </a:extLst>
          </p:cNvPr>
          <p:cNvSpPr>
            <a:spLocks noChangeArrowheads="1"/>
          </p:cNvSpPr>
          <p:nvPr/>
        </p:nvSpPr>
        <p:spPr bwMode="auto">
          <a:xfrm>
            <a:off x="3757613" y="39068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ç</a:t>
            </a:r>
            <a:endParaRPr lang="en-US" altLang="en-US" sz="1800" b="1">
              <a:solidFill>
                <a:srgbClr val="000000"/>
              </a:solidFill>
            </a:endParaRPr>
          </a:p>
        </p:txBody>
      </p:sp>
      <p:grpSp>
        <p:nvGrpSpPr>
          <p:cNvPr id="78890" name="Group 46">
            <a:extLst>
              <a:ext uri="{FF2B5EF4-FFF2-40B4-BE49-F238E27FC236}">
                <a16:creationId xmlns:a16="http://schemas.microsoft.com/office/drawing/2014/main" id="{5E9FDD0B-3894-103B-230C-4F5DC20E3AF8}"/>
              </a:ext>
            </a:extLst>
          </p:cNvPr>
          <p:cNvGrpSpPr>
            <a:grpSpLocks/>
          </p:cNvGrpSpPr>
          <p:nvPr/>
        </p:nvGrpSpPr>
        <p:grpSpPr bwMode="auto">
          <a:xfrm>
            <a:off x="4418013" y="3770313"/>
            <a:ext cx="68262" cy="495300"/>
            <a:chOff x="3516" y="1585"/>
            <a:chExt cx="35" cy="312"/>
          </a:xfrm>
        </p:grpSpPr>
        <p:sp>
          <p:nvSpPr>
            <p:cNvPr id="78989" name="Rectangle 47">
              <a:extLst>
                <a:ext uri="{FF2B5EF4-FFF2-40B4-BE49-F238E27FC236}">
                  <a16:creationId xmlns:a16="http://schemas.microsoft.com/office/drawing/2014/main" id="{9857FF4E-F373-11B7-B664-695F6230EE54}"/>
                </a:ext>
              </a:extLst>
            </p:cNvPr>
            <p:cNvSpPr>
              <a:spLocks noChangeArrowheads="1"/>
            </p:cNvSpPr>
            <p:nvPr/>
          </p:nvSpPr>
          <p:spPr bwMode="auto">
            <a:xfrm>
              <a:off x="3516" y="1585"/>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ö</a:t>
              </a:r>
              <a:endParaRPr lang="en-US" altLang="en-US" sz="1800" b="1">
                <a:solidFill>
                  <a:srgbClr val="000000"/>
                </a:solidFill>
              </a:endParaRPr>
            </a:p>
          </p:txBody>
        </p:sp>
        <p:sp>
          <p:nvSpPr>
            <p:cNvPr id="78990" name="Rectangle 48">
              <a:extLst>
                <a:ext uri="{FF2B5EF4-FFF2-40B4-BE49-F238E27FC236}">
                  <a16:creationId xmlns:a16="http://schemas.microsoft.com/office/drawing/2014/main" id="{928FFB9A-7A4E-9B0B-0626-538C440650CD}"/>
                </a:ext>
              </a:extLst>
            </p:cNvPr>
            <p:cNvSpPr>
              <a:spLocks noChangeArrowheads="1"/>
            </p:cNvSpPr>
            <p:nvPr/>
          </p:nvSpPr>
          <p:spPr bwMode="auto">
            <a:xfrm>
              <a:off x="3516" y="1761"/>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ø</a:t>
              </a:r>
              <a:endParaRPr lang="en-US" altLang="en-US" sz="1800" b="1">
                <a:solidFill>
                  <a:srgbClr val="000000"/>
                </a:solidFill>
              </a:endParaRPr>
            </a:p>
          </p:txBody>
        </p:sp>
        <p:sp>
          <p:nvSpPr>
            <p:cNvPr id="78991" name="Rectangle 49">
              <a:extLst>
                <a:ext uri="{FF2B5EF4-FFF2-40B4-BE49-F238E27FC236}">
                  <a16:creationId xmlns:a16="http://schemas.microsoft.com/office/drawing/2014/main" id="{9037330F-AE35-B5C4-C9C2-7F0C390076E2}"/>
                </a:ext>
              </a:extLst>
            </p:cNvPr>
            <p:cNvSpPr>
              <a:spLocks noChangeArrowheads="1"/>
            </p:cNvSpPr>
            <p:nvPr/>
          </p:nvSpPr>
          <p:spPr bwMode="auto">
            <a:xfrm>
              <a:off x="3516" y="1673"/>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800" b="1">
                <a:solidFill>
                  <a:srgbClr val="000000"/>
                </a:solidFill>
              </a:endParaRPr>
            </a:p>
          </p:txBody>
        </p:sp>
      </p:grpSp>
      <p:grpSp>
        <p:nvGrpSpPr>
          <p:cNvPr id="78891" name="Group 50">
            <a:extLst>
              <a:ext uri="{FF2B5EF4-FFF2-40B4-BE49-F238E27FC236}">
                <a16:creationId xmlns:a16="http://schemas.microsoft.com/office/drawing/2014/main" id="{D93DB17C-4E36-564B-D090-EEA9C20B3874}"/>
              </a:ext>
            </a:extLst>
          </p:cNvPr>
          <p:cNvGrpSpPr>
            <a:grpSpLocks/>
          </p:cNvGrpSpPr>
          <p:nvPr/>
        </p:nvGrpSpPr>
        <p:grpSpPr bwMode="auto">
          <a:xfrm>
            <a:off x="5006975" y="3767138"/>
            <a:ext cx="68263" cy="495300"/>
            <a:chOff x="3819" y="1581"/>
            <a:chExt cx="35" cy="312"/>
          </a:xfrm>
        </p:grpSpPr>
        <p:sp>
          <p:nvSpPr>
            <p:cNvPr id="78986" name="Rectangle 51">
              <a:extLst>
                <a:ext uri="{FF2B5EF4-FFF2-40B4-BE49-F238E27FC236}">
                  <a16:creationId xmlns:a16="http://schemas.microsoft.com/office/drawing/2014/main" id="{94C6FA4A-F2DE-8D5B-02F5-93AA3BB7C011}"/>
                </a:ext>
              </a:extLst>
            </p:cNvPr>
            <p:cNvSpPr>
              <a:spLocks noChangeArrowheads="1"/>
            </p:cNvSpPr>
            <p:nvPr/>
          </p:nvSpPr>
          <p:spPr bwMode="auto">
            <a:xfrm>
              <a:off x="3819" y="1581"/>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æ</a:t>
              </a:r>
              <a:endParaRPr lang="en-US" altLang="en-US" sz="1800" b="1">
                <a:solidFill>
                  <a:srgbClr val="000000"/>
                </a:solidFill>
              </a:endParaRPr>
            </a:p>
          </p:txBody>
        </p:sp>
        <p:sp>
          <p:nvSpPr>
            <p:cNvPr id="78987" name="Rectangle 52">
              <a:extLst>
                <a:ext uri="{FF2B5EF4-FFF2-40B4-BE49-F238E27FC236}">
                  <a16:creationId xmlns:a16="http://schemas.microsoft.com/office/drawing/2014/main" id="{8A69FCA1-DC20-1582-DBA0-014C9F1AAFA4}"/>
                </a:ext>
              </a:extLst>
            </p:cNvPr>
            <p:cNvSpPr>
              <a:spLocks noChangeArrowheads="1"/>
            </p:cNvSpPr>
            <p:nvPr/>
          </p:nvSpPr>
          <p:spPr bwMode="auto">
            <a:xfrm>
              <a:off x="3819" y="1757"/>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è</a:t>
              </a:r>
              <a:endParaRPr lang="en-US" altLang="en-US" sz="1800" b="1">
                <a:solidFill>
                  <a:srgbClr val="000000"/>
                </a:solidFill>
              </a:endParaRPr>
            </a:p>
          </p:txBody>
        </p:sp>
        <p:sp>
          <p:nvSpPr>
            <p:cNvPr id="78988" name="Rectangle 53">
              <a:extLst>
                <a:ext uri="{FF2B5EF4-FFF2-40B4-BE49-F238E27FC236}">
                  <a16:creationId xmlns:a16="http://schemas.microsoft.com/office/drawing/2014/main" id="{4DE83164-7DDD-5DA2-444B-CE14658A67BE}"/>
                </a:ext>
              </a:extLst>
            </p:cNvPr>
            <p:cNvSpPr>
              <a:spLocks noChangeArrowheads="1"/>
            </p:cNvSpPr>
            <p:nvPr/>
          </p:nvSpPr>
          <p:spPr bwMode="auto">
            <a:xfrm>
              <a:off x="3819" y="1669"/>
              <a:ext cx="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ç</a:t>
              </a:r>
              <a:endParaRPr lang="en-US" altLang="en-US" sz="1800" b="1">
                <a:solidFill>
                  <a:srgbClr val="000000"/>
                </a:solidFill>
              </a:endParaRPr>
            </a:p>
          </p:txBody>
        </p:sp>
      </p:grpSp>
      <p:sp>
        <p:nvSpPr>
          <p:cNvPr id="78892" name="Rectangle 54">
            <a:extLst>
              <a:ext uri="{FF2B5EF4-FFF2-40B4-BE49-F238E27FC236}">
                <a16:creationId xmlns:a16="http://schemas.microsoft.com/office/drawing/2014/main" id="{0D2CF03D-F641-C9C9-2DC6-B2C71644906B}"/>
              </a:ext>
            </a:extLst>
          </p:cNvPr>
          <p:cNvSpPr>
            <a:spLocks noChangeArrowheads="1"/>
          </p:cNvSpPr>
          <p:nvPr/>
        </p:nvSpPr>
        <p:spPr bwMode="auto">
          <a:xfrm>
            <a:off x="5703888" y="37671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ö</a:t>
            </a:r>
            <a:endParaRPr lang="en-US" altLang="en-US" sz="1800" b="1">
              <a:solidFill>
                <a:srgbClr val="000000"/>
              </a:solidFill>
            </a:endParaRPr>
          </a:p>
        </p:txBody>
      </p:sp>
      <p:sp>
        <p:nvSpPr>
          <p:cNvPr id="78893" name="Rectangle 55">
            <a:extLst>
              <a:ext uri="{FF2B5EF4-FFF2-40B4-BE49-F238E27FC236}">
                <a16:creationId xmlns:a16="http://schemas.microsoft.com/office/drawing/2014/main" id="{2609434C-E728-276A-3E61-A2949E23ECE4}"/>
              </a:ext>
            </a:extLst>
          </p:cNvPr>
          <p:cNvSpPr>
            <a:spLocks noChangeArrowheads="1"/>
          </p:cNvSpPr>
          <p:nvPr/>
        </p:nvSpPr>
        <p:spPr bwMode="auto">
          <a:xfrm>
            <a:off x="5703888" y="40465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ø</a:t>
            </a:r>
            <a:endParaRPr lang="en-US" altLang="en-US" sz="1800" b="1">
              <a:solidFill>
                <a:srgbClr val="000000"/>
              </a:solidFill>
            </a:endParaRPr>
          </a:p>
        </p:txBody>
      </p:sp>
      <p:sp>
        <p:nvSpPr>
          <p:cNvPr id="78894" name="Rectangle 56">
            <a:extLst>
              <a:ext uri="{FF2B5EF4-FFF2-40B4-BE49-F238E27FC236}">
                <a16:creationId xmlns:a16="http://schemas.microsoft.com/office/drawing/2014/main" id="{CD01C17D-E77A-6953-3E55-8F5320E4989D}"/>
              </a:ext>
            </a:extLst>
          </p:cNvPr>
          <p:cNvSpPr>
            <a:spLocks noChangeArrowheads="1"/>
          </p:cNvSpPr>
          <p:nvPr/>
        </p:nvSpPr>
        <p:spPr bwMode="auto">
          <a:xfrm>
            <a:off x="5703888" y="3906838"/>
            <a:ext cx="68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800" b="1">
              <a:solidFill>
                <a:srgbClr val="000000"/>
              </a:solidFill>
            </a:endParaRPr>
          </a:p>
        </p:txBody>
      </p:sp>
      <p:sp>
        <p:nvSpPr>
          <p:cNvPr id="78895" name="Rectangle 74">
            <a:extLst>
              <a:ext uri="{FF2B5EF4-FFF2-40B4-BE49-F238E27FC236}">
                <a16:creationId xmlns:a16="http://schemas.microsoft.com/office/drawing/2014/main" id="{DA34E7E3-F9C8-04AD-D1F6-F9022605ABA5}"/>
              </a:ext>
            </a:extLst>
          </p:cNvPr>
          <p:cNvSpPr>
            <a:spLocks noChangeArrowheads="1"/>
          </p:cNvSpPr>
          <p:nvPr/>
        </p:nvSpPr>
        <p:spPr bwMode="auto">
          <a:xfrm>
            <a:off x="2825750" y="3692525"/>
            <a:ext cx="1349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9</a:t>
            </a:r>
            <a:endParaRPr lang="en-US" altLang="en-US" sz="1800" b="1">
              <a:solidFill>
                <a:srgbClr val="000000"/>
              </a:solidFill>
            </a:endParaRPr>
          </a:p>
        </p:txBody>
      </p:sp>
      <p:sp>
        <p:nvSpPr>
          <p:cNvPr id="78896" name="Rectangle 75">
            <a:extLst>
              <a:ext uri="{FF2B5EF4-FFF2-40B4-BE49-F238E27FC236}">
                <a16:creationId xmlns:a16="http://schemas.microsoft.com/office/drawing/2014/main" id="{327A1387-0329-61B2-6B4F-035B6D0A8FAF}"/>
              </a:ext>
            </a:extLst>
          </p:cNvPr>
          <p:cNvSpPr>
            <a:spLocks noChangeArrowheads="1"/>
          </p:cNvSpPr>
          <p:nvPr/>
        </p:nvSpPr>
        <p:spPr bwMode="auto">
          <a:xfrm>
            <a:off x="3403600" y="3640138"/>
            <a:ext cx="103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897" name="Rectangle 76">
            <a:extLst>
              <a:ext uri="{FF2B5EF4-FFF2-40B4-BE49-F238E27FC236}">
                <a16:creationId xmlns:a16="http://schemas.microsoft.com/office/drawing/2014/main" id="{79FD6A30-D512-39B1-E71A-5E970C2A4CD0}"/>
              </a:ext>
            </a:extLst>
          </p:cNvPr>
          <p:cNvSpPr>
            <a:spLocks noChangeArrowheads="1"/>
          </p:cNvSpPr>
          <p:nvPr/>
        </p:nvSpPr>
        <p:spPr bwMode="auto">
          <a:xfrm>
            <a:off x="3900488" y="4052888"/>
            <a:ext cx="1920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8898" name="Rectangle 77">
            <a:extLst>
              <a:ext uri="{FF2B5EF4-FFF2-40B4-BE49-F238E27FC236}">
                <a16:creationId xmlns:a16="http://schemas.microsoft.com/office/drawing/2014/main" id="{5DF7F6FB-248A-8447-90BC-37D7F97D72AE}"/>
              </a:ext>
            </a:extLst>
          </p:cNvPr>
          <p:cNvSpPr>
            <a:spLocks noChangeArrowheads="1"/>
          </p:cNvSpPr>
          <p:nvPr/>
        </p:nvSpPr>
        <p:spPr bwMode="auto">
          <a:xfrm>
            <a:off x="4568825" y="4052888"/>
            <a:ext cx="1920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8899" name="Rectangle 78">
            <a:extLst>
              <a:ext uri="{FF2B5EF4-FFF2-40B4-BE49-F238E27FC236}">
                <a16:creationId xmlns:a16="http://schemas.microsoft.com/office/drawing/2014/main" id="{1E1DFA92-B87F-92E4-E188-5C16BFF7729E}"/>
              </a:ext>
            </a:extLst>
          </p:cNvPr>
          <p:cNvSpPr>
            <a:spLocks noChangeArrowheads="1"/>
          </p:cNvSpPr>
          <p:nvPr/>
        </p:nvSpPr>
        <p:spPr bwMode="auto">
          <a:xfrm>
            <a:off x="5145088" y="4052888"/>
            <a:ext cx="1920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12</a:t>
            </a:r>
            <a:endParaRPr lang="en-US" altLang="en-US" sz="1200" b="1">
              <a:solidFill>
                <a:srgbClr val="000000"/>
              </a:solidFill>
            </a:endParaRPr>
          </a:p>
        </p:txBody>
      </p:sp>
      <p:sp>
        <p:nvSpPr>
          <p:cNvPr id="78900" name="Rectangle 95">
            <a:extLst>
              <a:ext uri="{FF2B5EF4-FFF2-40B4-BE49-F238E27FC236}">
                <a16:creationId xmlns:a16="http://schemas.microsoft.com/office/drawing/2014/main" id="{66D58BEE-8A4F-6FB6-A7D8-505F407CD934}"/>
              </a:ext>
            </a:extLst>
          </p:cNvPr>
          <p:cNvSpPr>
            <a:spLocks noChangeArrowheads="1"/>
          </p:cNvSpPr>
          <p:nvPr/>
        </p:nvSpPr>
        <p:spPr bwMode="auto">
          <a:xfrm>
            <a:off x="5486400" y="3870325"/>
            <a:ext cx="1476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sp>
        <p:nvSpPr>
          <p:cNvPr id="78901" name="Line 117">
            <a:extLst>
              <a:ext uri="{FF2B5EF4-FFF2-40B4-BE49-F238E27FC236}">
                <a16:creationId xmlns:a16="http://schemas.microsoft.com/office/drawing/2014/main" id="{85519DCB-20C5-ECBA-FC4B-F9918DB197B1}"/>
              </a:ext>
            </a:extLst>
          </p:cNvPr>
          <p:cNvSpPr>
            <a:spLocks noChangeShapeType="1"/>
          </p:cNvSpPr>
          <p:nvPr/>
        </p:nvSpPr>
        <p:spPr bwMode="auto">
          <a:xfrm>
            <a:off x="3038475" y="4133850"/>
            <a:ext cx="1588" cy="3968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02" name="Line 118">
            <a:extLst>
              <a:ext uri="{FF2B5EF4-FFF2-40B4-BE49-F238E27FC236}">
                <a16:creationId xmlns:a16="http://schemas.microsoft.com/office/drawing/2014/main" id="{E56AFE73-BE2F-1812-0B4B-DDF118BAEFF5}"/>
              </a:ext>
            </a:extLst>
          </p:cNvPr>
          <p:cNvSpPr>
            <a:spLocks noChangeShapeType="1"/>
          </p:cNvSpPr>
          <p:nvPr/>
        </p:nvSpPr>
        <p:spPr bwMode="auto">
          <a:xfrm>
            <a:off x="3602038" y="4117975"/>
            <a:ext cx="1587" cy="41275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03" name="Rectangle 119">
            <a:extLst>
              <a:ext uri="{FF2B5EF4-FFF2-40B4-BE49-F238E27FC236}">
                <a16:creationId xmlns:a16="http://schemas.microsoft.com/office/drawing/2014/main" id="{0509D68E-3EA3-9C22-6763-294F4C152F08}"/>
              </a:ext>
            </a:extLst>
          </p:cNvPr>
          <p:cNvSpPr>
            <a:spLocks noChangeArrowheads="1"/>
          </p:cNvSpPr>
          <p:nvPr/>
        </p:nvSpPr>
        <p:spPr bwMode="auto">
          <a:xfrm>
            <a:off x="3051175" y="4137025"/>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904" name="Rectangle 120">
            <a:extLst>
              <a:ext uri="{FF2B5EF4-FFF2-40B4-BE49-F238E27FC236}">
                <a16:creationId xmlns:a16="http://schemas.microsoft.com/office/drawing/2014/main" id="{9564513A-A326-7611-3BFB-701AEB470E72}"/>
              </a:ext>
            </a:extLst>
          </p:cNvPr>
          <p:cNvSpPr>
            <a:spLocks noChangeArrowheads="1"/>
          </p:cNvSpPr>
          <p:nvPr/>
        </p:nvSpPr>
        <p:spPr bwMode="auto">
          <a:xfrm>
            <a:off x="3432175" y="4137025"/>
            <a:ext cx="1047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78905" name="Rectangle 121">
            <a:extLst>
              <a:ext uri="{FF2B5EF4-FFF2-40B4-BE49-F238E27FC236}">
                <a16:creationId xmlns:a16="http://schemas.microsoft.com/office/drawing/2014/main" id="{3608CB96-0BEA-B0CB-6744-843CE966BD7E}"/>
              </a:ext>
            </a:extLst>
          </p:cNvPr>
          <p:cNvSpPr>
            <a:spLocks noChangeArrowheads="1"/>
          </p:cNvSpPr>
          <p:nvPr/>
        </p:nvSpPr>
        <p:spPr bwMode="auto">
          <a:xfrm>
            <a:off x="3230563" y="4121150"/>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78906" name="Rectangle 122">
            <a:extLst>
              <a:ext uri="{FF2B5EF4-FFF2-40B4-BE49-F238E27FC236}">
                <a16:creationId xmlns:a16="http://schemas.microsoft.com/office/drawing/2014/main" id="{1A1AECDC-C660-6C6B-BEC4-627039AFF049}"/>
              </a:ext>
            </a:extLst>
          </p:cNvPr>
          <p:cNvSpPr>
            <a:spLocks noChangeArrowheads="1"/>
          </p:cNvSpPr>
          <p:nvPr/>
        </p:nvSpPr>
        <p:spPr bwMode="auto">
          <a:xfrm>
            <a:off x="2587625" y="4138613"/>
            <a:ext cx="1349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Times New Roman" panose="02020603050405020304" pitchFamily="18" charset="0"/>
              </a:rPr>
              <a:t>4</a:t>
            </a:r>
            <a:endParaRPr lang="en-US" altLang="en-US" sz="1800" b="1">
              <a:solidFill>
                <a:srgbClr val="000000"/>
              </a:solidFill>
            </a:endParaRPr>
          </a:p>
        </p:txBody>
      </p:sp>
      <p:sp>
        <p:nvSpPr>
          <p:cNvPr id="78907" name="Rectangle 123">
            <a:extLst>
              <a:ext uri="{FF2B5EF4-FFF2-40B4-BE49-F238E27FC236}">
                <a16:creationId xmlns:a16="http://schemas.microsoft.com/office/drawing/2014/main" id="{1061DAA6-DB88-79CA-9759-EF8F7AB97A1E}"/>
              </a:ext>
            </a:extLst>
          </p:cNvPr>
          <p:cNvSpPr>
            <a:spLocks noChangeArrowheads="1"/>
          </p:cNvSpPr>
          <p:nvPr/>
        </p:nvSpPr>
        <p:spPr bwMode="auto">
          <a:xfrm>
            <a:off x="3124200" y="4298950"/>
            <a:ext cx="96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8908" name="Rectangle 124">
            <a:extLst>
              <a:ext uri="{FF2B5EF4-FFF2-40B4-BE49-F238E27FC236}">
                <a16:creationId xmlns:a16="http://schemas.microsoft.com/office/drawing/2014/main" id="{6F075475-A68F-9BC4-C361-EC25F441F902}"/>
              </a:ext>
            </a:extLst>
          </p:cNvPr>
          <p:cNvSpPr>
            <a:spLocks noChangeArrowheads="1"/>
          </p:cNvSpPr>
          <p:nvPr/>
        </p:nvSpPr>
        <p:spPr bwMode="auto">
          <a:xfrm>
            <a:off x="3492500" y="4298950"/>
            <a:ext cx="96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8909" name="Rectangle 125">
            <a:extLst>
              <a:ext uri="{FF2B5EF4-FFF2-40B4-BE49-F238E27FC236}">
                <a16:creationId xmlns:a16="http://schemas.microsoft.com/office/drawing/2014/main" id="{1198312C-E030-F67E-FB6C-74E1B41D78F5}"/>
              </a:ext>
            </a:extLst>
          </p:cNvPr>
          <p:cNvSpPr>
            <a:spLocks noChangeArrowheads="1"/>
          </p:cNvSpPr>
          <p:nvPr/>
        </p:nvSpPr>
        <p:spPr bwMode="auto">
          <a:xfrm>
            <a:off x="3640138" y="4060825"/>
            <a:ext cx="103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10" name="Rectangle 126">
            <a:extLst>
              <a:ext uri="{FF2B5EF4-FFF2-40B4-BE49-F238E27FC236}">
                <a16:creationId xmlns:a16="http://schemas.microsoft.com/office/drawing/2014/main" id="{51B880B3-29EF-97A7-130F-AEF8EE86F1B5}"/>
              </a:ext>
            </a:extLst>
          </p:cNvPr>
          <p:cNvSpPr>
            <a:spLocks noChangeArrowheads="1"/>
          </p:cNvSpPr>
          <p:nvPr/>
        </p:nvSpPr>
        <p:spPr bwMode="auto">
          <a:xfrm>
            <a:off x="2767013" y="4129088"/>
            <a:ext cx="1476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p</a:t>
            </a:r>
            <a:endParaRPr lang="en-US" altLang="en-US" sz="1800" b="1">
              <a:solidFill>
                <a:srgbClr val="000000"/>
              </a:solidFill>
            </a:endParaRPr>
          </a:p>
        </p:txBody>
      </p:sp>
      <p:sp>
        <p:nvSpPr>
          <p:cNvPr id="78911" name="Rectangle 127">
            <a:extLst>
              <a:ext uri="{FF2B5EF4-FFF2-40B4-BE49-F238E27FC236}">
                <a16:creationId xmlns:a16="http://schemas.microsoft.com/office/drawing/2014/main" id="{F96B66B7-FE6F-9121-2826-BA1D69E9F2D0}"/>
              </a:ext>
            </a:extLst>
          </p:cNvPr>
          <p:cNvSpPr>
            <a:spLocks noChangeArrowheads="1"/>
          </p:cNvSpPr>
          <p:nvPr/>
        </p:nvSpPr>
        <p:spPr bwMode="auto">
          <a:xfrm>
            <a:off x="3382963" y="4084638"/>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12" name="Rectangle 128">
            <a:extLst>
              <a:ext uri="{FF2B5EF4-FFF2-40B4-BE49-F238E27FC236}">
                <a16:creationId xmlns:a16="http://schemas.microsoft.com/office/drawing/2014/main" id="{8748D4C8-F66E-A7F9-A8D6-DD66B74EA6D3}"/>
              </a:ext>
            </a:extLst>
          </p:cNvPr>
          <p:cNvSpPr>
            <a:spLocks noChangeArrowheads="1"/>
          </p:cNvSpPr>
          <p:nvPr/>
        </p:nvSpPr>
        <p:spPr bwMode="auto">
          <a:xfrm>
            <a:off x="3051175" y="4084638"/>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13" name="Text Box 129">
            <a:extLst>
              <a:ext uri="{FF2B5EF4-FFF2-40B4-BE49-F238E27FC236}">
                <a16:creationId xmlns:a16="http://schemas.microsoft.com/office/drawing/2014/main" id="{94294431-F1CE-D21F-3F23-0871DCB316F6}"/>
              </a:ext>
            </a:extLst>
          </p:cNvPr>
          <p:cNvSpPr txBox="1">
            <a:spLocks noChangeArrowheads="1"/>
          </p:cNvSpPr>
          <p:nvPr/>
        </p:nvSpPr>
        <p:spPr bwMode="auto">
          <a:xfrm>
            <a:off x="3732213" y="3856038"/>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8914" name="Text Box 130">
            <a:extLst>
              <a:ext uri="{FF2B5EF4-FFF2-40B4-BE49-F238E27FC236}">
                <a16:creationId xmlns:a16="http://schemas.microsoft.com/office/drawing/2014/main" id="{6913227B-E513-91E5-12CD-E3907DFF3FFE}"/>
              </a:ext>
            </a:extLst>
          </p:cNvPr>
          <p:cNvSpPr txBox="1">
            <a:spLocks noChangeArrowheads="1"/>
          </p:cNvSpPr>
          <p:nvPr/>
        </p:nvSpPr>
        <p:spPr bwMode="auto">
          <a:xfrm>
            <a:off x="4492625" y="3852863"/>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8915" name="Text Box 131">
            <a:extLst>
              <a:ext uri="{FF2B5EF4-FFF2-40B4-BE49-F238E27FC236}">
                <a16:creationId xmlns:a16="http://schemas.microsoft.com/office/drawing/2014/main" id="{DD393BB6-FC22-40C7-EAA9-993D8B0D15B8}"/>
              </a:ext>
            </a:extLst>
          </p:cNvPr>
          <p:cNvSpPr txBox="1">
            <a:spLocks noChangeArrowheads="1"/>
          </p:cNvSpPr>
          <p:nvPr/>
        </p:nvSpPr>
        <p:spPr bwMode="auto">
          <a:xfrm>
            <a:off x="4981575" y="3849688"/>
            <a:ext cx="371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rPr>
              <a:t>ˆ</a:t>
            </a:r>
          </a:p>
        </p:txBody>
      </p:sp>
      <p:sp>
        <p:nvSpPr>
          <p:cNvPr id="78916" name="Rectangle 132">
            <a:extLst>
              <a:ext uri="{FF2B5EF4-FFF2-40B4-BE49-F238E27FC236}">
                <a16:creationId xmlns:a16="http://schemas.microsoft.com/office/drawing/2014/main" id="{9998DF14-0857-1B41-BD64-52ADD3259A03}"/>
              </a:ext>
            </a:extLst>
          </p:cNvPr>
          <p:cNvSpPr>
            <a:spLocks noChangeArrowheads="1"/>
          </p:cNvSpPr>
          <p:nvPr/>
        </p:nvSpPr>
        <p:spPr bwMode="auto">
          <a:xfrm>
            <a:off x="4262438" y="378936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17" name="Rectangle 133">
            <a:extLst>
              <a:ext uri="{FF2B5EF4-FFF2-40B4-BE49-F238E27FC236}">
                <a16:creationId xmlns:a16="http://schemas.microsoft.com/office/drawing/2014/main" id="{475C7667-E45B-5AC0-B684-F74FA2300898}"/>
              </a:ext>
            </a:extLst>
          </p:cNvPr>
          <p:cNvSpPr>
            <a:spLocks noChangeArrowheads="1"/>
          </p:cNvSpPr>
          <p:nvPr/>
        </p:nvSpPr>
        <p:spPr bwMode="auto">
          <a:xfrm>
            <a:off x="5534025" y="378301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18" name="Rectangle 134">
            <a:extLst>
              <a:ext uri="{FF2B5EF4-FFF2-40B4-BE49-F238E27FC236}">
                <a16:creationId xmlns:a16="http://schemas.microsoft.com/office/drawing/2014/main" id="{2A2526E5-3621-BBC6-1D4A-2BEF70D50DB1}"/>
              </a:ext>
            </a:extLst>
          </p:cNvPr>
          <p:cNvSpPr>
            <a:spLocks noChangeArrowheads="1"/>
          </p:cNvSpPr>
          <p:nvPr/>
        </p:nvSpPr>
        <p:spPr bwMode="auto">
          <a:xfrm>
            <a:off x="4211638" y="3879850"/>
            <a:ext cx="2270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b</a:t>
            </a:r>
            <a:endParaRPr lang="en-US" altLang="en-US" sz="1800" b="1">
              <a:solidFill>
                <a:srgbClr val="000000"/>
              </a:solidFill>
            </a:endParaRPr>
          </a:p>
        </p:txBody>
      </p:sp>
      <p:grpSp>
        <p:nvGrpSpPr>
          <p:cNvPr id="78919" name="Group 7">
            <a:extLst>
              <a:ext uri="{FF2B5EF4-FFF2-40B4-BE49-F238E27FC236}">
                <a16:creationId xmlns:a16="http://schemas.microsoft.com/office/drawing/2014/main" id="{E71D58D5-9643-1399-C024-CBA573FEE838}"/>
              </a:ext>
            </a:extLst>
          </p:cNvPr>
          <p:cNvGrpSpPr>
            <a:grpSpLocks/>
          </p:cNvGrpSpPr>
          <p:nvPr/>
        </p:nvGrpSpPr>
        <p:grpSpPr bwMode="auto">
          <a:xfrm>
            <a:off x="7067550" y="3563938"/>
            <a:ext cx="1385888" cy="915987"/>
            <a:chOff x="6012942" y="3094382"/>
            <a:chExt cx="1385701" cy="915303"/>
          </a:xfrm>
        </p:grpSpPr>
        <p:sp>
          <p:nvSpPr>
            <p:cNvPr id="78971" name="Line 11">
              <a:extLst>
                <a:ext uri="{FF2B5EF4-FFF2-40B4-BE49-F238E27FC236}">
                  <a16:creationId xmlns:a16="http://schemas.microsoft.com/office/drawing/2014/main" id="{A5B4C28C-4839-4C99-2C5C-04E693E4AA57}"/>
                </a:ext>
              </a:extLst>
            </p:cNvPr>
            <p:cNvSpPr>
              <a:spLocks noChangeShapeType="1"/>
            </p:cNvSpPr>
            <p:nvPr/>
          </p:nvSpPr>
          <p:spPr bwMode="auto">
            <a:xfrm>
              <a:off x="6012942" y="3575395"/>
              <a:ext cx="1385701"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72" name="Rectangle 29">
              <a:extLst>
                <a:ext uri="{FF2B5EF4-FFF2-40B4-BE49-F238E27FC236}">
                  <a16:creationId xmlns:a16="http://schemas.microsoft.com/office/drawing/2014/main" id="{6F56E711-22B4-8355-4BE6-83E749E30BA5}"/>
                </a:ext>
              </a:extLst>
            </p:cNvPr>
            <p:cNvSpPr>
              <a:spLocks noChangeArrowheads="1"/>
            </p:cNvSpPr>
            <p:nvPr/>
          </p:nvSpPr>
          <p:spPr bwMode="auto">
            <a:xfrm>
              <a:off x="6046168" y="3176932"/>
              <a:ext cx="193938" cy="32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8973" name="Rectangle 30">
              <a:extLst>
                <a:ext uri="{FF2B5EF4-FFF2-40B4-BE49-F238E27FC236}">
                  <a16:creationId xmlns:a16="http://schemas.microsoft.com/office/drawing/2014/main" id="{1F91BA21-0FC1-734D-1212-02119F55CA15}"/>
                </a:ext>
              </a:extLst>
            </p:cNvPr>
            <p:cNvSpPr>
              <a:spLocks noChangeArrowheads="1"/>
            </p:cNvSpPr>
            <p:nvPr/>
          </p:nvSpPr>
          <p:spPr bwMode="auto">
            <a:xfrm>
              <a:off x="6337380" y="3176932"/>
              <a:ext cx="165088" cy="32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8974" name="Rectangle 31">
              <a:extLst>
                <a:ext uri="{FF2B5EF4-FFF2-40B4-BE49-F238E27FC236}">
                  <a16:creationId xmlns:a16="http://schemas.microsoft.com/office/drawing/2014/main" id="{B79C3187-F376-40F5-629B-61EBEC652804}"/>
                </a:ext>
              </a:extLst>
            </p:cNvPr>
            <p:cNvSpPr>
              <a:spLocks noChangeArrowheads="1"/>
            </p:cNvSpPr>
            <p:nvPr/>
          </p:nvSpPr>
          <p:spPr bwMode="auto">
            <a:xfrm>
              <a:off x="6614911" y="3176932"/>
              <a:ext cx="179512" cy="32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8975" name="Rectangle 32">
              <a:extLst>
                <a:ext uri="{FF2B5EF4-FFF2-40B4-BE49-F238E27FC236}">
                  <a16:creationId xmlns:a16="http://schemas.microsoft.com/office/drawing/2014/main" id="{0916806C-DD28-0FDA-95FF-F37B4400436F}"/>
                </a:ext>
              </a:extLst>
            </p:cNvPr>
            <p:cNvSpPr>
              <a:spLocks noChangeArrowheads="1"/>
            </p:cNvSpPr>
            <p:nvPr/>
          </p:nvSpPr>
          <p:spPr bwMode="auto">
            <a:xfrm>
              <a:off x="6585595" y="3686520"/>
              <a:ext cx="1202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8976" name="Rectangle 79">
              <a:extLst>
                <a:ext uri="{FF2B5EF4-FFF2-40B4-BE49-F238E27FC236}">
                  <a16:creationId xmlns:a16="http://schemas.microsoft.com/office/drawing/2014/main" id="{BAF5E0E6-1941-0A95-6F75-CD99A96BD073}"/>
                </a:ext>
              </a:extLst>
            </p:cNvPr>
            <p:cNvSpPr>
              <a:spLocks noChangeArrowheads="1"/>
            </p:cNvSpPr>
            <p:nvPr/>
          </p:nvSpPr>
          <p:spPr bwMode="auto">
            <a:xfrm>
              <a:off x="6233795" y="3326157"/>
              <a:ext cx="9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8977" name="Rectangle 80">
              <a:extLst>
                <a:ext uri="{FF2B5EF4-FFF2-40B4-BE49-F238E27FC236}">
                  <a16:creationId xmlns:a16="http://schemas.microsoft.com/office/drawing/2014/main" id="{2527776D-9F35-9B30-4917-64C533428A31}"/>
                </a:ext>
              </a:extLst>
            </p:cNvPr>
            <p:cNvSpPr>
              <a:spLocks noChangeArrowheads="1"/>
            </p:cNvSpPr>
            <p:nvPr/>
          </p:nvSpPr>
          <p:spPr bwMode="auto">
            <a:xfrm>
              <a:off x="6489826" y="3326157"/>
              <a:ext cx="9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8978" name="Rectangle 81">
              <a:extLst>
                <a:ext uri="{FF2B5EF4-FFF2-40B4-BE49-F238E27FC236}">
                  <a16:creationId xmlns:a16="http://schemas.microsoft.com/office/drawing/2014/main" id="{C3470F82-C686-3BA0-C880-610FAC8270E5}"/>
                </a:ext>
              </a:extLst>
            </p:cNvPr>
            <p:cNvSpPr>
              <a:spLocks noChangeArrowheads="1"/>
            </p:cNvSpPr>
            <p:nvPr/>
          </p:nvSpPr>
          <p:spPr bwMode="auto">
            <a:xfrm>
              <a:off x="6759540" y="3326157"/>
              <a:ext cx="9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8979" name="Rectangle 82">
              <a:extLst>
                <a:ext uri="{FF2B5EF4-FFF2-40B4-BE49-F238E27FC236}">
                  <a16:creationId xmlns:a16="http://schemas.microsoft.com/office/drawing/2014/main" id="{871C6C91-12A4-4B67-C90C-4221B462F15C}"/>
                </a:ext>
              </a:extLst>
            </p:cNvPr>
            <p:cNvSpPr>
              <a:spLocks noChangeArrowheads="1"/>
            </p:cNvSpPr>
            <p:nvPr/>
          </p:nvSpPr>
          <p:spPr bwMode="auto">
            <a:xfrm>
              <a:off x="6857262" y="3094382"/>
              <a:ext cx="102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80" name="Rectangle 83">
              <a:extLst>
                <a:ext uri="{FF2B5EF4-FFF2-40B4-BE49-F238E27FC236}">
                  <a16:creationId xmlns:a16="http://schemas.microsoft.com/office/drawing/2014/main" id="{66CD2D69-EE6A-E46E-A7A3-C938CFAFC1FF}"/>
                </a:ext>
              </a:extLst>
            </p:cNvPr>
            <p:cNvSpPr>
              <a:spLocks noChangeArrowheads="1"/>
            </p:cNvSpPr>
            <p:nvPr/>
          </p:nvSpPr>
          <p:spPr bwMode="auto">
            <a:xfrm>
              <a:off x="7154337" y="3326157"/>
              <a:ext cx="9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2</a:t>
              </a:r>
              <a:endParaRPr lang="en-US" altLang="en-US" sz="1200" b="1">
                <a:solidFill>
                  <a:srgbClr val="000000"/>
                </a:solidFill>
              </a:endParaRPr>
            </a:p>
          </p:txBody>
        </p:sp>
        <p:sp>
          <p:nvSpPr>
            <p:cNvPr id="78981" name="Rectangle 84">
              <a:extLst>
                <a:ext uri="{FF2B5EF4-FFF2-40B4-BE49-F238E27FC236}">
                  <a16:creationId xmlns:a16="http://schemas.microsoft.com/office/drawing/2014/main" id="{C9F25F04-B179-645D-8F5C-08B960C745E3}"/>
                </a:ext>
              </a:extLst>
            </p:cNvPr>
            <p:cNvSpPr>
              <a:spLocks noChangeArrowheads="1"/>
            </p:cNvSpPr>
            <p:nvPr/>
          </p:nvSpPr>
          <p:spPr bwMode="auto">
            <a:xfrm>
              <a:off x="7177790" y="3094382"/>
              <a:ext cx="102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82" name="Rectangle 85">
              <a:extLst>
                <a:ext uri="{FF2B5EF4-FFF2-40B4-BE49-F238E27FC236}">
                  <a16:creationId xmlns:a16="http://schemas.microsoft.com/office/drawing/2014/main" id="{9F600C93-16E2-4881-E4EA-82589D896773}"/>
                </a:ext>
              </a:extLst>
            </p:cNvPr>
            <p:cNvSpPr>
              <a:spLocks noChangeArrowheads="1"/>
            </p:cNvSpPr>
            <p:nvPr/>
          </p:nvSpPr>
          <p:spPr bwMode="auto">
            <a:xfrm>
              <a:off x="6749768" y="3613495"/>
              <a:ext cx="1025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83" name="Rectangle 96">
              <a:extLst>
                <a:ext uri="{FF2B5EF4-FFF2-40B4-BE49-F238E27FC236}">
                  <a16:creationId xmlns:a16="http://schemas.microsoft.com/office/drawing/2014/main" id="{38EDF24E-C984-FF2D-5B6A-B361FCD3CB3C}"/>
                </a:ext>
              </a:extLst>
            </p:cNvPr>
            <p:cNvSpPr>
              <a:spLocks noChangeArrowheads="1"/>
            </p:cNvSpPr>
            <p:nvPr/>
          </p:nvSpPr>
          <p:spPr bwMode="auto">
            <a:xfrm>
              <a:off x="6910032" y="3170582"/>
              <a:ext cx="1843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8984" name="Rectangle 135">
              <a:extLst>
                <a:ext uri="{FF2B5EF4-FFF2-40B4-BE49-F238E27FC236}">
                  <a16:creationId xmlns:a16="http://schemas.microsoft.com/office/drawing/2014/main" id="{27046514-5F5D-8FAF-FFC6-A4A06E401F07}"/>
                </a:ext>
              </a:extLst>
            </p:cNvPr>
            <p:cNvSpPr>
              <a:spLocks noChangeArrowheads="1"/>
            </p:cNvSpPr>
            <p:nvPr/>
          </p:nvSpPr>
          <p:spPr bwMode="auto">
            <a:xfrm>
              <a:off x="6626637" y="3100732"/>
              <a:ext cx="1522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85" name="Rectangle 136">
              <a:extLst>
                <a:ext uri="{FF2B5EF4-FFF2-40B4-BE49-F238E27FC236}">
                  <a16:creationId xmlns:a16="http://schemas.microsoft.com/office/drawing/2014/main" id="{06FBCC7D-71CC-C611-150D-C61A76E9835D}"/>
                </a:ext>
              </a:extLst>
            </p:cNvPr>
            <p:cNvSpPr>
              <a:spLocks noChangeArrowheads="1"/>
            </p:cNvSpPr>
            <p:nvPr/>
          </p:nvSpPr>
          <p:spPr bwMode="auto">
            <a:xfrm>
              <a:off x="6990164" y="3142007"/>
              <a:ext cx="1522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grpSp>
      <p:sp>
        <p:nvSpPr>
          <p:cNvPr id="78920" name="Line 12">
            <a:extLst>
              <a:ext uri="{FF2B5EF4-FFF2-40B4-BE49-F238E27FC236}">
                <a16:creationId xmlns:a16="http://schemas.microsoft.com/office/drawing/2014/main" id="{2C8FF8B7-2B19-13E7-CB7E-A6517508761B}"/>
              </a:ext>
            </a:extLst>
          </p:cNvPr>
          <p:cNvSpPr>
            <a:spLocks noChangeShapeType="1"/>
          </p:cNvSpPr>
          <p:nvPr/>
        </p:nvSpPr>
        <p:spPr bwMode="auto">
          <a:xfrm>
            <a:off x="5802313" y="4041775"/>
            <a:ext cx="124142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21" name="Rectangle 33">
            <a:extLst>
              <a:ext uri="{FF2B5EF4-FFF2-40B4-BE49-F238E27FC236}">
                <a16:creationId xmlns:a16="http://schemas.microsoft.com/office/drawing/2014/main" id="{1EAD3596-1A90-DCC0-9C63-DF4E5BF0B7F6}"/>
              </a:ext>
            </a:extLst>
          </p:cNvPr>
          <p:cNvSpPr>
            <a:spLocks noChangeArrowheads="1"/>
          </p:cNvSpPr>
          <p:nvPr/>
        </p:nvSpPr>
        <p:spPr bwMode="auto">
          <a:xfrm>
            <a:off x="5835650" y="3643313"/>
            <a:ext cx="19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N</a:t>
            </a:r>
            <a:endParaRPr lang="en-US" altLang="en-US" sz="1800" b="1">
              <a:solidFill>
                <a:srgbClr val="000000"/>
              </a:solidFill>
            </a:endParaRPr>
          </a:p>
        </p:txBody>
      </p:sp>
      <p:sp>
        <p:nvSpPr>
          <p:cNvPr id="78922" name="Rectangle 34">
            <a:extLst>
              <a:ext uri="{FF2B5EF4-FFF2-40B4-BE49-F238E27FC236}">
                <a16:creationId xmlns:a16="http://schemas.microsoft.com/office/drawing/2014/main" id="{63D2F121-DF84-4C28-3C75-B28FE97FF356}"/>
              </a:ext>
            </a:extLst>
          </p:cNvPr>
          <p:cNvSpPr>
            <a:spLocks noChangeArrowheads="1"/>
          </p:cNvSpPr>
          <p:nvPr/>
        </p:nvSpPr>
        <p:spPr bwMode="auto">
          <a:xfrm>
            <a:off x="6092825" y="3643313"/>
            <a:ext cx="165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Z</a:t>
            </a:r>
            <a:endParaRPr lang="en-US" altLang="en-US" sz="1800" b="1">
              <a:solidFill>
                <a:srgbClr val="000000"/>
              </a:solidFill>
            </a:endParaRPr>
          </a:p>
        </p:txBody>
      </p:sp>
      <p:sp>
        <p:nvSpPr>
          <p:cNvPr id="78923" name="Rectangle 35">
            <a:extLst>
              <a:ext uri="{FF2B5EF4-FFF2-40B4-BE49-F238E27FC236}">
                <a16:creationId xmlns:a16="http://schemas.microsoft.com/office/drawing/2014/main" id="{8F3E5F74-9E96-6BDE-672B-1ABCFDBDECAA}"/>
              </a:ext>
            </a:extLst>
          </p:cNvPr>
          <p:cNvSpPr>
            <a:spLocks noChangeArrowheads="1"/>
          </p:cNvSpPr>
          <p:nvPr/>
        </p:nvSpPr>
        <p:spPr bwMode="auto">
          <a:xfrm>
            <a:off x="6332538" y="3643313"/>
            <a:ext cx="17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A</a:t>
            </a:r>
            <a:endParaRPr lang="en-US" altLang="en-US" sz="1800" b="1">
              <a:solidFill>
                <a:srgbClr val="000000"/>
              </a:solidFill>
            </a:endParaRPr>
          </a:p>
        </p:txBody>
      </p:sp>
      <p:sp>
        <p:nvSpPr>
          <p:cNvPr id="78924" name="Rectangle 36">
            <a:extLst>
              <a:ext uri="{FF2B5EF4-FFF2-40B4-BE49-F238E27FC236}">
                <a16:creationId xmlns:a16="http://schemas.microsoft.com/office/drawing/2014/main" id="{6F6158C9-8476-DF6B-7A59-923A7E425E1B}"/>
              </a:ext>
            </a:extLst>
          </p:cNvPr>
          <p:cNvSpPr>
            <a:spLocks noChangeArrowheads="1"/>
          </p:cNvSpPr>
          <p:nvPr/>
        </p:nvSpPr>
        <p:spPr bwMode="auto">
          <a:xfrm>
            <a:off x="6300788" y="4152900"/>
            <a:ext cx="120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c</a:t>
            </a:r>
            <a:endParaRPr lang="en-US" altLang="en-US" sz="1800" b="1">
              <a:solidFill>
                <a:srgbClr val="000000"/>
              </a:solidFill>
            </a:endParaRPr>
          </a:p>
        </p:txBody>
      </p:sp>
      <p:sp>
        <p:nvSpPr>
          <p:cNvPr id="78925" name="Rectangle 86">
            <a:extLst>
              <a:ext uri="{FF2B5EF4-FFF2-40B4-BE49-F238E27FC236}">
                <a16:creationId xmlns:a16="http://schemas.microsoft.com/office/drawing/2014/main" id="{2B6645C7-C8F8-2B74-EB8E-0772A834135B}"/>
              </a:ext>
            </a:extLst>
          </p:cNvPr>
          <p:cNvSpPr>
            <a:spLocks noChangeArrowheads="1"/>
          </p:cNvSpPr>
          <p:nvPr/>
        </p:nvSpPr>
        <p:spPr bwMode="auto">
          <a:xfrm>
            <a:off x="6008688" y="3792538"/>
            <a:ext cx="968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8926" name="Rectangle 87">
            <a:extLst>
              <a:ext uri="{FF2B5EF4-FFF2-40B4-BE49-F238E27FC236}">
                <a16:creationId xmlns:a16="http://schemas.microsoft.com/office/drawing/2014/main" id="{0BC1EAE4-26F7-CC7A-9FAF-06A24B258C29}"/>
              </a:ext>
            </a:extLst>
          </p:cNvPr>
          <p:cNvSpPr>
            <a:spLocks noChangeArrowheads="1"/>
          </p:cNvSpPr>
          <p:nvPr/>
        </p:nvSpPr>
        <p:spPr bwMode="auto">
          <a:xfrm>
            <a:off x="6240463" y="3792538"/>
            <a:ext cx="968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8927" name="Rectangle 88">
            <a:extLst>
              <a:ext uri="{FF2B5EF4-FFF2-40B4-BE49-F238E27FC236}">
                <a16:creationId xmlns:a16="http://schemas.microsoft.com/office/drawing/2014/main" id="{BCEA6FE9-EA1A-1F0C-806C-3F0AB5517F2D}"/>
              </a:ext>
            </a:extLst>
          </p:cNvPr>
          <p:cNvSpPr>
            <a:spLocks noChangeArrowheads="1"/>
          </p:cNvSpPr>
          <p:nvPr/>
        </p:nvSpPr>
        <p:spPr bwMode="auto">
          <a:xfrm>
            <a:off x="6473825" y="3792538"/>
            <a:ext cx="968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8928" name="Rectangle 89">
            <a:extLst>
              <a:ext uri="{FF2B5EF4-FFF2-40B4-BE49-F238E27FC236}">
                <a16:creationId xmlns:a16="http://schemas.microsoft.com/office/drawing/2014/main" id="{7F4D51DA-E51A-279D-7D4D-8DF5A2307495}"/>
              </a:ext>
            </a:extLst>
          </p:cNvPr>
          <p:cNvSpPr>
            <a:spLocks noChangeArrowheads="1"/>
          </p:cNvSpPr>
          <p:nvPr/>
        </p:nvSpPr>
        <p:spPr bwMode="auto">
          <a:xfrm>
            <a:off x="6537325" y="3560763"/>
            <a:ext cx="103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29" name="Rectangle 90">
            <a:extLst>
              <a:ext uri="{FF2B5EF4-FFF2-40B4-BE49-F238E27FC236}">
                <a16:creationId xmlns:a16="http://schemas.microsoft.com/office/drawing/2014/main" id="{A517209E-9685-C679-C5C1-1B9A0E57B25A}"/>
              </a:ext>
            </a:extLst>
          </p:cNvPr>
          <p:cNvSpPr>
            <a:spLocks noChangeArrowheads="1"/>
          </p:cNvSpPr>
          <p:nvPr/>
        </p:nvSpPr>
        <p:spPr bwMode="auto">
          <a:xfrm>
            <a:off x="6821488" y="3792538"/>
            <a:ext cx="968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b="1">
                <a:solidFill>
                  <a:srgbClr val="000000"/>
                </a:solidFill>
                <a:latin typeface="Times New Roman" panose="02020603050405020304" pitchFamily="18" charset="0"/>
              </a:rPr>
              <a:t>1</a:t>
            </a:r>
            <a:endParaRPr lang="en-US" altLang="en-US" sz="1200" b="1">
              <a:solidFill>
                <a:srgbClr val="000000"/>
              </a:solidFill>
            </a:endParaRPr>
          </a:p>
        </p:txBody>
      </p:sp>
      <p:sp>
        <p:nvSpPr>
          <p:cNvPr id="78930" name="Rectangle 91">
            <a:extLst>
              <a:ext uri="{FF2B5EF4-FFF2-40B4-BE49-F238E27FC236}">
                <a16:creationId xmlns:a16="http://schemas.microsoft.com/office/drawing/2014/main" id="{DFDE0961-47A1-E840-E64E-23CE6BED825C}"/>
              </a:ext>
            </a:extLst>
          </p:cNvPr>
          <p:cNvSpPr>
            <a:spLocks noChangeArrowheads="1"/>
          </p:cNvSpPr>
          <p:nvPr/>
        </p:nvSpPr>
        <p:spPr bwMode="auto">
          <a:xfrm>
            <a:off x="6856413" y="3563938"/>
            <a:ext cx="103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31" name="Rectangle 92">
            <a:extLst>
              <a:ext uri="{FF2B5EF4-FFF2-40B4-BE49-F238E27FC236}">
                <a16:creationId xmlns:a16="http://schemas.microsoft.com/office/drawing/2014/main" id="{A656AF84-EE93-CF58-4347-C9A3740ECBC0}"/>
              </a:ext>
            </a:extLst>
          </p:cNvPr>
          <p:cNvSpPr>
            <a:spLocks noChangeArrowheads="1"/>
          </p:cNvSpPr>
          <p:nvPr/>
        </p:nvSpPr>
        <p:spPr bwMode="auto">
          <a:xfrm>
            <a:off x="6467475" y="4079875"/>
            <a:ext cx="103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000000"/>
                </a:solidFill>
                <a:latin typeface="Times New Roman" panose="02020603050405020304" pitchFamily="18" charset="0"/>
              </a:rPr>
              <a:t>2</a:t>
            </a:r>
            <a:endParaRPr lang="en-US" altLang="en-US" sz="1600" b="1">
              <a:solidFill>
                <a:srgbClr val="000000"/>
              </a:solidFill>
            </a:endParaRPr>
          </a:p>
        </p:txBody>
      </p:sp>
      <p:sp>
        <p:nvSpPr>
          <p:cNvPr id="78932" name="Rectangle 97">
            <a:extLst>
              <a:ext uri="{FF2B5EF4-FFF2-40B4-BE49-F238E27FC236}">
                <a16:creationId xmlns:a16="http://schemas.microsoft.com/office/drawing/2014/main" id="{B546A477-A2BB-9E68-571E-CD12BED5C63A}"/>
              </a:ext>
            </a:extLst>
          </p:cNvPr>
          <p:cNvSpPr>
            <a:spLocks noChangeArrowheads="1"/>
          </p:cNvSpPr>
          <p:nvPr/>
        </p:nvSpPr>
        <p:spPr bwMode="auto">
          <a:xfrm>
            <a:off x="6596063" y="3640138"/>
            <a:ext cx="184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Symbol" panose="05050102010706020507" pitchFamily="18" charset="2"/>
              </a:rPr>
              <a:t>w</a:t>
            </a:r>
            <a:endParaRPr lang="en-US" altLang="en-US" sz="1800" b="1">
              <a:solidFill>
                <a:srgbClr val="000000"/>
              </a:solidFill>
            </a:endParaRPr>
          </a:p>
        </p:txBody>
      </p:sp>
      <p:sp>
        <p:nvSpPr>
          <p:cNvPr id="78933" name="Rectangle 137">
            <a:extLst>
              <a:ext uri="{FF2B5EF4-FFF2-40B4-BE49-F238E27FC236}">
                <a16:creationId xmlns:a16="http://schemas.microsoft.com/office/drawing/2014/main" id="{2FAC336C-B754-3E4A-E6CF-FED27AF89785}"/>
              </a:ext>
            </a:extLst>
          </p:cNvPr>
          <p:cNvSpPr>
            <a:spLocks noChangeArrowheads="1"/>
          </p:cNvSpPr>
          <p:nvPr/>
        </p:nvSpPr>
        <p:spPr bwMode="auto">
          <a:xfrm>
            <a:off x="6348413" y="3567113"/>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sp>
        <p:nvSpPr>
          <p:cNvPr id="78934" name="Rectangle 138">
            <a:extLst>
              <a:ext uri="{FF2B5EF4-FFF2-40B4-BE49-F238E27FC236}">
                <a16:creationId xmlns:a16="http://schemas.microsoft.com/office/drawing/2014/main" id="{C840D587-3495-8822-1596-0C8B914D8C8D}"/>
              </a:ext>
            </a:extLst>
          </p:cNvPr>
          <p:cNvSpPr>
            <a:spLocks noChangeArrowheads="1"/>
          </p:cNvSpPr>
          <p:nvPr/>
        </p:nvSpPr>
        <p:spPr bwMode="auto">
          <a:xfrm>
            <a:off x="6680200" y="3608388"/>
            <a:ext cx="15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p>
        </p:txBody>
      </p:sp>
      <p:grpSp>
        <p:nvGrpSpPr>
          <p:cNvPr id="48" name="Group 47">
            <a:extLst>
              <a:ext uri="{FF2B5EF4-FFF2-40B4-BE49-F238E27FC236}">
                <a16:creationId xmlns:a16="http://schemas.microsoft.com/office/drawing/2014/main" id="{41A45B26-C088-B765-32C7-CBD44C364C28}"/>
              </a:ext>
            </a:extLst>
          </p:cNvPr>
          <p:cNvGrpSpPr>
            <a:grpSpLocks/>
          </p:cNvGrpSpPr>
          <p:nvPr/>
        </p:nvGrpSpPr>
        <p:grpSpPr bwMode="auto">
          <a:xfrm>
            <a:off x="5795963" y="2967038"/>
            <a:ext cx="1257300" cy="1595437"/>
            <a:chOff x="5796513" y="2967134"/>
            <a:chExt cx="1257283" cy="1595370"/>
          </a:xfrm>
        </p:grpSpPr>
        <p:sp>
          <p:nvSpPr>
            <p:cNvPr id="4" name="Freeform: Shape 3">
              <a:extLst>
                <a:ext uri="{FF2B5EF4-FFF2-40B4-BE49-F238E27FC236}">
                  <a16:creationId xmlns:a16="http://schemas.microsoft.com/office/drawing/2014/main" id="{1AA0584C-3E55-38FD-813C-90FE238FC6A1}"/>
                </a:ext>
              </a:extLst>
            </p:cNvPr>
            <p:cNvSpPr/>
            <p:nvPr/>
          </p:nvSpPr>
          <p:spPr>
            <a:xfrm>
              <a:off x="5796513" y="3448126"/>
              <a:ext cx="1257283" cy="1114378"/>
            </a:xfrm>
            <a:custGeom>
              <a:avLst/>
              <a:gdLst>
                <a:gd name="connsiteX0" fmla="*/ 275422 w 1500226"/>
                <a:gd name="connsiteY0" fmla="*/ 55085 h 1114521"/>
                <a:gd name="connsiteX1" fmla="*/ 275422 w 1500226"/>
                <a:gd name="connsiteY1" fmla="*/ 55085 h 1114521"/>
                <a:gd name="connsiteX2" fmla="*/ 143219 w 1500226"/>
                <a:gd name="connsiteY2" fmla="*/ 66102 h 1114521"/>
                <a:gd name="connsiteX3" fmla="*/ 110169 w 1500226"/>
                <a:gd name="connsiteY3" fmla="*/ 99152 h 1114521"/>
                <a:gd name="connsiteX4" fmla="*/ 77118 w 1500226"/>
                <a:gd name="connsiteY4" fmla="*/ 121186 h 1114521"/>
                <a:gd name="connsiteX5" fmla="*/ 22034 w 1500226"/>
                <a:gd name="connsiteY5" fmla="*/ 220338 h 1114521"/>
                <a:gd name="connsiteX6" fmla="*/ 0 w 1500226"/>
                <a:gd name="connsiteY6" fmla="*/ 495759 h 1114521"/>
                <a:gd name="connsiteX7" fmla="*/ 11017 w 1500226"/>
                <a:gd name="connsiteY7" fmla="*/ 760164 h 1114521"/>
                <a:gd name="connsiteX8" fmla="*/ 33051 w 1500226"/>
                <a:gd name="connsiteY8" fmla="*/ 815249 h 1114521"/>
                <a:gd name="connsiteX9" fmla="*/ 99152 w 1500226"/>
                <a:gd name="connsiteY9" fmla="*/ 903384 h 1114521"/>
                <a:gd name="connsiteX10" fmla="*/ 187287 w 1500226"/>
                <a:gd name="connsiteY10" fmla="*/ 969485 h 1114521"/>
                <a:gd name="connsiteX11" fmla="*/ 242371 w 1500226"/>
                <a:gd name="connsiteY11" fmla="*/ 991518 h 1114521"/>
                <a:gd name="connsiteX12" fmla="*/ 319489 w 1500226"/>
                <a:gd name="connsiteY12" fmla="*/ 1013552 h 1114521"/>
                <a:gd name="connsiteX13" fmla="*/ 440675 w 1500226"/>
                <a:gd name="connsiteY13" fmla="*/ 1057620 h 1114521"/>
                <a:gd name="connsiteX14" fmla="*/ 517793 w 1500226"/>
                <a:gd name="connsiteY14" fmla="*/ 1068637 h 1114521"/>
                <a:gd name="connsiteX15" fmla="*/ 716096 w 1500226"/>
                <a:gd name="connsiteY15" fmla="*/ 1112704 h 1114521"/>
                <a:gd name="connsiteX16" fmla="*/ 1134737 w 1500226"/>
                <a:gd name="connsiteY16" fmla="*/ 1079653 h 1114521"/>
                <a:gd name="connsiteX17" fmla="*/ 1189822 w 1500226"/>
                <a:gd name="connsiteY17" fmla="*/ 1046603 h 1114521"/>
                <a:gd name="connsiteX18" fmla="*/ 1222872 w 1500226"/>
                <a:gd name="connsiteY18" fmla="*/ 1002535 h 1114521"/>
                <a:gd name="connsiteX19" fmla="*/ 1255923 w 1500226"/>
                <a:gd name="connsiteY19" fmla="*/ 980502 h 1114521"/>
                <a:gd name="connsiteX20" fmla="*/ 1299990 w 1500226"/>
                <a:gd name="connsiteY20" fmla="*/ 936434 h 1114521"/>
                <a:gd name="connsiteX21" fmla="*/ 1322024 w 1500226"/>
                <a:gd name="connsiteY21" fmla="*/ 881350 h 1114521"/>
                <a:gd name="connsiteX22" fmla="*/ 1355075 w 1500226"/>
                <a:gd name="connsiteY22" fmla="*/ 837282 h 1114521"/>
                <a:gd name="connsiteX23" fmla="*/ 1465243 w 1500226"/>
                <a:gd name="connsiteY23" fmla="*/ 782198 h 1114521"/>
                <a:gd name="connsiteX24" fmla="*/ 1487277 w 1500226"/>
                <a:gd name="connsiteY24" fmla="*/ 749147 h 1114521"/>
                <a:gd name="connsiteX25" fmla="*/ 1487277 w 1500226"/>
                <a:gd name="connsiteY25" fmla="*/ 473726 h 1114521"/>
                <a:gd name="connsiteX26" fmla="*/ 1476260 w 1500226"/>
                <a:gd name="connsiteY26" fmla="*/ 418641 h 1114521"/>
                <a:gd name="connsiteX27" fmla="*/ 1443210 w 1500226"/>
                <a:gd name="connsiteY27" fmla="*/ 319490 h 1114521"/>
                <a:gd name="connsiteX28" fmla="*/ 1421176 w 1500226"/>
                <a:gd name="connsiteY28" fmla="*/ 132203 h 1114521"/>
                <a:gd name="connsiteX29" fmla="*/ 1399142 w 1500226"/>
                <a:gd name="connsiteY29" fmla="*/ 55085 h 1114521"/>
                <a:gd name="connsiteX30" fmla="*/ 1311007 w 1500226"/>
                <a:gd name="connsiteY30" fmla="*/ 11017 h 1114521"/>
                <a:gd name="connsiteX31" fmla="*/ 1156771 w 1500226"/>
                <a:gd name="connsiteY31" fmla="*/ 0 h 1114521"/>
                <a:gd name="connsiteX32" fmla="*/ 396607 w 1500226"/>
                <a:gd name="connsiteY32" fmla="*/ 33051 h 1114521"/>
                <a:gd name="connsiteX33" fmla="*/ 275422 w 1500226"/>
                <a:gd name="connsiteY33" fmla="*/ 55085 h 11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00226" h="1114521">
                  <a:moveTo>
                    <a:pt x="275422" y="55085"/>
                  </a:moveTo>
                  <a:lnTo>
                    <a:pt x="275422" y="55085"/>
                  </a:lnTo>
                  <a:cubicBezTo>
                    <a:pt x="231354" y="58757"/>
                    <a:pt x="185946" y="54708"/>
                    <a:pt x="143219" y="66102"/>
                  </a:cubicBezTo>
                  <a:cubicBezTo>
                    <a:pt x="128165" y="70116"/>
                    <a:pt x="122138" y="89178"/>
                    <a:pt x="110169" y="99152"/>
                  </a:cubicBezTo>
                  <a:cubicBezTo>
                    <a:pt x="99997" y="107629"/>
                    <a:pt x="88135" y="113841"/>
                    <a:pt x="77118" y="121186"/>
                  </a:cubicBezTo>
                  <a:cubicBezTo>
                    <a:pt x="71677" y="130255"/>
                    <a:pt x="25986" y="203211"/>
                    <a:pt x="22034" y="220338"/>
                  </a:cubicBezTo>
                  <a:cubicBezTo>
                    <a:pt x="11523" y="265887"/>
                    <a:pt x="686" y="484781"/>
                    <a:pt x="0" y="495759"/>
                  </a:cubicBezTo>
                  <a:cubicBezTo>
                    <a:pt x="3672" y="583894"/>
                    <a:pt x="1940" y="672421"/>
                    <a:pt x="11017" y="760164"/>
                  </a:cubicBezTo>
                  <a:cubicBezTo>
                    <a:pt x="13052" y="779835"/>
                    <a:pt x="24207" y="797561"/>
                    <a:pt x="33051" y="815249"/>
                  </a:cubicBezTo>
                  <a:cubicBezTo>
                    <a:pt x="52345" y="853837"/>
                    <a:pt x="66802" y="876916"/>
                    <a:pt x="99152" y="903384"/>
                  </a:cubicBezTo>
                  <a:cubicBezTo>
                    <a:pt x="127574" y="926638"/>
                    <a:pt x="153191" y="955847"/>
                    <a:pt x="187287" y="969485"/>
                  </a:cubicBezTo>
                  <a:cubicBezTo>
                    <a:pt x="205648" y="976829"/>
                    <a:pt x="223610" y="985264"/>
                    <a:pt x="242371" y="991518"/>
                  </a:cubicBezTo>
                  <a:cubicBezTo>
                    <a:pt x="346526" y="1026236"/>
                    <a:pt x="234632" y="981730"/>
                    <a:pt x="319489" y="1013552"/>
                  </a:cubicBezTo>
                  <a:cubicBezTo>
                    <a:pt x="358043" y="1028010"/>
                    <a:pt x="400553" y="1048361"/>
                    <a:pt x="440675" y="1057620"/>
                  </a:cubicBezTo>
                  <a:cubicBezTo>
                    <a:pt x="465977" y="1063459"/>
                    <a:pt x="492330" y="1063544"/>
                    <a:pt x="517793" y="1068637"/>
                  </a:cubicBezTo>
                  <a:cubicBezTo>
                    <a:pt x="584191" y="1081917"/>
                    <a:pt x="649995" y="1098015"/>
                    <a:pt x="716096" y="1112704"/>
                  </a:cubicBezTo>
                  <a:cubicBezTo>
                    <a:pt x="813481" y="1109563"/>
                    <a:pt x="1011677" y="1130927"/>
                    <a:pt x="1134737" y="1079653"/>
                  </a:cubicBezTo>
                  <a:cubicBezTo>
                    <a:pt x="1154503" y="1071417"/>
                    <a:pt x="1171460" y="1057620"/>
                    <a:pt x="1189822" y="1046603"/>
                  </a:cubicBezTo>
                  <a:cubicBezTo>
                    <a:pt x="1200839" y="1031914"/>
                    <a:pt x="1209888" y="1015519"/>
                    <a:pt x="1222872" y="1002535"/>
                  </a:cubicBezTo>
                  <a:cubicBezTo>
                    <a:pt x="1232235" y="993172"/>
                    <a:pt x="1245870" y="989119"/>
                    <a:pt x="1255923" y="980502"/>
                  </a:cubicBezTo>
                  <a:cubicBezTo>
                    <a:pt x="1271696" y="966983"/>
                    <a:pt x="1285301" y="951123"/>
                    <a:pt x="1299990" y="936434"/>
                  </a:cubicBezTo>
                  <a:cubicBezTo>
                    <a:pt x="1307335" y="918073"/>
                    <a:pt x="1312420" y="898637"/>
                    <a:pt x="1322024" y="881350"/>
                  </a:cubicBezTo>
                  <a:cubicBezTo>
                    <a:pt x="1330941" y="865299"/>
                    <a:pt x="1340737" y="848752"/>
                    <a:pt x="1355075" y="837282"/>
                  </a:cubicBezTo>
                  <a:cubicBezTo>
                    <a:pt x="1399563" y="801691"/>
                    <a:pt x="1420859" y="796993"/>
                    <a:pt x="1465243" y="782198"/>
                  </a:cubicBezTo>
                  <a:cubicBezTo>
                    <a:pt x="1472588" y="771181"/>
                    <a:pt x="1482628" y="761545"/>
                    <a:pt x="1487277" y="749147"/>
                  </a:cubicBezTo>
                  <a:cubicBezTo>
                    <a:pt x="1515125" y="674887"/>
                    <a:pt x="1489770" y="504883"/>
                    <a:pt x="1487277" y="473726"/>
                  </a:cubicBezTo>
                  <a:cubicBezTo>
                    <a:pt x="1485784" y="455060"/>
                    <a:pt x="1480322" y="436920"/>
                    <a:pt x="1476260" y="418641"/>
                  </a:cubicBezTo>
                  <a:cubicBezTo>
                    <a:pt x="1464401" y="365274"/>
                    <a:pt x="1465702" y="375721"/>
                    <a:pt x="1443210" y="319490"/>
                  </a:cubicBezTo>
                  <a:cubicBezTo>
                    <a:pt x="1435865" y="257061"/>
                    <a:pt x="1430066" y="194431"/>
                    <a:pt x="1421176" y="132203"/>
                  </a:cubicBezTo>
                  <a:cubicBezTo>
                    <a:pt x="1420832" y="129793"/>
                    <a:pt x="1404602" y="61910"/>
                    <a:pt x="1399142" y="55085"/>
                  </a:cubicBezTo>
                  <a:cubicBezTo>
                    <a:pt x="1386079" y="38757"/>
                    <a:pt x="1323956" y="13062"/>
                    <a:pt x="1311007" y="11017"/>
                  </a:cubicBezTo>
                  <a:cubicBezTo>
                    <a:pt x="1260095" y="2978"/>
                    <a:pt x="1208183" y="3672"/>
                    <a:pt x="1156771" y="0"/>
                  </a:cubicBezTo>
                  <a:cubicBezTo>
                    <a:pt x="903383" y="11017"/>
                    <a:pt x="649487" y="13598"/>
                    <a:pt x="396607" y="33051"/>
                  </a:cubicBezTo>
                  <a:cubicBezTo>
                    <a:pt x="-63243" y="68425"/>
                    <a:pt x="295619" y="51413"/>
                    <a:pt x="275422" y="55085"/>
                  </a:cubicBez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8968" name="Group 21">
              <a:extLst>
                <a:ext uri="{FF2B5EF4-FFF2-40B4-BE49-F238E27FC236}">
                  <a16:creationId xmlns:a16="http://schemas.microsoft.com/office/drawing/2014/main" id="{D5210F0A-7E7A-D152-0866-977985768EA8}"/>
                </a:ext>
              </a:extLst>
            </p:cNvPr>
            <p:cNvGrpSpPr>
              <a:grpSpLocks/>
            </p:cNvGrpSpPr>
            <p:nvPr/>
          </p:nvGrpSpPr>
          <p:grpSpPr bwMode="auto">
            <a:xfrm>
              <a:off x="6279383" y="2967134"/>
              <a:ext cx="353479" cy="488622"/>
              <a:chOff x="1957388" y="3398838"/>
              <a:chExt cx="353479" cy="488622"/>
            </a:xfrm>
          </p:grpSpPr>
          <p:sp>
            <p:nvSpPr>
              <p:cNvPr id="78969" name="Rectangle 151">
                <a:extLst>
                  <a:ext uri="{FF2B5EF4-FFF2-40B4-BE49-F238E27FC236}">
                    <a16:creationId xmlns:a16="http://schemas.microsoft.com/office/drawing/2014/main" id="{E237785B-7973-2531-C945-26C0917EB4DD}"/>
                  </a:ext>
                </a:extLst>
              </p:cNvPr>
              <p:cNvSpPr>
                <a:spLocks noChangeArrowheads="1"/>
              </p:cNvSpPr>
              <p:nvPr/>
            </p:nvSpPr>
            <p:spPr bwMode="auto">
              <a:xfrm>
                <a:off x="1957388" y="3398838"/>
                <a:ext cx="288537" cy="44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70C0"/>
                    </a:solidFill>
                    <a:latin typeface="Times New Roman" panose="02020603050405020304" pitchFamily="18" charset="0"/>
                  </a:rPr>
                  <a:t>m</a:t>
                </a:r>
                <a:endParaRPr lang="en-US" altLang="en-US" sz="1800" b="1">
                  <a:solidFill>
                    <a:srgbClr val="0070C0"/>
                  </a:solidFill>
                </a:endParaRPr>
              </a:p>
            </p:txBody>
          </p:sp>
          <p:sp>
            <p:nvSpPr>
              <p:cNvPr id="78970" name="Rectangle 173">
                <a:extLst>
                  <a:ext uri="{FF2B5EF4-FFF2-40B4-BE49-F238E27FC236}">
                    <a16:creationId xmlns:a16="http://schemas.microsoft.com/office/drawing/2014/main" id="{D636D59E-7E7A-6E4E-C862-E9C40F653379}"/>
                  </a:ext>
                </a:extLst>
              </p:cNvPr>
              <p:cNvSpPr>
                <a:spLocks noChangeArrowheads="1"/>
              </p:cNvSpPr>
              <p:nvPr/>
            </p:nvSpPr>
            <p:spPr bwMode="auto">
              <a:xfrm>
                <a:off x="2201863" y="3625850"/>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70C0"/>
                    </a:solidFill>
                    <a:latin typeface="Times New Roman" panose="02020603050405020304" pitchFamily="18" charset="0"/>
                  </a:rPr>
                  <a:t>1</a:t>
                </a:r>
                <a:endParaRPr lang="en-US" altLang="en-US" sz="1800" b="1">
                  <a:solidFill>
                    <a:srgbClr val="0070C0"/>
                  </a:solidFill>
                </a:endParaRPr>
              </a:p>
            </p:txBody>
          </p:sp>
        </p:grpSp>
      </p:grpSp>
      <p:grpSp>
        <p:nvGrpSpPr>
          <p:cNvPr id="50" name="Group 49">
            <a:extLst>
              <a:ext uri="{FF2B5EF4-FFF2-40B4-BE49-F238E27FC236}">
                <a16:creationId xmlns:a16="http://schemas.microsoft.com/office/drawing/2014/main" id="{F8640773-07A8-663D-6E5F-18F79173598C}"/>
              </a:ext>
            </a:extLst>
          </p:cNvPr>
          <p:cNvGrpSpPr>
            <a:grpSpLocks/>
          </p:cNvGrpSpPr>
          <p:nvPr/>
        </p:nvGrpSpPr>
        <p:grpSpPr bwMode="auto">
          <a:xfrm>
            <a:off x="7027863" y="2963863"/>
            <a:ext cx="1447800" cy="1566862"/>
            <a:chOff x="7028630" y="2963828"/>
            <a:chExt cx="1447426" cy="1566859"/>
          </a:xfrm>
        </p:grpSpPr>
        <p:sp>
          <p:nvSpPr>
            <p:cNvPr id="12" name="Freeform: Shape 11">
              <a:extLst>
                <a:ext uri="{FF2B5EF4-FFF2-40B4-BE49-F238E27FC236}">
                  <a16:creationId xmlns:a16="http://schemas.microsoft.com/office/drawing/2014/main" id="{3BB843A8-97C2-2F12-0617-8D468A56E0E7}"/>
                </a:ext>
              </a:extLst>
            </p:cNvPr>
            <p:cNvSpPr/>
            <p:nvPr/>
          </p:nvSpPr>
          <p:spPr>
            <a:xfrm>
              <a:off x="7028630" y="3428964"/>
              <a:ext cx="1447426" cy="1101723"/>
            </a:xfrm>
            <a:custGeom>
              <a:avLst/>
              <a:gdLst>
                <a:gd name="connsiteX0" fmla="*/ 627962 w 1721441"/>
                <a:gd name="connsiteY0" fmla="*/ 22034 h 1101687"/>
                <a:gd name="connsiteX1" fmla="*/ 627962 w 1721441"/>
                <a:gd name="connsiteY1" fmla="*/ 22034 h 1101687"/>
                <a:gd name="connsiteX2" fmla="*/ 198304 w 1721441"/>
                <a:gd name="connsiteY2" fmla="*/ 44068 h 1101687"/>
                <a:gd name="connsiteX3" fmla="*/ 165253 w 1721441"/>
                <a:gd name="connsiteY3" fmla="*/ 66102 h 1101687"/>
                <a:gd name="connsiteX4" fmla="*/ 55085 w 1721441"/>
                <a:gd name="connsiteY4" fmla="*/ 132203 h 1101687"/>
                <a:gd name="connsiteX5" fmla="*/ 0 w 1721441"/>
                <a:gd name="connsiteY5" fmla="*/ 253388 h 1101687"/>
                <a:gd name="connsiteX6" fmla="*/ 33051 w 1721441"/>
                <a:gd name="connsiteY6" fmla="*/ 308473 h 1101687"/>
                <a:gd name="connsiteX7" fmla="*/ 55085 w 1721441"/>
                <a:gd name="connsiteY7" fmla="*/ 440675 h 1101687"/>
                <a:gd name="connsiteX8" fmla="*/ 88135 w 1721441"/>
                <a:gd name="connsiteY8" fmla="*/ 815249 h 1101687"/>
                <a:gd name="connsiteX9" fmla="*/ 110169 w 1721441"/>
                <a:gd name="connsiteY9" fmla="*/ 903384 h 1101687"/>
                <a:gd name="connsiteX10" fmla="*/ 154236 w 1721441"/>
                <a:gd name="connsiteY10" fmla="*/ 947451 h 1101687"/>
                <a:gd name="connsiteX11" fmla="*/ 286439 w 1721441"/>
                <a:gd name="connsiteY11" fmla="*/ 1002535 h 1101687"/>
                <a:gd name="connsiteX12" fmla="*/ 440675 w 1721441"/>
                <a:gd name="connsiteY12" fmla="*/ 1046603 h 1101687"/>
                <a:gd name="connsiteX13" fmla="*/ 495759 w 1721441"/>
                <a:gd name="connsiteY13" fmla="*/ 1068637 h 1101687"/>
                <a:gd name="connsiteX14" fmla="*/ 550844 w 1721441"/>
                <a:gd name="connsiteY14" fmla="*/ 1079653 h 1101687"/>
                <a:gd name="connsiteX15" fmla="*/ 848299 w 1721441"/>
                <a:gd name="connsiteY15" fmla="*/ 1101687 h 1101687"/>
                <a:gd name="connsiteX16" fmla="*/ 1156771 w 1721441"/>
                <a:gd name="connsiteY16" fmla="*/ 1090670 h 1101687"/>
                <a:gd name="connsiteX17" fmla="*/ 1255923 w 1721441"/>
                <a:gd name="connsiteY17" fmla="*/ 1057620 h 1101687"/>
                <a:gd name="connsiteX18" fmla="*/ 1553379 w 1721441"/>
                <a:gd name="connsiteY18" fmla="*/ 947451 h 1101687"/>
                <a:gd name="connsiteX19" fmla="*/ 1608463 w 1721441"/>
                <a:gd name="connsiteY19" fmla="*/ 903384 h 1101687"/>
                <a:gd name="connsiteX20" fmla="*/ 1641514 w 1721441"/>
                <a:gd name="connsiteY20" fmla="*/ 881350 h 1101687"/>
                <a:gd name="connsiteX21" fmla="*/ 1685581 w 1721441"/>
                <a:gd name="connsiteY21" fmla="*/ 848299 h 1101687"/>
                <a:gd name="connsiteX22" fmla="*/ 1707615 w 1721441"/>
                <a:gd name="connsiteY22" fmla="*/ 804232 h 1101687"/>
                <a:gd name="connsiteX23" fmla="*/ 1707615 w 1721441"/>
                <a:gd name="connsiteY23" fmla="*/ 495759 h 1101687"/>
                <a:gd name="connsiteX24" fmla="*/ 1663547 w 1721441"/>
                <a:gd name="connsiteY24" fmla="*/ 319490 h 1101687"/>
                <a:gd name="connsiteX25" fmla="*/ 1630497 w 1721441"/>
                <a:gd name="connsiteY25" fmla="*/ 220338 h 1101687"/>
                <a:gd name="connsiteX26" fmla="*/ 1597446 w 1721441"/>
                <a:gd name="connsiteY26" fmla="*/ 132203 h 1101687"/>
                <a:gd name="connsiteX27" fmla="*/ 1564396 w 1721441"/>
                <a:gd name="connsiteY27" fmla="*/ 121186 h 1101687"/>
                <a:gd name="connsiteX28" fmla="*/ 1443210 w 1721441"/>
                <a:gd name="connsiteY28" fmla="*/ 77118 h 1101687"/>
                <a:gd name="connsiteX29" fmla="*/ 1377109 w 1721441"/>
                <a:gd name="connsiteY29" fmla="*/ 55085 h 1101687"/>
                <a:gd name="connsiteX30" fmla="*/ 1333041 w 1721441"/>
                <a:gd name="connsiteY30" fmla="*/ 44068 h 1101687"/>
                <a:gd name="connsiteX31" fmla="*/ 1222873 w 1721441"/>
                <a:gd name="connsiteY31" fmla="*/ 11017 h 1101687"/>
                <a:gd name="connsiteX32" fmla="*/ 1101687 w 1721441"/>
                <a:gd name="connsiteY32" fmla="*/ 0 h 1101687"/>
                <a:gd name="connsiteX33" fmla="*/ 627962 w 1721441"/>
                <a:gd name="connsiteY33" fmla="*/ 22034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21441" h="1101687">
                  <a:moveTo>
                    <a:pt x="627962" y="22034"/>
                  </a:moveTo>
                  <a:lnTo>
                    <a:pt x="627962" y="22034"/>
                  </a:lnTo>
                  <a:cubicBezTo>
                    <a:pt x="484743" y="29379"/>
                    <a:pt x="341066" y="30472"/>
                    <a:pt x="198304" y="44068"/>
                  </a:cubicBezTo>
                  <a:cubicBezTo>
                    <a:pt x="185123" y="45323"/>
                    <a:pt x="176027" y="58406"/>
                    <a:pt x="165253" y="66102"/>
                  </a:cubicBezTo>
                  <a:cubicBezTo>
                    <a:pt x="90849" y="119247"/>
                    <a:pt x="151869" y="83810"/>
                    <a:pt x="55085" y="132203"/>
                  </a:cubicBezTo>
                  <a:cubicBezTo>
                    <a:pt x="630" y="213884"/>
                    <a:pt x="16210" y="172337"/>
                    <a:pt x="0" y="253388"/>
                  </a:cubicBezTo>
                  <a:cubicBezTo>
                    <a:pt x="11017" y="271750"/>
                    <a:pt x="27009" y="287930"/>
                    <a:pt x="33051" y="308473"/>
                  </a:cubicBezTo>
                  <a:cubicBezTo>
                    <a:pt x="45657" y="351333"/>
                    <a:pt x="48117" y="396547"/>
                    <a:pt x="55085" y="440675"/>
                  </a:cubicBezTo>
                  <a:cubicBezTo>
                    <a:pt x="85540" y="633557"/>
                    <a:pt x="43593" y="425506"/>
                    <a:pt x="88135" y="815249"/>
                  </a:cubicBezTo>
                  <a:cubicBezTo>
                    <a:pt x="91573" y="845336"/>
                    <a:pt x="96626" y="876298"/>
                    <a:pt x="110169" y="903384"/>
                  </a:cubicBezTo>
                  <a:cubicBezTo>
                    <a:pt x="119459" y="921964"/>
                    <a:pt x="136951" y="935928"/>
                    <a:pt x="154236" y="947451"/>
                  </a:cubicBezTo>
                  <a:cubicBezTo>
                    <a:pt x="246256" y="1008797"/>
                    <a:pt x="214958" y="978708"/>
                    <a:pt x="286439" y="1002535"/>
                  </a:cubicBezTo>
                  <a:cubicBezTo>
                    <a:pt x="422753" y="1047973"/>
                    <a:pt x="324215" y="1027193"/>
                    <a:pt x="440675" y="1046603"/>
                  </a:cubicBezTo>
                  <a:cubicBezTo>
                    <a:pt x="459036" y="1053948"/>
                    <a:pt x="476817" y="1062955"/>
                    <a:pt x="495759" y="1068637"/>
                  </a:cubicBezTo>
                  <a:cubicBezTo>
                    <a:pt x="513695" y="1074018"/>
                    <a:pt x="532201" y="1077905"/>
                    <a:pt x="550844" y="1079653"/>
                  </a:cubicBezTo>
                  <a:cubicBezTo>
                    <a:pt x="649833" y="1088933"/>
                    <a:pt x="749147" y="1094342"/>
                    <a:pt x="848299" y="1101687"/>
                  </a:cubicBezTo>
                  <a:cubicBezTo>
                    <a:pt x="951123" y="1098015"/>
                    <a:pt x="1054477" y="1101729"/>
                    <a:pt x="1156771" y="1090670"/>
                  </a:cubicBezTo>
                  <a:cubicBezTo>
                    <a:pt x="1191408" y="1086926"/>
                    <a:pt x="1222554" y="1067631"/>
                    <a:pt x="1255923" y="1057620"/>
                  </a:cubicBezTo>
                  <a:cubicBezTo>
                    <a:pt x="1347377" y="1030184"/>
                    <a:pt x="1479063" y="1006904"/>
                    <a:pt x="1553379" y="947451"/>
                  </a:cubicBezTo>
                  <a:cubicBezTo>
                    <a:pt x="1571740" y="932762"/>
                    <a:pt x="1589652" y="917492"/>
                    <a:pt x="1608463" y="903384"/>
                  </a:cubicBezTo>
                  <a:cubicBezTo>
                    <a:pt x="1619056" y="895440"/>
                    <a:pt x="1630740" y="889046"/>
                    <a:pt x="1641514" y="881350"/>
                  </a:cubicBezTo>
                  <a:cubicBezTo>
                    <a:pt x="1656455" y="870678"/>
                    <a:pt x="1670892" y="859316"/>
                    <a:pt x="1685581" y="848299"/>
                  </a:cubicBezTo>
                  <a:cubicBezTo>
                    <a:pt x="1692926" y="833610"/>
                    <a:pt x="1702422" y="819812"/>
                    <a:pt x="1707615" y="804232"/>
                  </a:cubicBezTo>
                  <a:cubicBezTo>
                    <a:pt x="1737169" y="715570"/>
                    <a:pt x="1710609" y="545163"/>
                    <a:pt x="1707615" y="495759"/>
                  </a:cubicBezTo>
                  <a:cubicBezTo>
                    <a:pt x="1700184" y="373154"/>
                    <a:pt x="1709073" y="410541"/>
                    <a:pt x="1663547" y="319490"/>
                  </a:cubicBezTo>
                  <a:cubicBezTo>
                    <a:pt x="1643976" y="221634"/>
                    <a:pt x="1665582" y="304541"/>
                    <a:pt x="1630497" y="220338"/>
                  </a:cubicBezTo>
                  <a:cubicBezTo>
                    <a:pt x="1618429" y="191375"/>
                    <a:pt x="1614850" y="158310"/>
                    <a:pt x="1597446" y="132203"/>
                  </a:cubicBezTo>
                  <a:cubicBezTo>
                    <a:pt x="1591004" y="122541"/>
                    <a:pt x="1575413" y="124858"/>
                    <a:pt x="1564396" y="121186"/>
                  </a:cubicBezTo>
                  <a:cubicBezTo>
                    <a:pt x="1488146" y="63999"/>
                    <a:pt x="1554639" y="102832"/>
                    <a:pt x="1443210" y="77118"/>
                  </a:cubicBezTo>
                  <a:cubicBezTo>
                    <a:pt x="1420579" y="71896"/>
                    <a:pt x="1399355" y="61759"/>
                    <a:pt x="1377109" y="55085"/>
                  </a:cubicBezTo>
                  <a:cubicBezTo>
                    <a:pt x="1362606" y="50734"/>
                    <a:pt x="1347600" y="48228"/>
                    <a:pt x="1333041" y="44068"/>
                  </a:cubicBezTo>
                  <a:cubicBezTo>
                    <a:pt x="1296177" y="33535"/>
                    <a:pt x="1260535" y="18191"/>
                    <a:pt x="1222873" y="11017"/>
                  </a:cubicBezTo>
                  <a:cubicBezTo>
                    <a:pt x="1183027" y="3427"/>
                    <a:pt x="1142082" y="3672"/>
                    <a:pt x="1101687" y="0"/>
                  </a:cubicBezTo>
                  <a:cubicBezTo>
                    <a:pt x="819015" y="16628"/>
                    <a:pt x="706916" y="18362"/>
                    <a:pt x="627962" y="22034"/>
                  </a:cubicBez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8964" name="Group 27">
              <a:extLst>
                <a:ext uri="{FF2B5EF4-FFF2-40B4-BE49-F238E27FC236}">
                  <a16:creationId xmlns:a16="http://schemas.microsoft.com/office/drawing/2014/main" id="{6181CA4C-E7CB-6308-87F1-87A5409CD343}"/>
                </a:ext>
              </a:extLst>
            </p:cNvPr>
            <p:cNvGrpSpPr>
              <a:grpSpLocks/>
            </p:cNvGrpSpPr>
            <p:nvPr/>
          </p:nvGrpSpPr>
          <p:grpSpPr bwMode="auto">
            <a:xfrm>
              <a:off x="7385647" y="2963828"/>
              <a:ext cx="353479" cy="488622"/>
              <a:chOff x="1957388" y="3398838"/>
              <a:chExt cx="353479" cy="488622"/>
            </a:xfrm>
          </p:grpSpPr>
          <p:sp>
            <p:nvSpPr>
              <p:cNvPr id="78965" name="Rectangle 151">
                <a:extLst>
                  <a:ext uri="{FF2B5EF4-FFF2-40B4-BE49-F238E27FC236}">
                    <a16:creationId xmlns:a16="http://schemas.microsoft.com/office/drawing/2014/main" id="{2383B727-F360-D9AE-3873-4C7A437AB099}"/>
                  </a:ext>
                </a:extLst>
              </p:cNvPr>
              <p:cNvSpPr>
                <a:spLocks noChangeArrowheads="1"/>
              </p:cNvSpPr>
              <p:nvPr/>
            </p:nvSpPr>
            <p:spPr bwMode="auto">
              <a:xfrm>
                <a:off x="1957388" y="3398838"/>
                <a:ext cx="288467" cy="4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7030A0"/>
                    </a:solidFill>
                    <a:latin typeface="Times New Roman" panose="02020603050405020304" pitchFamily="18" charset="0"/>
                  </a:rPr>
                  <a:t>m</a:t>
                </a:r>
                <a:endParaRPr lang="en-US" altLang="en-US" sz="1800" b="1">
                  <a:solidFill>
                    <a:srgbClr val="7030A0"/>
                  </a:solidFill>
                </a:endParaRPr>
              </a:p>
            </p:txBody>
          </p:sp>
          <p:sp>
            <p:nvSpPr>
              <p:cNvPr id="78966" name="Rectangle 173">
                <a:extLst>
                  <a:ext uri="{FF2B5EF4-FFF2-40B4-BE49-F238E27FC236}">
                    <a16:creationId xmlns:a16="http://schemas.microsoft.com/office/drawing/2014/main" id="{F5E02BD4-5A35-588D-AF7A-9A6F9A92F8E8}"/>
                  </a:ext>
                </a:extLst>
              </p:cNvPr>
              <p:cNvSpPr>
                <a:spLocks noChangeArrowheads="1"/>
              </p:cNvSpPr>
              <p:nvPr/>
            </p:nvSpPr>
            <p:spPr bwMode="auto">
              <a:xfrm>
                <a:off x="2201863" y="3625850"/>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7030A0"/>
                    </a:solidFill>
                    <a:latin typeface="Times New Roman" panose="02020603050405020304" pitchFamily="18" charset="0"/>
                  </a:rPr>
                  <a:t>2</a:t>
                </a:r>
                <a:endParaRPr lang="en-US" altLang="en-US" sz="1800" b="1">
                  <a:solidFill>
                    <a:srgbClr val="7030A0"/>
                  </a:solidFill>
                </a:endParaRPr>
              </a:p>
            </p:txBody>
          </p:sp>
        </p:grpSp>
      </p:grpSp>
      <p:grpSp>
        <p:nvGrpSpPr>
          <p:cNvPr id="45" name="Group 44">
            <a:extLst>
              <a:ext uri="{FF2B5EF4-FFF2-40B4-BE49-F238E27FC236}">
                <a16:creationId xmlns:a16="http://schemas.microsoft.com/office/drawing/2014/main" id="{6093F08A-60B5-25B2-5E03-8D7CC5245DB4}"/>
              </a:ext>
            </a:extLst>
          </p:cNvPr>
          <p:cNvGrpSpPr>
            <a:grpSpLocks/>
          </p:cNvGrpSpPr>
          <p:nvPr/>
        </p:nvGrpSpPr>
        <p:grpSpPr bwMode="auto">
          <a:xfrm>
            <a:off x="1476375" y="1304925"/>
            <a:ext cx="1001713" cy="1870075"/>
            <a:chOff x="1476261" y="1305691"/>
            <a:chExt cx="1002535" cy="1869137"/>
          </a:xfrm>
        </p:grpSpPr>
        <p:sp>
          <p:nvSpPr>
            <p:cNvPr id="2" name="Freeform: Shape 1">
              <a:extLst>
                <a:ext uri="{FF2B5EF4-FFF2-40B4-BE49-F238E27FC236}">
                  <a16:creationId xmlns:a16="http://schemas.microsoft.com/office/drawing/2014/main" id="{E72F1D8F-052B-F78A-CD1F-AF65566AA174}"/>
                </a:ext>
              </a:extLst>
            </p:cNvPr>
            <p:cNvSpPr/>
            <p:nvPr/>
          </p:nvSpPr>
          <p:spPr>
            <a:xfrm>
              <a:off x="1476261" y="2138711"/>
              <a:ext cx="1002535" cy="1036117"/>
            </a:xfrm>
            <a:custGeom>
              <a:avLst/>
              <a:gdLst>
                <a:gd name="connsiteX0" fmla="*/ 451691 w 1002535"/>
                <a:gd name="connsiteY0" fmla="*/ 77118 h 1035585"/>
                <a:gd name="connsiteX1" fmla="*/ 451691 w 1002535"/>
                <a:gd name="connsiteY1" fmla="*/ 77118 h 1035585"/>
                <a:gd name="connsiteX2" fmla="*/ 396607 w 1002535"/>
                <a:gd name="connsiteY2" fmla="*/ 187286 h 1035585"/>
                <a:gd name="connsiteX3" fmla="*/ 385590 w 1002535"/>
                <a:gd name="connsiteY3" fmla="*/ 242371 h 1035585"/>
                <a:gd name="connsiteX4" fmla="*/ 363556 w 1002535"/>
                <a:gd name="connsiteY4" fmla="*/ 319489 h 1035585"/>
                <a:gd name="connsiteX5" fmla="*/ 352539 w 1002535"/>
                <a:gd name="connsiteY5" fmla="*/ 451691 h 1035585"/>
                <a:gd name="connsiteX6" fmla="*/ 275421 w 1002535"/>
                <a:gd name="connsiteY6" fmla="*/ 473725 h 1035585"/>
                <a:gd name="connsiteX7" fmla="*/ 33050 w 1002535"/>
                <a:gd name="connsiteY7" fmla="*/ 550843 h 1035585"/>
                <a:gd name="connsiteX8" fmla="*/ 11016 w 1002535"/>
                <a:gd name="connsiteY8" fmla="*/ 605927 h 1035585"/>
                <a:gd name="connsiteX9" fmla="*/ 0 w 1002535"/>
                <a:gd name="connsiteY9" fmla="*/ 638978 h 1035585"/>
                <a:gd name="connsiteX10" fmla="*/ 11016 w 1002535"/>
                <a:gd name="connsiteY10" fmla="*/ 892366 h 1035585"/>
                <a:gd name="connsiteX11" fmla="*/ 44067 w 1002535"/>
                <a:gd name="connsiteY11" fmla="*/ 969484 h 1035585"/>
                <a:gd name="connsiteX12" fmla="*/ 77118 w 1002535"/>
                <a:gd name="connsiteY12" fmla="*/ 991518 h 1035585"/>
                <a:gd name="connsiteX13" fmla="*/ 286438 w 1002535"/>
                <a:gd name="connsiteY13" fmla="*/ 1035585 h 1035585"/>
                <a:gd name="connsiteX14" fmla="*/ 451691 w 1002535"/>
                <a:gd name="connsiteY14" fmla="*/ 991518 h 1035585"/>
                <a:gd name="connsiteX15" fmla="*/ 473725 w 1002535"/>
                <a:gd name="connsiteY15" fmla="*/ 859315 h 1035585"/>
                <a:gd name="connsiteX16" fmla="*/ 451691 w 1002535"/>
                <a:gd name="connsiteY16" fmla="*/ 705079 h 1035585"/>
                <a:gd name="connsiteX17" fmla="*/ 837282 w 1002535"/>
                <a:gd name="connsiteY17" fmla="*/ 495759 h 1035585"/>
                <a:gd name="connsiteX18" fmla="*/ 958467 w 1002535"/>
                <a:gd name="connsiteY18" fmla="*/ 352539 h 1035585"/>
                <a:gd name="connsiteX19" fmla="*/ 991518 w 1002535"/>
                <a:gd name="connsiteY19" fmla="*/ 253388 h 1035585"/>
                <a:gd name="connsiteX20" fmla="*/ 1002535 w 1002535"/>
                <a:gd name="connsiteY20" fmla="*/ 220337 h 1035585"/>
                <a:gd name="connsiteX21" fmla="*/ 980501 w 1002535"/>
                <a:gd name="connsiteY21" fmla="*/ 77118 h 1035585"/>
                <a:gd name="connsiteX22" fmla="*/ 881349 w 1002535"/>
                <a:gd name="connsiteY22" fmla="*/ 22033 h 1035585"/>
                <a:gd name="connsiteX23" fmla="*/ 826265 w 1002535"/>
                <a:gd name="connsiteY23" fmla="*/ 0 h 1035585"/>
                <a:gd name="connsiteX24" fmla="*/ 672029 w 1002535"/>
                <a:gd name="connsiteY24" fmla="*/ 11017 h 1035585"/>
                <a:gd name="connsiteX25" fmla="*/ 616944 w 1002535"/>
                <a:gd name="connsiteY25" fmla="*/ 33050 h 1035585"/>
                <a:gd name="connsiteX26" fmla="*/ 517792 w 1002535"/>
                <a:gd name="connsiteY26" fmla="*/ 44067 h 1035585"/>
                <a:gd name="connsiteX27" fmla="*/ 451691 w 1002535"/>
                <a:gd name="connsiteY27" fmla="*/ 77118 h 103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2535" h="1035585">
                  <a:moveTo>
                    <a:pt x="451691" y="77118"/>
                  </a:moveTo>
                  <a:lnTo>
                    <a:pt x="451691" y="77118"/>
                  </a:lnTo>
                  <a:cubicBezTo>
                    <a:pt x="433330" y="113841"/>
                    <a:pt x="411855" y="149165"/>
                    <a:pt x="396607" y="187286"/>
                  </a:cubicBezTo>
                  <a:cubicBezTo>
                    <a:pt x="389653" y="204672"/>
                    <a:pt x="389652" y="224092"/>
                    <a:pt x="385590" y="242371"/>
                  </a:cubicBezTo>
                  <a:cubicBezTo>
                    <a:pt x="376368" y="283869"/>
                    <a:pt x="375824" y="282685"/>
                    <a:pt x="363556" y="319489"/>
                  </a:cubicBezTo>
                  <a:cubicBezTo>
                    <a:pt x="359884" y="363556"/>
                    <a:pt x="374478" y="413297"/>
                    <a:pt x="352539" y="451691"/>
                  </a:cubicBezTo>
                  <a:cubicBezTo>
                    <a:pt x="339275" y="474903"/>
                    <a:pt x="300954" y="465801"/>
                    <a:pt x="275421" y="473725"/>
                  </a:cubicBezTo>
                  <a:lnTo>
                    <a:pt x="33050" y="550843"/>
                  </a:lnTo>
                  <a:cubicBezTo>
                    <a:pt x="25705" y="569204"/>
                    <a:pt x="17960" y="587410"/>
                    <a:pt x="11016" y="605927"/>
                  </a:cubicBezTo>
                  <a:cubicBezTo>
                    <a:pt x="6939" y="616800"/>
                    <a:pt x="0" y="627365"/>
                    <a:pt x="0" y="638978"/>
                  </a:cubicBezTo>
                  <a:cubicBezTo>
                    <a:pt x="0" y="723520"/>
                    <a:pt x="-157" y="808565"/>
                    <a:pt x="11016" y="892366"/>
                  </a:cubicBezTo>
                  <a:cubicBezTo>
                    <a:pt x="14712" y="920088"/>
                    <a:pt x="28553" y="946214"/>
                    <a:pt x="44067" y="969484"/>
                  </a:cubicBezTo>
                  <a:cubicBezTo>
                    <a:pt x="51412" y="980501"/>
                    <a:pt x="65622" y="984949"/>
                    <a:pt x="77118" y="991518"/>
                  </a:cubicBezTo>
                  <a:cubicBezTo>
                    <a:pt x="155602" y="1036367"/>
                    <a:pt x="156636" y="1018279"/>
                    <a:pt x="286438" y="1035585"/>
                  </a:cubicBezTo>
                  <a:cubicBezTo>
                    <a:pt x="341522" y="1020896"/>
                    <a:pt x="399595" y="1014672"/>
                    <a:pt x="451691" y="991518"/>
                  </a:cubicBezTo>
                  <a:cubicBezTo>
                    <a:pt x="508017" y="966484"/>
                    <a:pt x="478134" y="896787"/>
                    <a:pt x="473725" y="859315"/>
                  </a:cubicBezTo>
                  <a:cubicBezTo>
                    <a:pt x="458771" y="732207"/>
                    <a:pt x="470282" y="798035"/>
                    <a:pt x="451691" y="705079"/>
                  </a:cubicBezTo>
                  <a:cubicBezTo>
                    <a:pt x="513739" y="353479"/>
                    <a:pt x="405620" y="611570"/>
                    <a:pt x="837282" y="495759"/>
                  </a:cubicBezTo>
                  <a:cubicBezTo>
                    <a:pt x="881843" y="483804"/>
                    <a:pt x="938792" y="403694"/>
                    <a:pt x="958467" y="352539"/>
                  </a:cubicBezTo>
                  <a:cubicBezTo>
                    <a:pt x="970973" y="320023"/>
                    <a:pt x="980501" y="286438"/>
                    <a:pt x="991518" y="253388"/>
                  </a:cubicBezTo>
                  <a:lnTo>
                    <a:pt x="1002535" y="220337"/>
                  </a:lnTo>
                  <a:cubicBezTo>
                    <a:pt x="995190" y="172597"/>
                    <a:pt x="1001068" y="120822"/>
                    <a:pt x="980501" y="77118"/>
                  </a:cubicBezTo>
                  <a:cubicBezTo>
                    <a:pt x="964715" y="43573"/>
                    <a:pt x="913220" y="33984"/>
                    <a:pt x="881349" y="22033"/>
                  </a:cubicBezTo>
                  <a:cubicBezTo>
                    <a:pt x="862832" y="15089"/>
                    <a:pt x="844626" y="7344"/>
                    <a:pt x="826265" y="0"/>
                  </a:cubicBezTo>
                  <a:cubicBezTo>
                    <a:pt x="774853" y="3672"/>
                    <a:pt x="722941" y="2978"/>
                    <a:pt x="672029" y="11017"/>
                  </a:cubicBezTo>
                  <a:cubicBezTo>
                    <a:pt x="652495" y="14101"/>
                    <a:pt x="636281" y="28906"/>
                    <a:pt x="616944" y="33050"/>
                  </a:cubicBezTo>
                  <a:cubicBezTo>
                    <a:pt x="584428" y="40018"/>
                    <a:pt x="550843" y="40395"/>
                    <a:pt x="517792" y="44067"/>
                  </a:cubicBezTo>
                  <a:lnTo>
                    <a:pt x="451691" y="77118"/>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n>
                  <a:solidFill>
                    <a:srgbClr val="FF0000"/>
                  </a:solidFill>
                </a:ln>
              </a:endParaRPr>
            </a:p>
          </p:txBody>
        </p:sp>
        <p:sp>
          <p:nvSpPr>
            <p:cNvPr id="78961" name="Rectangle 150">
              <a:extLst>
                <a:ext uri="{FF2B5EF4-FFF2-40B4-BE49-F238E27FC236}">
                  <a16:creationId xmlns:a16="http://schemas.microsoft.com/office/drawing/2014/main" id="{6171BF56-5D26-1819-8E10-5C26B19C4EB9}"/>
                </a:ext>
              </a:extLst>
            </p:cNvPr>
            <p:cNvSpPr>
              <a:spLocks noChangeArrowheads="1"/>
            </p:cNvSpPr>
            <p:nvPr/>
          </p:nvSpPr>
          <p:spPr bwMode="auto">
            <a:xfrm>
              <a:off x="1608908" y="1305691"/>
              <a:ext cx="26930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FF0000"/>
                  </a:solidFill>
                  <a:latin typeface="Times New Roman" panose="02020603050405020304" pitchFamily="18" charset="0"/>
                </a:rPr>
                <a:t>G</a:t>
              </a:r>
              <a:endParaRPr lang="en-US" altLang="en-US" sz="1800" b="1">
                <a:solidFill>
                  <a:srgbClr val="FF0000"/>
                </a:solidFill>
              </a:endParaRPr>
            </a:p>
          </p:txBody>
        </p:sp>
        <p:cxnSp>
          <p:nvCxnSpPr>
            <p:cNvPr id="37" name="Straight Arrow Connector 36">
              <a:extLst>
                <a:ext uri="{FF2B5EF4-FFF2-40B4-BE49-F238E27FC236}">
                  <a16:creationId xmlns:a16="http://schemas.microsoft.com/office/drawing/2014/main" id="{55F40240-8EBA-AD21-6798-43067BD64FDC}"/>
                </a:ext>
              </a:extLst>
            </p:cNvPr>
            <p:cNvCxnSpPr>
              <a:cxnSpLocks/>
            </p:cNvCxnSpPr>
            <p:nvPr/>
          </p:nvCxnSpPr>
          <p:spPr>
            <a:xfrm>
              <a:off x="1867106" y="1691261"/>
              <a:ext cx="119161" cy="455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B8BE6E96-AEDD-9D8A-D250-F8433B4D53C6}"/>
              </a:ext>
            </a:extLst>
          </p:cNvPr>
          <p:cNvGrpSpPr>
            <a:grpSpLocks/>
          </p:cNvGrpSpPr>
          <p:nvPr/>
        </p:nvGrpSpPr>
        <p:grpSpPr bwMode="auto">
          <a:xfrm>
            <a:off x="3106738" y="1309688"/>
            <a:ext cx="1500187" cy="1889125"/>
            <a:chOff x="3106757" y="1308956"/>
            <a:chExt cx="1500226" cy="1889723"/>
          </a:xfrm>
        </p:grpSpPr>
        <p:sp>
          <p:nvSpPr>
            <p:cNvPr id="3" name="Freeform: Shape 2">
              <a:extLst>
                <a:ext uri="{FF2B5EF4-FFF2-40B4-BE49-F238E27FC236}">
                  <a16:creationId xmlns:a16="http://schemas.microsoft.com/office/drawing/2014/main" id="{EA69FED6-5B09-537D-D35F-3850B6A66D78}"/>
                </a:ext>
              </a:extLst>
            </p:cNvPr>
            <p:cNvSpPr/>
            <p:nvPr/>
          </p:nvSpPr>
          <p:spPr>
            <a:xfrm>
              <a:off x="3106757" y="2083901"/>
              <a:ext cx="1500226" cy="1114778"/>
            </a:xfrm>
            <a:custGeom>
              <a:avLst/>
              <a:gdLst>
                <a:gd name="connsiteX0" fmla="*/ 275422 w 1500226"/>
                <a:gd name="connsiteY0" fmla="*/ 55085 h 1114521"/>
                <a:gd name="connsiteX1" fmla="*/ 275422 w 1500226"/>
                <a:gd name="connsiteY1" fmla="*/ 55085 h 1114521"/>
                <a:gd name="connsiteX2" fmla="*/ 143219 w 1500226"/>
                <a:gd name="connsiteY2" fmla="*/ 66102 h 1114521"/>
                <a:gd name="connsiteX3" fmla="*/ 110169 w 1500226"/>
                <a:gd name="connsiteY3" fmla="*/ 99152 h 1114521"/>
                <a:gd name="connsiteX4" fmla="*/ 77118 w 1500226"/>
                <a:gd name="connsiteY4" fmla="*/ 121186 h 1114521"/>
                <a:gd name="connsiteX5" fmla="*/ 22034 w 1500226"/>
                <a:gd name="connsiteY5" fmla="*/ 220338 h 1114521"/>
                <a:gd name="connsiteX6" fmla="*/ 0 w 1500226"/>
                <a:gd name="connsiteY6" fmla="*/ 495759 h 1114521"/>
                <a:gd name="connsiteX7" fmla="*/ 11017 w 1500226"/>
                <a:gd name="connsiteY7" fmla="*/ 760164 h 1114521"/>
                <a:gd name="connsiteX8" fmla="*/ 33051 w 1500226"/>
                <a:gd name="connsiteY8" fmla="*/ 815249 h 1114521"/>
                <a:gd name="connsiteX9" fmla="*/ 99152 w 1500226"/>
                <a:gd name="connsiteY9" fmla="*/ 903384 h 1114521"/>
                <a:gd name="connsiteX10" fmla="*/ 187287 w 1500226"/>
                <a:gd name="connsiteY10" fmla="*/ 969485 h 1114521"/>
                <a:gd name="connsiteX11" fmla="*/ 242371 w 1500226"/>
                <a:gd name="connsiteY11" fmla="*/ 991518 h 1114521"/>
                <a:gd name="connsiteX12" fmla="*/ 319489 w 1500226"/>
                <a:gd name="connsiteY12" fmla="*/ 1013552 h 1114521"/>
                <a:gd name="connsiteX13" fmla="*/ 440675 w 1500226"/>
                <a:gd name="connsiteY13" fmla="*/ 1057620 h 1114521"/>
                <a:gd name="connsiteX14" fmla="*/ 517793 w 1500226"/>
                <a:gd name="connsiteY14" fmla="*/ 1068637 h 1114521"/>
                <a:gd name="connsiteX15" fmla="*/ 716096 w 1500226"/>
                <a:gd name="connsiteY15" fmla="*/ 1112704 h 1114521"/>
                <a:gd name="connsiteX16" fmla="*/ 1134737 w 1500226"/>
                <a:gd name="connsiteY16" fmla="*/ 1079653 h 1114521"/>
                <a:gd name="connsiteX17" fmla="*/ 1189822 w 1500226"/>
                <a:gd name="connsiteY17" fmla="*/ 1046603 h 1114521"/>
                <a:gd name="connsiteX18" fmla="*/ 1222872 w 1500226"/>
                <a:gd name="connsiteY18" fmla="*/ 1002535 h 1114521"/>
                <a:gd name="connsiteX19" fmla="*/ 1255923 w 1500226"/>
                <a:gd name="connsiteY19" fmla="*/ 980502 h 1114521"/>
                <a:gd name="connsiteX20" fmla="*/ 1299990 w 1500226"/>
                <a:gd name="connsiteY20" fmla="*/ 936434 h 1114521"/>
                <a:gd name="connsiteX21" fmla="*/ 1322024 w 1500226"/>
                <a:gd name="connsiteY21" fmla="*/ 881350 h 1114521"/>
                <a:gd name="connsiteX22" fmla="*/ 1355075 w 1500226"/>
                <a:gd name="connsiteY22" fmla="*/ 837282 h 1114521"/>
                <a:gd name="connsiteX23" fmla="*/ 1465243 w 1500226"/>
                <a:gd name="connsiteY23" fmla="*/ 782198 h 1114521"/>
                <a:gd name="connsiteX24" fmla="*/ 1487277 w 1500226"/>
                <a:gd name="connsiteY24" fmla="*/ 749147 h 1114521"/>
                <a:gd name="connsiteX25" fmla="*/ 1487277 w 1500226"/>
                <a:gd name="connsiteY25" fmla="*/ 473726 h 1114521"/>
                <a:gd name="connsiteX26" fmla="*/ 1476260 w 1500226"/>
                <a:gd name="connsiteY26" fmla="*/ 418641 h 1114521"/>
                <a:gd name="connsiteX27" fmla="*/ 1443210 w 1500226"/>
                <a:gd name="connsiteY27" fmla="*/ 319490 h 1114521"/>
                <a:gd name="connsiteX28" fmla="*/ 1421176 w 1500226"/>
                <a:gd name="connsiteY28" fmla="*/ 132203 h 1114521"/>
                <a:gd name="connsiteX29" fmla="*/ 1399142 w 1500226"/>
                <a:gd name="connsiteY29" fmla="*/ 55085 h 1114521"/>
                <a:gd name="connsiteX30" fmla="*/ 1311007 w 1500226"/>
                <a:gd name="connsiteY30" fmla="*/ 11017 h 1114521"/>
                <a:gd name="connsiteX31" fmla="*/ 1156771 w 1500226"/>
                <a:gd name="connsiteY31" fmla="*/ 0 h 1114521"/>
                <a:gd name="connsiteX32" fmla="*/ 396607 w 1500226"/>
                <a:gd name="connsiteY32" fmla="*/ 33051 h 1114521"/>
                <a:gd name="connsiteX33" fmla="*/ 275422 w 1500226"/>
                <a:gd name="connsiteY33" fmla="*/ 55085 h 11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00226" h="1114521">
                  <a:moveTo>
                    <a:pt x="275422" y="55085"/>
                  </a:moveTo>
                  <a:lnTo>
                    <a:pt x="275422" y="55085"/>
                  </a:lnTo>
                  <a:cubicBezTo>
                    <a:pt x="231354" y="58757"/>
                    <a:pt x="185946" y="54708"/>
                    <a:pt x="143219" y="66102"/>
                  </a:cubicBezTo>
                  <a:cubicBezTo>
                    <a:pt x="128165" y="70116"/>
                    <a:pt x="122138" y="89178"/>
                    <a:pt x="110169" y="99152"/>
                  </a:cubicBezTo>
                  <a:cubicBezTo>
                    <a:pt x="99997" y="107629"/>
                    <a:pt x="88135" y="113841"/>
                    <a:pt x="77118" y="121186"/>
                  </a:cubicBezTo>
                  <a:cubicBezTo>
                    <a:pt x="71677" y="130255"/>
                    <a:pt x="25986" y="203211"/>
                    <a:pt x="22034" y="220338"/>
                  </a:cubicBezTo>
                  <a:cubicBezTo>
                    <a:pt x="11523" y="265887"/>
                    <a:pt x="686" y="484781"/>
                    <a:pt x="0" y="495759"/>
                  </a:cubicBezTo>
                  <a:cubicBezTo>
                    <a:pt x="3672" y="583894"/>
                    <a:pt x="1940" y="672421"/>
                    <a:pt x="11017" y="760164"/>
                  </a:cubicBezTo>
                  <a:cubicBezTo>
                    <a:pt x="13052" y="779835"/>
                    <a:pt x="24207" y="797561"/>
                    <a:pt x="33051" y="815249"/>
                  </a:cubicBezTo>
                  <a:cubicBezTo>
                    <a:pt x="52345" y="853837"/>
                    <a:pt x="66802" y="876916"/>
                    <a:pt x="99152" y="903384"/>
                  </a:cubicBezTo>
                  <a:cubicBezTo>
                    <a:pt x="127574" y="926638"/>
                    <a:pt x="153191" y="955847"/>
                    <a:pt x="187287" y="969485"/>
                  </a:cubicBezTo>
                  <a:cubicBezTo>
                    <a:pt x="205648" y="976829"/>
                    <a:pt x="223610" y="985264"/>
                    <a:pt x="242371" y="991518"/>
                  </a:cubicBezTo>
                  <a:cubicBezTo>
                    <a:pt x="346526" y="1026236"/>
                    <a:pt x="234632" y="981730"/>
                    <a:pt x="319489" y="1013552"/>
                  </a:cubicBezTo>
                  <a:cubicBezTo>
                    <a:pt x="358043" y="1028010"/>
                    <a:pt x="400553" y="1048361"/>
                    <a:pt x="440675" y="1057620"/>
                  </a:cubicBezTo>
                  <a:cubicBezTo>
                    <a:pt x="465977" y="1063459"/>
                    <a:pt x="492330" y="1063544"/>
                    <a:pt x="517793" y="1068637"/>
                  </a:cubicBezTo>
                  <a:cubicBezTo>
                    <a:pt x="584191" y="1081917"/>
                    <a:pt x="649995" y="1098015"/>
                    <a:pt x="716096" y="1112704"/>
                  </a:cubicBezTo>
                  <a:cubicBezTo>
                    <a:pt x="813481" y="1109563"/>
                    <a:pt x="1011677" y="1130927"/>
                    <a:pt x="1134737" y="1079653"/>
                  </a:cubicBezTo>
                  <a:cubicBezTo>
                    <a:pt x="1154503" y="1071417"/>
                    <a:pt x="1171460" y="1057620"/>
                    <a:pt x="1189822" y="1046603"/>
                  </a:cubicBezTo>
                  <a:cubicBezTo>
                    <a:pt x="1200839" y="1031914"/>
                    <a:pt x="1209888" y="1015519"/>
                    <a:pt x="1222872" y="1002535"/>
                  </a:cubicBezTo>
                  <a:cubicBezTo>
                    <a:pt x="1232235" y="993172"/>
                    <a:pt x="1245870" y="989119"/>
                    <a:pt x="1255923" y="980502"/>
                  </a:cubicBezTo>
                  <a:cubicBezTo>
                    <a:pt x="1271696" y="966983"/>
                    <a:pt x="1285301" y="951123"/>
                    <a:pt x="1299990" y="936434"/>
                  </a:cubicBezTo>
                  <a:cubicBezTo>
                    <a:pt x="1307335" y="918073"/>
                    <a:pt x="1312420" y="898637"/>
                    <a:pt x="1322024" y="881350"/>
                  </a:cubicBezTo>
                  <a:cubicBezTo>
                    <a:pt x="1330941" y="865299"/>
                    <a:pt x="1340737" y="848752"/>
                    <a:pt x="1355075" y="837282"/>
                  </a:cubicBezTo>
                  <a:cubicBezTo>
                    <a:pt x="1399563" y="801691"/>
                    <a:pt x="1420859" y="796993"/>
                    <a:pt x="1465243" y="782198"/>
                  </a:cubicBezTo>
                  <a:cubicBezTo>
                    <a:pt x="1472588" y="771181"/>
                    <a:pt x="1482628" y="761545"/>
                    <a:pt x="1487277" y="749147"/>
                  </a:cubicBezTo>
                  <a:cubicBezTo>
                    <a:pt x="1515125" y="674887"/>
                    <a:pt x="1489770" y="504883"/>
                    <a:pt x="1487277" y="473726"/>
                  </a:cubicBezTo>
                  <a:cubicBezTo>
                    <a:pt x="1485784" y="455060"/>
                    <a:pt x="1480322" y="436920"/>
                    <a:pt x="1476260" y="418641"/>
                  </a:cubicBezTo>
                  <a:cubicBezTo>
                    <a:pt x="1464401" y="365274"/>
                    <a:pt x="1465702" y="375721"/>
                    <a:pt x="1443210" y="319490"/>
                  </a:cubicBezTo>
                  <a:cubicBezTo>
                    <a:pt x="1435865" y="257061"/>
                    <a:pt x="1430066" y="194431"/>
                    <a:pt x="1421176" y="132203"/>
                  </a:cubicBezTo>
                  <a:cubicBezTo>
                    <a:pt x="1420832" y="129793"/>
                    <a:pt x="1404602" y="61910"/>
                    <a:pt x="1399142" y="55085"/>
                  </a:cubicBezTo>
                  <a:cubicBezTo>
                    <a:pt x="1386079" y="38757"/>
                    <a:pt x="1323956" y="13062"/>
                    <a:pt x="1311007" y="11017"/>
                  </a:cubicBezTo>
                  <a:cubicBezTo>
                    <a:pt x="1260095" y="2978"/>
                    <a:pt x="1208183" y="3672"/>
                    <a:pt x="1156771" y="0"/>
                  </a:cubicBezTo>
                  <a:cubicBezTo>
                    <a:pt x="903383" y="11017"/>
                    <a:pt x="649487" y="13598"/>
                    <a:pt x="396607" y="33051"/>
                  </a:cubicBezTo>
                  <a:cubicBezTo>
                    <a:pt x="-63243" y="68425"/>
                    <a:pt x="295619" y="51413"/>
                    <a:pt x="275422" y="55085"/>
                  </a:cubicBez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8956" name="Group 20">
              <a:extLst>
                <a:ext uri="{FF2B5EF4-FFF2-40B4-BE49-F238E27FC236}">
                  <a16:creationId xmlns:a16="http://schemas.microsoft.com/office/drawing/2014/main" id="{2C9F1CBE-A509-5A5F-F858-68756B232150}"/>
                </a:ext>
              </a:extLst>
            </p:cNvPr>
            <p:cNvGrpSpPr>
              <a:grpSpLocks/>
            </p:cNvGrpSpPr>
            <p:nvPr/>
          </p:nvGrpSpPr>
          <p:grpSpPr bwMode="auto">
            <a:xfrm>
              <a:off x="3488592" y="1308956"/>
              <a:ext cx="353479" cy="488622"/>
              <a:chOff x="1957388" y="3398838"/>
              <a:chExt cx="353479" cy="488622"/>
            </a:xfrm>
          </p:grpSpPr>
          <p:sp>
            <p:nvSpPr>
              <p:cNvPr id="78958" name="Rectangle 151">
                <a:extLst>
                  <a:ext uri="{FF2B5EF4-FFF2-40B4-BE49-F238E27FC236}">
                    <a16:creationId xmlns:a16="http://schemas.microsoft.com/office/drawing/2014/main" id="{B84B8905-6729-8254-808E-3F4BFF737CD0}"/>
                  </a:ext>
                </a:extLst>
              </p:cNvPr>
              <p:cNvSpPr>
                <a:spLocks noChangeArrowheads="1"/>
              </p:cNvSpPr>
              <p:nvPr/>
            </p:nvSpPr>
            <p:spPr bwMode="auto">
              <a:xfrm>
                <a:off x="1957388" y="3398838"/>
                <a:ext cx="28854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70C0"/>
                    </a:solidFill>
                    <a:latin typeface="Times New Roman" panose="02020603050405020304" pitchFamily="18" charset="0"/>
                  </a:rPr>
                  <a:t>m</a:t>
                </a:r>
                <a:endParaRPr lang="en-US" altLang="en-US" sz="1800" b="1">
                  <a:solidFill>
                    <a:srgbClr val="0070C0"/>
                  </a:solidFill>
                </a:endParaRPr>
              </a:p>
            </p:txBody>
          </p:sp>
          <p:sp>
            <p:nvSpPr>
              <p:cNvPr id="78959" name="Rectangle 173">
                <a:extLst>
                  <a:ext uri="{FF2B5EF4-FFF2-40B4-BE49-F238E27FC236}">
                    <a16:creationId xmlns:a16="http://schemas.microsoft.com/office/drawing/2014/main" id="{28FBCBCE-540C-2D1D-8AAD-3F4AE0D03017}"/>
                  </a:ext>
                </a:extLst>
              </p:cNvPr>
              <p:cNvSpPr>
                <a:spLocks noChangeArrowheads="1"/>
              </p:cNvSpPr>
              <p:nvPr/>
            </p:nvSpPr>
            <p:spPr bwMode="auto">
              <a:xfrm>
                <a:off x="2201863" y="3625850"/>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70C0"/>
                    </a:solidFill>
                    <a:latin typeface="Times New Roman" panose="02020603050405020304" pitchFamily="18" charset="0"/>
                  </a:rPr>
                  <a:t>1</a:t>
                </a:r>
                <a:endParaRPr lang="en-US" altLang="en-US" sz="1800" b="1">
                  <a:solidFill>
                    <a:srgbClr val="0070C0"/>
                  </a:solidFill>
                </a:endParaRPr>
              </a:p>
            </p:txBody>
          </p:sp>
        </p:grpSp>
        <p:cxnSp>
          <p:nvCxnSpPr>
            <p:cNvPr id="39" name="Straight Arrow Connector 38">
              <a:extLst>
                <a:ext uri="{FF2B5EF4-FFF2-40B4-BE49-F238E27FC236}">
                  <a16:creationId xmlns:a16="http://schemas.microsoft.com/office/drawing/2014/main" id="{F6B69122-C765-ABA3-DF86-47C1F77CE50E}"/>
                </a:ext>
              </a:extLst>
            </p:cNvPr>
            <p:cNvCxnSpPr>
              <a:cxnSpLocks/>
            </p:cNvCxnSpPr>
            <p:nvPr/>
          </p:nvCxnSpPr>
          <p:spPr>
            <a:xfrm>
              <a:off x="3697322" y="1736128"/>
              <a:ext cx="90489" cy="3334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F0C8F2C-56A7-ED70-C059-8BFEDA02A4A6}"/>
              </a:ext>
            </a:extLst>
          </p:cNvPr>
          <p:cNvGrpSpPr>
            <a:grpSpLocks/>
          </p:cNvGrpSpPr>
          <p:nvPr/>
        </p:nvGrpSpPr>
        <p:grpSpPr bwMode="auto">
          <a:xfrm>
            <a:off x="4572000" y="1311275"/>
            <a:ext cx="1720850" cy="1874838"/>
            <a:chOff x="4572000" y="1311665"/>
            <a:chExt cx="1721441" cy="1874180"/>
          </a:xfrm>
        </p:grpSpPr>
        <p:sp>
          <p:nvSpPr>
            <p:cNvPr id="7" name="Freeform: Shape 6">
              <a:extLst>
                <a:ext uri="{FF2B5EF4-FFF2-40B4-BE49-F238E27FC236}">
                  <a16:creationId xmlns:a16="http://schemas.microsoft.com/office/drawing/2014/main" id="{5F5D4E90-4129-1E8F-9690-5B5A0C5B4B39}"/>
                </a:ext>
              </a:extLst>
            </p:cNvPr>
            <p:cNvSpPr/>
            <p:nvPr/>
          </p:nvSpPr>
          <p:spPr>
            <a:xfrm>
              <a:off x="4572000" y="2084507"/>
              <a:ext cx="1721441" cy="1101338"/>
            </a:xfrm>
            <a:custGeom>
              <a:avLst/>
              <a:gdLst>
                <a:gd name="connsiteX0" fmla="*/ 627962 w 1721441"/>
                <a:gd name="connsiteY0" fmla="*/ 22034 h 1101687"/>
                <a:gd name="connsiteX1" fmla="*/ 627962 w 1721441"/>
                <a:gd name="connsiteY1" fmla="*/ 22034 h 1101687"/>
                <a:gd name="connsiteX2" fmla="*/ 198304 w 1721441"/>
                <a:gd name="connsiteY2" fmla="*/ 44068 h 1101687"/>
                <a:gd name="connsiteX3" fmla="*/ 165253 w 1721441"/>
                <a:gd name="connsiteY3" fmla="*/ 66102 h 1101687"/>
                <a:gd name="connsiteX4" fmla="*/ 55085 w 1721441"/>
                <a:gd name="connsiteY4" fmla="*/ 132203 h 1101687"/>
                <a:gd name="connsiteX5" fmla="*/ 0 w 1721441"/>
                <a:gd name="connsiteY5" fmla="*/ 253388 h 1101687"/>
                <a:gd name="connsiteX6" fmla="*/ 33051 w 1721441"/>
                <a:gd name="connsiteY6" fmla="*/ 308473 h 1101687"/>
                <a:gd name="connsiteX7" fmla="*/ 55085 w 1721441"/>
                <a:gd name="connsiteY7" fmla="*/ 440675 h 1101687"/>
                <a:gd name="connsiteX8" fmla="*/ 88135 w 1721441"/>
                <a:gd name="connsiteY8" fmla="*/ 815249 h 1101687"/>
                <a:gd name="connsiteX9" fmla="*/ 110169 w 1721441"/>
                <a:gd name="connsiteY9" fmla="*/ 903384 h 1101687"/>
                <a:gd name="connsiteX10" fmla="*/ 154236 w 1721441"/>
                <a:gd name="connsiteY10" fmla="*/ 947451 h 1101687"/>
                <a:gd name="connsiteX11" fmla="*/ 286439 w 1721441"/>
                <a:gd name="connsiteY11" fmla="*/ 1002535 h 1101687"/>
                <a:gd name="connsiteX12" fmla="*/ 440675 w 1721441"/>
                <a:gd name="connsiteY12" fmla="*/ 1046603 h 1101687"/>
                <a:gd name="connsiteX13" fmla="*/ 495759 w 1721441"/>
                <a:gd name="connsiteY13" fmla="*/ 1068637 h 1101687"/>
                <a:gd name="connsiteX14" fmla="*/ 550844 w 1721441"/>
                <a:gd name="connsiteY14" fmla="*/ 1079653 h 1101687"/>
                <a:gd name="connsiteX15" fmla="*/ 848299 w 1721441"/>
                <a:gd name="connsiteY15" fmla="*/ 1101687 h 1101687"/>
                <a:gd name="connsiteX16" fmla="*/ 1156771 w 1721441"/>
                <a:gd name="connsiteY16" fmla="*/ 1090670 h 1101687"/>
                <a:gd name="connsiteX17" fmla="*/ 1255923 w 1721441"/>
                <a:gd name="connsiteY17" fmla="*/ 1057620 h 1101687"/>
                <a:gd name="connsiteX18" fmla="*/ 1553379 w 1721441"/>
                <a:gd name="connsiteY18" fmla="*/ 947451 h 1101687"/>
                <a:gd name="connsiteX19" fmla="*/ 1608463 w 1721441"/>
                <a:gd name="connsiteY19" fmla="*/ 903384 h 1101687"/>
                <a:gd name="connsiteX20" fmla="*/ 1641514 w 1721441"/>
                <a:gd name="connsiteY20" fmla="*/ 881350 h 1101687"/>
                <a:gd name="connsiteX21" fmla="*/ 1685581 w 1721441"/>
                <a:gd name="connsiteY21" fmla="*/ 848299 h 1101687"/>
                <a:gd name="connsiteX22" fmla="*/ 1707615 w 1721441"/>
                <a:gd name="connsiteY22" fmla="*/ 804232 h 1101687"/>
                <a:gd name="connsiteX23" fmla="*/ 1707615 w 1721441"/>
                <a:gd name="connsiteY23" fmla="*/ 495759 h 1101687"/>
                <a:gd name="connsiteX24" fmla="*/ 1663547 w 1721441"/>
                <a:gd name="connsiteY24" fmla="*/ 319490 h 1101687"/>
                <a:gd name="connsiteX25" fmla="*/ 1630497 w 1721441"/>
                <a:gd name="connsiteY25" fmla="*/ 220338 h 1101687"/>
                <a:gd name="connsiteX26" fmla="*/ 1597446 w 1721441"/>
                <a:gd name="connsiteY26" fmla="*/ 132203 h 1101687"/>
                <a:gd name="connsiteX27" fmla="*/ 1564396 w 1721441"/>
                <a:gd name="connsiteY27" fmla="*/ 121186 h 1101687"/>
                <a:gd name="connsiteX28" fmla="*/ 1443210 w 1721441"/>
                <a:gd name="connsiteY28" fmla="*/ 77118 h 1101687"/>
                <a:gd name="connsiteX29" fmla="*/ 1377109 w 1721441"/>
                <a:gd name="connsiteY29" fmla="*/ 55085 h 1101687"/>
                <a:gd name="connsiteX30" fmla="*/ 1333041 w 1721441"/>
                <a:gd name="connsiteY30" fmla="*/ 44068 h 1101687"/>
                <a:gd name="connsiteX31" fmla="*/ 1222873 w 1721441"/>
                <a:gd name="connsiteY31" fmla="*/ 11017 h 1101687"/>
                <a:gd name="connsiteX32" fmla="*/ 1101687 w 1721441"/>
                <a:gd name="connsiteY32" fmla="*/ 0 h 1101687"/>
                <a:gd name="connsiteX33" fmla="*/ 627962 w 1721441"/>
                <a:gd name="connsiteY33" fmla="*/ 22034 h 110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21441" h="1101687">
                  <a:moveTo>
                    <a:pt x="627962" y="22034"/>
                  </a:moveTo>
                  <a:lnTo>
                    <a:pt x="627962" y="22034"/>
                  </a:lnTo>
                  <a:cubicBezTo>
                    <a:pt x="484743" y="29379"/>
                    <a:pt x="341066" y="30472"/>
                    <a:pt x="198304" y="44068"/>
                  </a:cubicBezTo>
                  <a:cubicBezTo>
                    <a:pt x="185123" y="45323"/>
                    <a:pt x="176027" y="58406"/>
                    <a:pt x="165253" y="66102"/>
                  </a:cubicBezTo>
                  <a:cubicBezTo>
                    <a:pt x="90849" y="119247"/>
                    <a:pt x="151869" y="83810"/>
                    <a:pt x="55085" y="132203"/>
                  </a:cubicBezTo>
                  <a:cubicBezTo>
                    <a:pt x="630" y="213884"/>
                    <a:pt x="16210" y="172337"/>
                    <a:pt x="0" y="253388"/>
                  </a:cubicBezTo>
                  <a:cubicBezTo>
                    <a:pt x="11017" y="271750"/>
                    <a:pt x="27009" y="287930"/>
                    <a:pt x="33051" y="308473"/>
                  </a:cubicBezTo>
                  <a:cubicBezTo>
                    <a:pt x="45657" y="351333"/>
                    <a:pt x="48117" y="396547"/>
                    <a:pt x="55085" y="440675"/>
                  </a:cubicBezTo>
                  <a:cubicBezTo>
                    <a:pt x="85540" y="633557"/>
                    <a:pt x="43593" y="425506"/>
                    <a:pt x="88135" y="815249"/>
                  </a:cubicBezTo>
                  <a:cubicBezTo>
                    <a:pt x="91573" y="845336"/>
                    <a:pt x="96626" y="876298"/>
                    <a:pt x="110169" y="903384"/>
                  </a:cubicBezTo>
                  <a:cubicBezTo>
                    <a:pt x="119459" y="921964"/>
                    <a:pt x="136951" y="935928"/>
                    <a:pt x="154236" y="947451"/>
                  </a:cubicBezTo>
                  <a:cubicBezTo>
                    <a:pt x="246256" y="1008797"/>
                    <a:pt x="214958" y="978708"/>
                    <a:pt x="286439" y="1002535"/>
                  </a:cubicBezTo>
                  <a:cubicBezTo>
                    <a:pt x="422753" y="1047973"/>
                    <a:pt x="324215" y="1027193"/>
                    <a:pt x="440675" y="1046603"/>
                  </a:cubicBezTo>
                  <a:cubicBezTo>
                    <a:pt x="459036" y="1053948"/>
                    <a:pt x="476817" y="1062955"/>
                    <a:pt x="495759" y="1068637"/>
                  </a:cubicBezTo>
                  <a:cubicBezTo>
                    <a:pt x="513695" y="1074018"/>
                    <a:pt x="532201" y="1077905"/>
                    <a:pt x="550844" y="1079653"/>
                  </a:cubicBezTo>
                  <a:cubicBezTo>
                    <a:pt x="649833" y="1088933"/>
                    <a:pt x="749147" y="1094342"/>
                    <a:pt x="848299" y="1101687"/>
                  </a:cubicBezTo>
                  <a:cubicBezTo>
                    <a:pt x="951123" y="1098015"/>
                    <a:pt x="1054477" y="1101729"/>
                    <a:pt x="1156771" y="1090670"/>
                  </a:cubicBezTo>
                  <a:cubicBezTo>
                    <a:pt x="1191408" y="1086926"/>
                    <a:pt x="1222554" y="1067631"/>
                    <a:pt x="1255923" y="1057620"/>
                  </a:cubicBezTo>
                  <a:cubicBezTo>
                    <a:pt x="1347377" y="1030184"/>
                    <a:pt x="1479063" y="1006904"/>
                    <a:pt x="1553379" y="947451"/>
                  </a:cubicBezTo>
                  <a:cubicBezTo>
                    <a:pt x="1571740" y="932762"/>
                    <a:pt x="1589652" y="917492"/>
                    <a:pt x="1608463" y="903384"/>
                  </a:cubicBezTo>
                  <a:cubicBezTo>
                    <a:pt x="1619056" y="895440"/>
                    <a:pt x="1630740" y="889046"/>
                    <a:pt x="1641514" y="881350"/>
                  </a:cubicBezTo>
                  <a:cubicBezTo>
                    <a:pt x="1656455" y="870678"/>
                    <a:pt x="1670892" y="859316"/>
                    <a:pt x="1685581" y="848299"/>
                  </a:cubicBezTo>
                  <a:cubicBezTo>
                    <a:pt x="1692926" y="833610"/>
                    <a:pt x="1702422" y="819812"/>
                    <a:pt x="1707615" y="804232"/>
                  </a:cubicBezTo>
                  <a:cubicBezTo>
                    <a:pt x="1737169" y="715570"/>
                    <a:pt x="1710609" y="545163"/>
                    <a:pt x="1707615" y="495759"/>
                  </a:cubicBezTo>
                  <a:cubicBezTo>
                    <a:pt x="1700184" y="373154"/>
                    <a:pt x="1709073" y="410541"/>
                    <a:pt x="1663547" y="319490"/>
                  </a:cubicBezTo>
                  <a:cubicBezTo>
                    <a:pt x="1643976" y="221634"/>
                    <a:pt x="1665582" y="304541"/>
                    <a:pt x="1630497" y="220338"/>
                  </a:cubicBezTo>
                  <a:cubicBezTo>
                    <a:pt x="1618429" y="191375"/>
                    <a:pt x="1614850" y="158310"/>
                    <a:pt x="1597446" y="132203"/>
                  </a:cubicBezTo>
                  <a:cubicBezTo>
                    <a:pt x="1591004" y="122541"/>
                    <a:pt x="1575413" y="124858"/>
                    <a:pt x="1564396" y="121186"/>
                  </a:cubicBezTo>
                  <a:cubicBezTo>
                    <a:pt x="1488146" y="63999"/>
                    <a:pt x="1554639" y="102832"/>
                    <a:pt x="1443210" y="77118"/>
                  </a:cubicBezTo>
                  <a:cubicBezTo>
                    <a:pt x="1420579" y="71896"/>
                    <a:pt x="1399355" y="61759"/>
                    <a:pt x="1377109" y="55085"/>
                  </a:cubicBezTo>
                  <a:cubicBezTo>
                    <a:pt x="1362606" y="50734"/>
                    <a:pt x="1347600" y="48228"/>
                    <a:pt x="1333041" y="44068"/>
                  </a:cubicBezTo>
                  <a:cubicBezTo>
                    <a:pt x="1296177" y="33535"/>
                    <a:pt x="1260535" y="18191"/>
                    <a:pt x="1222873" y="11017"/>
                  </a:cubicBezTo>
                  <a:cubicBezTo>
                    <a:pt x="1183027" y="3427"/>
                    <a:pt x="1142082" y="3672"/>
                    <a:pt x="1101687" y="0"/>
                  </a:cubicBezTo>
                  <a:cubicBezTo>
                    <a:pt x="819015" y="16628"/>
                    <a:pt x="706916" y="18362"/>
                    <a:pt x="627962" y="22034"/>
                  </a:cubicBez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8951" name="Group 24">
              <a:extLst>
                <a:ext uri="{FF2B5EF4-FFF2-40B4-BE49-F238E27FC236}">
                  <a16:creationId xmlns:a16="http://schemas.microsoft.com/office/drawing/2014/main" id="{380C9A27-F65C-EB96-3D16-DFF0D135C81C}"/>
                </a:ext>
              </a:extLst>
            </p:cNvPr>
            <p:cNvGrpSpPr>
              <a:grpSpLocks/>
            </p:cNvGrpSpPr>
            <p:nvPr/>
          </p:nvGrpSpPr>
          <p:grpSpPr bwMode="auto">
            <a:xfrm>
              <a:off x="5050498" y="1311665"/>
              <a:ext cx="353479" cy="488622"/>
              <a:chOff x="1957388" y="3398838"/>
              <a:chExt cx="353479" cy="488622"/>
            </a:xfrm>
          </p:grpSpPr>
          <p:sp>
            <p:nvSpPr>
              <p:cNvPr id="78953" name="Rectangle 151">
                <a:extLst>
                  <a:ext uri="{FF2B5EF4-FFF2-40B4-BE49-F238E27FC236}">
                    <a16:creationId xmlns:a16="http://schemas.microsoft.com/office/drawing/2014/main" id="{F34C7FFC-EAC5-B5B0-FEBE-B13CF3E2ADDF}"/>
                  </a:ext>
                </a:extLst>
              </p:cNvPr>
              <p:cNvSpPr>
                <a:spLocks noChangeArrowheads="1"/>
              </p:cNvSpPr>
              <p:nvPr/>
            </p:nvSpPr>
            <p:spPr bwMode="auto">
              <a:xfrm>
                <a:off x="1957388" y="3398838"/>
                <a:ext cx="28854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7030A0"/>
                    </a:solidFill>
                    <a:latin typeface="Times New Roman" panose="02020603050405020304" pitchFamily="18" charset="0"/>
                  </a:rPr>
                  <a:t>m</a:t>
                </a:r>
                <a:endParaRPr lang="en-US" altLang="en-US" sz="1800" b="1">
                  <a:solidFill>
                    <a:srgbClr val="7030A0"/>
                  </a:solidFill>
                </a:endParaRPr>
              </a:p>
            </p:txBody>
          </p:sp>
          <p:sp>
            <p:nvSpPr>
              <p:cNvPr id="78954" name="Rectangle 173">
                <a:extLst>
                  <a:ext uri="{FF2B5EF4-FFF2-40B4-BE49-F238E27FC236}">
                    <a16:creationId xmlns:a16="http://schemas.microsoft.com/office/drawing/2014/main" id="{9E4C39F2-F13E-3272-C983-7A30E90ABEB8}"/>
                  </a:ext>
                </a:extLst>
              </p:cNvPr>
              <p:cNvSpPr>
                <a:spLocks noChangeArrowheads="1"/>
              </p:cNvSpPr>
              <p:nvPr/>
            </p:nvSpPr>
            <p:spPr bwMode="auto">
              <a:xfrm>
                <a:off x="2201863" y="3625850"/>
                <a:ext cx="1090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7030A0"/>
                    </a:solidFill>
                    <a:latin typeface="Times New Roman" panose="02020603050405020304" pitchFamily="18" charset="0"/>
                  </a:rPr>
                  <a:t>2</a:t>
                </a:r>
                <a:endParaRPr lang="en-US" altLang="en-US" sz="1800" b="1">
                  <a:solidFill>
                    <a:srgbClr val="7030A0"/>
                  </a:solidFill>
                </a:endParaRPr>
              </a:p>
            </p:txBody>
          </p:sp>
        </p:grpSp>
        <p:cxnSp>
          <p:nvCxnSpPr>
            <p:cNvPr id="41" name="Straight Arrow Connector 40">
              <a:extLst>
                <a:ext uri="{FF2B5EF4-FFF2-40B4-BE49-F238E27FC236}">
                  <a16:creationId xmlns:a16="http://schemas.microsoft.com/office/drawing/2014/main" id="{91890652-D00D-F3AD-6755-1804ABE88A63}"/>
                </a:ext>
              </a:extLst>
            </p:cNvPr>
            <p:cNvCxnSpPr>
              <a:cxnSpLocks/>
            </p:cNvCxnSpPr>
            <p:nvPr/>
          </p:nvCxnSpPr>
          <p:spPr>
            <a:xfrm>
              <a:off x="5231039" y="1736966"/>
              <a:ext cx="90518" cy="33484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E03C60D-B18F-F98B-B086-77559945A88D}"/>
              </a:ext>
            </a:extLst>
          </p:cNvPr>
          <p:cNvGrpSpPr>
            <a:grpSpLocks/>
          </p:cNvGrpSpPr>
          <p:nvPr/>
        </p:nvGrpSpPr>
        <p:grpSpPr bwMode="auto">
          <a:xfrm>
            <a:off x="1449388" y="3544888"/>
            <a:ext cx="2130425" cy="1928812"/>
            <a:chOff x="1448787" y="3545049"/>
            <a:chExt cx="2131695" cy="1929025"/>
          </a:xfrm>
        </p:grpSpPr>
        <p:sp>
          <p:nvSpPr>
            <p:cNvPr id="17" name="Freeform: Shape 16">
              <a:extLst>
                <a:ext uri="{FF2B5EF4-FFF2-40B4-BE49-F238E27FC236}">
                  <a16:creationId xmlns:a16="http://schemas.microsoft.com/office/drawing/2014/main" id="{E18DCEB2-D789-6AE6-719A-18D66F098FCF}"/>
                </a:ext>
              </a:extLst>
            </p:cNvPr>
            <p:cNvSpPr/>
            <p:nvPr/>
          </p:nvSpPr>
          <p:spPr>
            <a:xfrm>
              <a:off x="2500338" y="3545049"/>
              <a:ext cx="1080144" cy="1039927"/>
            </a:xfrm>
            <a:custGeom>
              <a:avLst/>
              <a:gdLst>
                <a:gd name="connsiteX0" fmla="*/ 705080 w 1079653"/>
                <a:gd name="connsiteY0" fmla="*/ 81471 h 1039938"/>
                <a:gd name="connsiteX1" fmla="*/ 705080 w 1079653"/>
                <a:gd name="connsiteY1" fmla="*/ 81471 h 1039938"/>
                <a:gd name="connsiteX2" fmla="*/ 484742 w 1079653"/>
                <a:gd name="connsiteY2" fmla="*/ 26386 h 1039938"/>
                <a:gd name="connsiteX3" fmla="*/ 418641 w 1079653"/>
                <a:gd name="connsiteY3" fmla="*/ 15370 h 1039938"/>
                <a:gd name="connsiteX4" fmla="*/ 198304 w 1079653"/>
                <a:gd name="connsiteY4" fmla="*/ 59437 h 1039938"/>
                <a:gd name="connsiteX5" fmla="*/ 165253 w 1079653"/>
                <a:gd name="connsiteY5" fmla="*/ 103505 h 1039938"/>
                <a:gd name="connsiteX6" fmla="*/ 132203 w 1079653"/>
                <a:gd name="connsiteY6" fmla="*/ 180623 h 1039938"/>
                <a:gd name="connsiteX7" fmla="*/ 88135 w 1079653"/>
                <a:gd name="connsiteY7" fmla="*/ 323842 h 1039938"/>
                <a:gd name="connsiteX8" fmla="*/ 44068 w 1079653"/>
                <a:gd name="connsiteY8" fmla="*/ 434011 h 1039938"/>
                <a:gd name="connsiteX9" fmla="*/ 33051 w 1079653"/>
                <a:gd name="connsiteY9" fmla="*/ 533162 h 1039938"/>
                <a:gd name="connsiteX10" fmla="*/ 22034 w 1079653"/>
                <a:gd name="connsiteY10" fmla="*/ 566213 h 1039938"/>
                <a:gd name="connsiteX11" fmla="*/ 11017 w 1079653"/>
                <a:gd name="connsiteY11" fmla="*/ 709432 h 1039938"/>
                <a:gd name="connsiteX12" fmla="*/ 0 w 1079653"/>
                <a:gd name="connsiteY12" fmla="*/ 775533 h 1039938"/>
                <a:gd name="connsiteX13" fmla="*/ 22034 w 1079653"/>
                <a:gd name="connsiteY13" fmla="*/ 918753 h 1039938"/>
                <a:gd name="connsiteX14" fmla="*/ 66101 w 1079653"/>
                <a:gd name="connsiteY14" fmla="*/ 940786 h 1039938"/>
                <a:gd name="connsiteX15" fmla="*/ 165253 w 1079653"/>
                <a:gd name="connsiteY15" fmla="*/ 995871 h 1039938"/>
                <a:gd name="connsiteX16" fmla="*/ 264405 w 1079653"/>
                <a:gd name="connsiteY16" fmla="*/ 1017905 h 1039938"/>
                <a:gd name="connsiteX17" fmla="*/ 330506 w 1079653"/>
                <a:gd name="connsiteY17" fmla="*/ 1039938 h 1039938"/>
                <a:gd name="connsiteX18" fmla="*/ 429658 w 1079653"/>
                <a:gd name="connsiteY18" fmla="*/ 1028921 h 1039938"/>
                <a:gd name="connsiteX19" fmla="*/ 495759 w 1079653"/>
                <a:gd name="connsiteY19" fmla="*/ 863668 h 1039938"/>
                <a:gd name="connsiteX20" fmla="*/ 506776 w 1079653"/>
                <a:gd name="connsiteY20" fmla="*/ 753500 h 1039938"/>
                <a:gd name="connsiteX21" fmla="*/ 528810 w 1079653"/>
                <a:gd name="connsiteY21" fmla="*/ 698415 h 1039938"/>
                <a:gd name="connsiteX22" fmla="*/ 550844 w 1079653"/>
                <a:gd name="connsiteY22" fmla="*/ 599264 h 1039938"/>
                <a:gd name="connsiteX23" fmla="*/ 561861 w 1079653"/>
                <a:gd name="connsiteY23" fmla="*/ 544179 h 1039938"/>
                <a:gd name="connsiteX24" fmla="*/ 672029 w 1079653"/>
                <a:gd name="connsiteY24" fmla="*/ 522146 h 1039938"/>
                <a:gd name="connsiteX25" fmla="*/ 892367 w 1079653"/>
                <a:gd name="connsiteY25" fmla="*/ 489095 h 1039938"/>
                <a:gd name="connsiteX26" fmla="*/ 925417 w 1079653"/>
                <a:gd name="connsiteY26" fmla="*/ 445027 h 1039938"/>
                <a:gd name="connsiteX27" fmla="*/ 1002535 w 1079653"/>
                <a:gd name="connsiteY27" fmla="*/ 378926 h 1039938"/>
                <a:gd name="connsiteX28" fmla="*/ 1079653 w 1079653"/>
                <a:gd name="connsiteY28" fmla="*/ 235707 h 1039938"/>
                <a:gd name="connsiteX29" fmla="*/ 1068636 w 1079653"/>
                <a:gd name="connsiteY29" fmla="*/ 59437 h 1039938"/>
                <a:gd name="connsiteX30" fmla="*/ 1057620 w 1079653"/>
                <a:gd name="connsiteY30" fmla="*/ 4353 h 1039938"/>
                <a:gd name="connsiteX31" fmla="*/ 914400 w 1079653"/>
                <a:gd name="connsiteY31" fmla="*/ 15370 h 1039938"/>
                <a:gd name="connsiteX32" fmla="*/ 826265 w 1079653"/>
                <a:gd name="connsiteY32" fmla="*/ 37403 h 1039938"/>
                <a:gd name="connsiteX33" fmla="*/ 782198 w 1079653"/>
                <a:gd name="connsiteY33" fmla="*/ 59437 h 1039938"/>
                <a:gd name="connsiteX34" fmla="*/ 705080 w 1079653"/>
                <a:gd name="connsiteY34" fmla="*/ 81471 h 10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9653" h="1039938">
                  <a:moveTo>
                    <a:pt x="705080" y="81471"/>
                  </a:moveTo>
                  <a:lnTo>
                    <a:pt x="705080" y="81471"/>
                  </a:lnTo>
                  <a:lnTo>
                    <a:pt x="484742" y="26386"/>
                  </a:lnTo>
                  <a:cubicBezTo>
                    <a:pt x="462976" y="21363"/>
                    <a:pt x="440831" y="12810"/>
                    <a:pt x="418641" y="15370"/>
                  </a:cubicBezTo>
                  <a:cubicBezTo>
                    <a:pt x="344235" y="23955"/>
                    <a:pt x="271750" y="44748"/>
                    <a:pt x="198304" y="59437"/>
                  </a:cubicBezTo>
                  <a:cubicBezTo>
                    <a:pt x="187287" y="74126"/>
                    <a:pt x="173465" y="87082"/>
                    <a:pt x="165253" y="103505"/>
                  </a:cubicBezTo>
                  <a:cubicBezTo>
                    <a:pt x="94103" y="245804"/>
                    <a:pt x="212412" y="60305"/>
                    <a:pt x="132203" y="180623"/>
                  </a:cubicBezTo>
                  <a:cubicBezTo>
                    <a:pt x="111282" y="327067"/>
                    <a:pt x="138889" y="191882"/>
                    <a:pt x="88135" y="323842"/>
                  </a:cubicBezTo>
                  <a:cubicBezTo>
                    <a:pt x="41458" y="445201"/>
                    <a:pt x="91334" y="363109"/>
                    <a:pt x="44068" y="434011"/>
                  </a:cubicBezTo>
                  <a:cubicBezTo>
                    <a:pt x="40396" y="467061"/>
                    <a:pt x="38518" y="500361"/>
                    <a:pt x="33051" y="533162"/>
                  </a:cubicBezTo>
                  <a:cubicBezTo>
                    <a:pt x="31142" y="544617"/>
                    <a:pt x="23474" y="554690"/>
                    <a:pt x="22034" y="566213"/>
                  </a:cubicBezTo>
                  <a:cubicBezTo>
                    <a:pt x="16095" y="613724"/>
                    <a:pt x="16029" y="661814"/>
                    <a:pt x="11017" y="709432"/>
                  </a:cubicBezTo>
                  <a:cubicBezTo>
                    <a:pt x="8679" y="731647"/>
                    <a:pt x="3672" y="753499"/>
                    <a:pt x="0" y="775533"/>
                  </a:cubicBezTo>
                  <a:cubicBezTo>
                    <a:pt x="7345" y="823273"/>
                    <a:pt x="4095" y="873906"/>
                    <a:pt x="22034" y="918753"/>
                  </a:cubicBezTo>
                  <a:cubicBezTo>
                    <a:pt x="28133" y="934001"/>
                    <a:pt x="51842" y="932638"/>
                    <a:pt x="66101" y="940786"/>
                  </a:cubicBezTo>
                  <a:cubicBezTo>
                    <a:pt x="124961" y="974420"/>
                    <a:pt x="77427" y="960740"/>
                    <a:pt x="165253" y="995871"/>
                  </a:cubicBezTo>
                  <a:cubicBezTo>
                    <a:pt x="186450" y="1004350"/>
                    <a:pt x="245222" y="1012673"/>
                    <a:pt x="264405" y="1017905"/>
                  </a:cubicBezTo>
                  <a:cubicBezTo>
                    <a:pt x="286812" y="1024016"/>
                    <a:pt x="308472" y="1032594"/>
                    <a:pt x="330506" y="1039938"/>
                  </a:cubicBezTo>
                  <a:cubicBezTo>
                    <a:pt x="363557" y="1036266"/>
                    <a:pt x="399915" y="1043793"/>
                    <a:pt x="429658" y="1028921"/>
                  </a:cubicBezTo>
                  <a:cubicBezTo>
                    <a:pt x="499411" y="994045"/>
                    <a:pt x="489250" y="925504"/>
                    <a:pt x="495759" y="863668"/>
                  </a:cubicBezTo>
                  <a:cubicBezTo>
                    <a:pt x="499623" y="826965"/>
                    <a:pt x="499538" y="789689"/>
                    <a:pt x="506776" y="753500"/>
                  </a:cubicBezTo>
                  <a:cubicBezTo>
                    <a:pt x="510654" y="734108"/>
                    <a:pt x="523377" y="717430"/>
                    <a:pt x="528810" y="698415"/>
                  </a:cubicBezTo>
                  <a:cubicBezTo>
                    <a:pt x="538111" y="665861"/>
                    <a:pt x="543750" y="632369"/>
                    <a:pt x="550844" y="599264"/>
                  </a:cubicBezTo>
                  <a:cubicBezTo>
                    <a:pt x="554768" y="580954"/>
                    <a:pt x="546063" y="554232"/>
                    <a:pt x="561861" y="544179"/>
                  </a:cubicBezTo>
                  <a:cubicBezTo>
                    <a:pt x="593456" y="524073"/>
                    <a:pt x="635410" y="529993"/>
                    <a:pt x="672029" y="522146"/>
                  </a:cubicBezTo>
                  <a:cubicBezTo>
                    <a:pt x="814155" y="491691"/>
                    <a:pt x="542250" y="532860"/>
                    <a:pt x="892367" y="489095"/>
                  </a:cubicBezTo>
                  <a:cubicBezTo>
                    <a:pt x="903384" y="474406"/>
                    <a:pt x="912433" y="458011"/>
                    <a:pt x="925417" y="445027"/>
                  </a:cubicBezTo>
                  <a:cubicBezTo>
                    <a:pt x="1008821" y="361623"/>
                    <a:pt x="897223" y="510566"/>
                    <a:pt x="1002535" y="378926"/>
                  </a:cubicBezTo>
                  <a:cubicBezTo>
                    <a:pt x="1048369" y="321634"/>
                    <a:pt x="1050691" y="303287"/>
                    <a:pt x="1079653" y="235707"/>
                  </a:cubicBezTo>
                  <a:cubicBezTo>
                    <a:pt x="1075981" y="176950"/>
                    <a:pt x="1074217" y="118043"/>
                    <a:pt x="1068636" y="59437"/>
                  </a:cubicBezTo>
                  <a:cubicBezTo>
                    <a:pt x="1066861" y="40796"/>
                    <a:pt x="1075624" y="9497"/>
                    <a:pt x="1057620" y="4353"/>
                  </a:cubicBezTo>
                  <a:cubicBezTo>
                    <a:pt x="1011581" y="-8801"/>
                    <a:pt x="962140" y="11698"/>
                    <a:pt x="914400" y="15370"/>
                  </a:cubicBezTo>
                  <a:cubicBezTo>
                    <a:pt x="885022" y="22714"/>
                    <a:pt x="854993" y="27827"/>
                    <a:pt x="826265" y="37403"/>
                  </a:cubicBezTo>
                  <a:cubicBezTo>
                    <a:pt x="810685" y="42596"/>
                    <a:pt x="798356" y="56499"/>
                    <a:pt x="782198" y="59437"/>
                  </a:cubicBezTo>
                  <a:cubicBezTo>
                    <a:pt x="756907" y="64036"/>
                    <a:pt x="730786" y="59437"/>
                    <a:pt x="705080" y="81471"/>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78944" name="Group 34">
              <a:extLst>
                <a:ext uri="{FF2B5EF4-FFF2-40B4-BE49-F238E27FC236}">
                  <a16:creationId xmlns:a16="http://schemas.microsoft.com/office/drawing/2014/main" id="{7724FE72-879B-F1DB-FFE3-D029B57102CE}"/>
                </a:ext>
              </a:extLst>
            </p:cNvPr>
            <p:cNvGrpSpPr>
              <a:grpSpLocks/>
            </p:cNvGrpSpPr>
            <p:nvPr/>
          </p:nvGrpSpPr>
          <p:grpSpPr bwMode="auto">
            <a:xfrm>
              <a:off x="1448787" y="4605766"/>
              <a:ext cx="649822" cy="868308"/>
              <a:chOff x="1173706" y="3710182"/>
              <a:chExt cx="649822" cy="868308"/>
            </a:xfrm>
          </p:grpSpPr>
          <p:sp>
            <p:nvSpPr>
              <p:cNvPr id="78946" name="Line 145">
                <a:extLst>
                  <a:ext uri="{FF2B5EF4-FFF2-40B4-BE49-F238E27FC236}">
                    <a16:creationId xmlns:a16="http://schemas.microsoft.com/office/drawing/2014/main" id="{932AB494-FA5B-4D87-C83B-FE5B6DEBE9B7}"/>
                  </a:ext>
                </a:extLst>
              </p:cNvPr>
              <p:cNvSpPr>
                <a:spLocks noChangeShapeType="1"/>
              </p:cNvSpPr>
              <p:nvPr/>
            </p:nvSpPr>
            <p:spPr bwMode="auto">
              <a:xfrm flipV="1">
                <a:off x="1173706" y="4117957"/>
                <a:ext cx="366688" cy="226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47" name="Rectangle 156">
                <a:extLst>
                  <a:ext uri="{FF2B5EF4-FFF2-40B4-BE49-F238E27FC236}">
                    <a16:creationId xmlns:a16="http://schemas.microsoft.com/office/drawing/2014/main" id="{22D671A8-5D58-BE1A-D256-5E2053C8EBE2}"/>
                  </a:ext>
                </a:extLst>
              </p:cNvPr>
              <p:cNvSpPr>
                <a:spLocks noChangeArrowheads="1"/>
              </p:cNvSpPr>
              <p:nvPr/>
            </p:nvSpPr>
            <p:spPr bwMode="auto">
              <a:xfrm>
                <a:off x="1563842" y="3923231"/>
                <a:ext cx="2596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a:solidFill>
                      <a:srgbClr val="C00000"/>
                    </a:solidFill>
                    <a:latin typeface="Times New Roman" panose="02020603050405020304" pitchFamily="18" charset="0"/>
                  </a:rPr>
                  <a:t>G</a:t>
                </a:r>
                <a:endParaRPr lang="en-US" altLang="en-US" sz="1600" b="1">
                  <a:solidFill>
                    <a:srgbClr val="C00000"/>
                  </a:solidFill>
                </a:endParaRPr>
              </a:p>
            </p:txBody>
          </p:sp>
          <p:sp>
            <p:nvSpPr>
              <p:cNvPr id="78948" name="Rectangle 187">
                <a:extLst>
                  <a:ext uri="{FF2B5EF4-FFF2-40B4-BE49-F238E27FC236}">
                    <a16:creationId xmlns:a16="http://schemas.microsoft.com/office/drawing/2014/main" id="{97F522F1-7947-0DB6-EF82-D745859E05DA}"/>
                  </a:ext>
                </a:extLst>
              </p:cNvPr>
              <p:cNvSpPr>
                <a:spLocks noChangeArrowheads="1"/>
              </p:cNvSpPr>
              <p:nvPr/>
            </p:nvSpPr>
            <p:spPr bwMode="auto">
              <a:xfrm>
                <a:off x="1203161" y="3710182"/>
                <a:ext cx="35907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C00000"/>
                    </a:solidFill>
                    <a:latin typeface="Times New Roman" panose="02020603050405020304" pitchFamily="18" charset="0"/>
                  </a:rPr>
                  <a:t>45</a:t>
                </a:r>
                <a:endParaRPr lang="en-US" altLang="en-US" sz="1600" b="1">
                  <a:solidFill>
                    <a:srgbClr val="C00000"/>
                  </a:solidFill>
                </a:endParaRPr>
              </a:p>
            </p:txBody>
          </p:sp>
          <p:sp>
            <p:nvSpPr>
              <p:cNvPr id="78949" name="Rectangle 188">
                <a:extLst>
                  <a:ext uri="{FF2B5EF4-FFF2-40B4-BE49-F238E27FC236}">
                    <a16:creationId xmlns:a16="http://schemas.microsoft.com/office/drawing/2014/main" id="{AE62B132-E2B5-155F-1CAE-1348B06FB732}"/>
                  </a:ext>
                </a:extLst>
              </p:cNvPr>
              <p:cNvSpPr>
                <a:spLocks noChangeArrowheads="1"/>
              </p:cNvSpPr>
              <p:nvPr/>
            </p:nvSpPr>
            <p:spPr bwMode="auto">
              <a:xfrm>
                <a:off x="1290888" y="4147603"/>
                <a:ext cx="179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C00000"/>
                    </a:solidFill>
                    <a:latin typeface="Times New Roman" panose="02020603050405020304" pitchFamily="18" charset="0"/>
                  </a:rPr>
                  <a:t>8</a:t>
                </a:r>
                <a:endParaRPr lang="en-US" altLang="en-US" sz="1600" b="1">
                  <a:solidFill>
                    <a:srgbClr val="C00000"/>
                  </a:solidFill>
                </a:endParaRPr>
              </a:p>
            </p:txBody>
          </p:sp>
        </p:grpSp>
        <p:cxnSp>
          <p:nvCxnSpPr>
            <p:cNvPr id="42" name="Straight Arrow Connector 41">
              <a:extLst>
                <a:ext uri="{FF2B5EF4-FFF2-40B4-BE49-F238E27FC236}">
                  <a16:creationId xmlns:a16="http://schemas.microsoft.com/office/drawing/2014/main" id="{193ABAAD-F758-EE22-CB1E-1C8F3ABCBE8F}"/>
                </a:ext>
              </a:extLst>
            </p:cNvPr>
            <p:cNvCxnSpPr>
              <a:cxnSpLocks/>
              <a:stCxn id="78947" idx="0"/>
              <a:endCxn id="17" idx="13"/>
            </p:cNvCxnSpPr>
            <p:nvPr/>
          </p:nvCxnSpPr>
          <p:spPr>
            <a:xfrm flipV="1">
              <a:off x="1968208" y="4464313"/>
              <a:ext cx="554368" cy="3540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78941" name="TextBox 4">
            <a:extLst>
              <a:ext uri="{FF2B5EF4-FFF2-40B4-BE49-F238E27FC236}">
                <a16:creationId xmlns:a16="http://schemas.microsoft.com/office/drawing/2014/main" id="{363D4953-2D3C-B00F-2417-8775E408A886}"/>
              </a:ext>
            </a:extLst>
          </p:cNvPr>
          <p:cNvSpPr txBox="1">
            <a:spLocks noChangeArrowheads="1"/>
          </p:cNvSpPr>
          <p:nvPr/>
        </p:nvSpPr>
        <p:spPr bwMode="auto">
          <a:xfrm>
            <a:off x="6219825" y="1035050"/>
            <a:ext cx="2600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Let’s Group Some Terms…</a:t>
            </a:r>
          </a:p>
        </p:txBody>
      </p:sp>
      <p:sp>
        <p:nvSpPr>
          <p:cNvPr id="5" name="TextBox 4">
            <a:extLst>
              <a:ext uri="{FF2B5EF4-FFF2-40B4-BE49-F238E27FC236}">
                <a16:creationId xmlns:a16="http://schemas.microsoft.com/office/drawing/2014/main" id="{0E6890D9-ABFF-A5C6-82BA-9AA515159A1C}"/>
              </a:ext>
            </a:extLst>
          </p:cNvPr>
          <p:cNvSpPr txBox="1">
            <a:spLocks noChangeArrowheads="1"/>
          </p:cNvSpPr>
          <p:nvPr/>
        </p:nvSpPr>
        <p:spPr bwMode="auto">
          <a:xfrm>
            <a:off x="3484563" y="5103813"/>
            <a:ext cx="5470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Dr. Lucas’ articles on the Gravitational Force have more detail, but </a:t>
            </a:r>
            <a:r>
              <a:rPr lang="en-US" altLang="en-US" sz="1800" b="1">
                <a:solidFill>
                  <a:srgbClr val="0070C0"/>
                </a:solidFill>
              </a:rPr>
              <a:t>Note this is the ONLY theory that Derives the value of G, the ‘Gravitational Constant’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2BDC203-DE60-E4AB-B272-1A47264D87CA}"/>
              </a:ext>
            </a:extLst>
          </p:cNvPr>
          <p:cNvSpPr>
            <a:spLocks noGrp="1" noChangeArrowheads="1"/>
          </p:cNvSpPr>
          <p:nvPr>
            <p:ph type="title"/>
          </p:nvPr>
        </p:nvSpPr>
        <p:spPr>
          <a:xfrm>
            <a:off x="844550" y="90488"/>
            <a:ext cx="7772400" cy="1143000"/>
          </a:xfrm>
        </p:spPr>
        <p:txBody>
          <a:bodyPr/>
          <a:lstStyle/>
          <a:p>
            <a:pPr eaLnBrk="1" hangingPunct="1"/>
            <a:r>
              <a:rPr lang="en-US" altLang="en-US" sz="2800" b="1">
                <a:solidFill>
                  <a:srgbClr val="000099"/>
                </a:solidFill>
              </a:rPr>
              <a:t>Lucas’ Derived Electromagnetic Force of Gravity</a:t>
            </a:r>
          </a:p>
        </p:txBody>
      </p:sp>
      <p:grpSp>
        <p:nvGrpSpPr>
          <p:cNvPr id="80899" name="Group 139">
            <a:extLst>
              <a:ext uri="{FF2B5EF4-FFF2-40B4-BE49-F238E27FC236}">
                <a16:creationId xmlns:a16="http://schemas.microsoft.com/office/drawing/2014/main" id="{0A6114A3-DDD1-9550-44C3-CAA99E7705B5}"/>
              </a:ext>
            </a:extLst>
          </p:cNvPr>
          <p:cNvGrpSpPr>
            <a:grpSpLocks/>
          </p:cNvGrpSpPr>
          <p:nvPr/>
        </p:nvGrpSpPr>
        <p:grpSpPr bwMode="auto">
          <a:xfrm>
            <a:off x="352425" y="1884363"/>
            <a:ext cx="8645525" cy="1122362"/>
            <a:chOff x="238" y="2632"/>
            <a:chExt cx="5446" cy="707"/>
          </a:xfrm>
        </p:grpSpPr>
        <p:sp>
          <p:nvSpPr>
            <p:cNvPr id="80912" name="Text Box 140">
              <a:extLst>
                <a:ext uri="{FF2B5EF4-FFF2-40B4-BE49-F238E27FC236}">
                  <a16:creationId xmlns:a16="http://schemas.microsoft.com/office/drawing/2014/main" id="{425727C7-93A6-E00C-3630-4FFDB550295C}"/>
                </a:ext>
              </a:extLst>
            </p:cNvPr>
            <p:cNvSpPr txBox="1">
              <a:spLocks noChangeArrowheads="1"/>
            </p:cNvSpPr>
            <p:nvPr/>
          </p:nvSpPr>
          <p:spPr bwMode="auto">
            <a:xfrm>
              <a:off x="1885" y="2805"/>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solidFill>
                    <a:srgbClr val="000000"/>
                  </a:solidFill>
                </a:rPr>
                <a:t>ˆ</a:t>
              </a:r>
            </a:p>
          </p:txBody>
        </p:sp>
        <p:sp>
          <p:nvSpPr>
            <p:cNvPr id="80913" name="Rectangle 141">
              <a:extLst>
                <a:ext uri="{FF2B5EF4-FFF2-40B4-BE49-F238E27FC236}">
                  <a16:creationId xmlns:a16="http://schemas.microsoft.com/office/drawing/2014/main" id="{EDC88552-9565-1316-D372-0B9CC5CE7073}"/>
                </a:ext>
              </a:extLst>
            </p:cNvPr>
            <p:cNvSpPr>
              <a:spLocks noChangeArrowheads="1"/>
            </p:cNvSpPr>
            <p:nvPr/>
          </p:nvSpPr>
          <p:spPr bwMode="auto">
            <a:xfrm>
              <a:off x="1201" y="2991"/>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14" name="Line 142">
              <a:extLst>
                <a:ext uri="{FF2B5EF4-FFF2-40B4-BE49-F238E27FC236}">
                  <a16:creationId xmlns:a16="http://schemas.microsoft.com/office/drawing/2014/main" id="{7C0246F5-8F45-3D6F-3B24-EA8D244DD679}"/>
                </a:ext>
              </a:extLst>
            </p:cNvPr>
            <p:cNvSpPr>
              <a:spLocks noChangeShapeType="1"/>
            </p:cNvSpPr>
            <p:nvPr/>
          </p:nvSpPr>
          <p:spPr bwMode="auto">
            <a:xfrm>
              <a:off x="1194" y="3001"/>
              <a:ext cx="1" cy="31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5" name="Line 143">
              <a:extLst>
                <a:ext uri="{FF2B5EF4-FFF2-40B4-BE49-F238E27FC236}">
                  <a16:creationId xmlns:a16="http://schemas.microsoft.com/office/drawing/2014/main" id="{C06B6E9B-8582-AB58-A1AA-9C1F3F2BC20F}"/>
                </a:ext>
              </a:extLst>
            </p:cNvPr>
            <p:cNvSpPr>
              <a:spLocks noChangeShapeType="1"/>
            </p:cNvSpPr>
            <p:nvPr/>
          </p:nvSpPr>
          <p:spPr bwMode="auto">
            <a:xfrm>
              <a:off x="1755" y="3001"/>
              <a:ext cx="1" cy="31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6" name="Line 144">
              <a:extLst>
                <a:ext uri="{FF2B5EF4-FFF2-40B4-BE49-F238E27FC236}">
                  <a16:creationId xmlns:a16="http://schemas.microsoft.com/office/drawing/2014/main" id="{94928DEC-DDA6-E673-9C55-FD806027F56E}"/>
                </a:ext>
              </a:extLst>
            </p:cNvPr>
            <p:cNvSpPr>
              <a:spLocks noChangeShapeType="1"/>
            </p:cNvSpPr>
            <p:nvPr/>
          </p:nvSpPr>
          <p:spPr bwMode="auto">
            <a:xfrm>
              <a:off x="1169" y="2933"/>
              <a:ext cx="733"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7" name="Line 145">
              <a:extLst>
                <a:ext uri="{FF2B5EF4-FFF2-40B4-BE49-F238E27FC236}">
                  <a16:creationId xmlns:a16="http://schemas.microsoft.com/office/drawing/2014/main" id="{22DB2A7B-6B29-4BFD-7048-34796BADD200}"/>
                </a:ext>
              </a:extLst>
            </p:cNvPr>
            <p:cNvSpPr>
              <a:spLocks noChangeShapeType="1"/>
            </p:cNvSpPr>
            <p:nvPr/>
          </p:nvSpPr>
          <p:spPr bwMode="auto">
            <a:xfrm>
              <a:off x="2463" y="2933"/>
              <a:ext cx="24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8" name="Line 146">
              <a:extLst>
                <a:ext uri="{FF2B5EF4-FFF2-40B4-BE49-F238E27FC236}">
                  <a16:creationId xmlns:a16="http://schemas.microsoft.com/office/drawing/2014/main" id="{53940055-2948-74A6-759A-6BCED80923E9}"/>
                </a:ext>
              </a:extLst>
            </p:cNvPr>
            <p:cNvSpPr>
              <a:spLocks noChangeShapeType="1"/>
            </p:cNvSpPr>
            <p:nvPr/>
          </p:nvSpPr>
          <p:spPr bwMode="auto">
            <a:xfrm>
              <a:off x="2977" y="3001"/>
              <a:ext cx="1" cy="31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9" name="Line 147">
              <a:extLst>
                <a:ext uri="{FF2B5EF4-FFF2-40B4-BE49-F238E27FC236}">
                  <a16:creationId xmlns:a16="http://schemas.microsoft.com/office/drawing/2014/main" id="{D3018544-1F90-AC04-F5DC-58A0E0D19BF8}"/>
                </a:ext>
              </a:extLst>
            </p:cNvPr>
            <p:cNvSpPr>
              <a:spLocks noChangeShapeType="1"/>
            </p:cNvSpPr>
            <p:nvPr/>
          </p:nvSpPr>
          <p:spPr bwMode="auto">
            <a:xfrm>
              <a:off x="3539" y="3001"/>
              <a:ext cx="1" cy="314"/>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0" name="Line 148">
              <a:extLst>
                <a:ext uri="{FF2B5EF4-FFF2-40B4-BE49-F238E27FC236}">
                  <a16:creationId xmlns:a16="http://schemas.microsoft.com/office/drawing/2014/main" id="{4F836477-A3E6-98AF-CAC9-84E79E714BF0}"/>
                </a:ext>
              </a:extLst>
            </p:cNvPr>
            <p:cNvSpPr>
              <a:spLocks noChangeShapeType="1"/>
            </p:cNvSpPr>
            <p:nvPr/>
          </p:nvSpPr>
          <p:spPr bwMode="auto">
            <a:xfrm>
              <a:off x="2953" y="2933"/>
              <a:ext cx="732"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1" name="Rectangle 149">
              <a:extLst>
                <a:ext uri="{FF2B5EF4-FFF2-40B4-BE49-F238E27FC236}">
                  <a16:creationId xmlns:a16="http://schemas.microsoft.com/office/drawing/2014/main" id="{6FA08553-8261-4B1D-EACE-E2595E2585DB}"/>
                </a:ext>
              </a:extLst>
            </p:cNvPr>
            <p:cNvSpPr>
              <a:spLocks noChangeArrowheads="1"/>
            </p:cNvSpPr>
            <p:nvPr/>
          </p:nvSpPr>
          <p:spPr bwMode="auto">
            <a:xfrm>
              <a:off x="238" y="2806"/>
              <a:ext cx="15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F</a:t>
              </a:r>
              <a:endParaRPr lang="en-US" altLang="en-US" sz="1800" b="1">
                <a:solidFill>
                  <a:srgbClr val="000000"/>
                </a:solidFill>
              </a:endParaRPr>
            </a:p>
          </p:txBody>
        </p:sp>
        <p:sp>
          <p:nvSpPr>
            <p:cNvPr id="80922" name="Rectangle 150">
              <a:extLst>
                <a:ext uri="{FF2B5EF4-FFF2-40B4-BE49-F238E27FC236}">
                  <a16:creationId xmlns:a16="http://schemas.microsoft.com/office/drawing/2014/main" id="{E55E6C6E-6B98-4007-B332-0F3A3EB8D680}"/>
                </a:ext>
              </a:extLst>
            </p:cNvPr>
            <p:cNvSpPr>
              <a:spLocks noChangeArrowheads="1"/>
            </p:cNvSpPr>
            <p:nvPr/>
          </p:nvSpPr>
          <p:spPr bwMode="auto">
            <a:xfrm>
              <a:off x="958" y="2806"/>
              <a:ext cx="17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G</a:t>
              </a:r>
              <a:endParaRPr lang="en-US" altLang="en-US" sz="1800" b="1">
                <a:solidFill>
                  <a:srgbClr val="000000"/>
                </a:solidFill>
              </a:endParaRPr>
            </a:p>
          </p:txBody>
        </p:sp>
        <p:sp>
          <p:nvSpPr>
            <p:cNvPr id="80923" name="Rectangle 151">
              <a:extLst>
                <a:ext uri="{FF2B5EF4-FFF2-40B4-BE49-F238E27FC236}">
                  <a16:creationId xmlns:a16="http://schemas.microsoft.com/office/drawing/2014/main" id="{1EB64432-5EFE-8FD0-E77E-44DCBB925651}"/>
                </a:ext>
              </a:extLst>
            </p:cNvPr>
            <p:cNvSpPr>
              <a:spLocks noChangeArrowheads="1"/>
            </p:cNvSpPr>
            <p:nvPr/>
          </p:nvSpPr>
          <p:spPr bwMode="auto">
            <a:xfrm>
              <a:off x="1291" y="2632"/>
              <a:ext cx="18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m</a:t>
              </a:r>
              <a:endParaRPr lang="en-US" altLang="en-US" sz="1800" b="1">
                <a:solidFill>
                  <a:srgbClr val="000000"/>
                </a:solidFill>
              </a:endParaRPr>
            </a:p>
          </p:txBody>
        </p:sp>
        <p:sp>
          <p:nvSpPr>
            <p:cNvPr id="80924" name="Rectangle 152">
              <a:extLst>
                <a:ext uri="{FF2B5EF4-FFF2-40B4-BE49-F238E27FC236}">
                  <a16:creationId xmlns:a16="http://schemas.microsoft.com/office/drawing/2014/main" id="{87AC1A02-A410-56AB-AF6B-EF583E8E1BC8}"/>
                </a:ext>
              </a:extLst>
            </p:cNvPr>
            <p:cNvSpPr>
              <a:spLocks noChangeArrowheads="1"/>
            </p:cNvSpPr>
            <p:nvPr/>
          </p:nvSpPr>
          <p:spPr bwMode="auto">
            <a:xfrm>
              <a:off x="1518" y="2632"/>
              <a:ext cx="18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m</a:t>
              </a:r>
              <a:endParaRPr lang="en-US" altLang="en-US" sz="1800" b="1">
                <a:solidFill>
                  <a:srgbClr val="000000"/>
                </a:solidFill>
              </a:endParaRPr>
            </a:p>
          </p:txBody>
        </p:sp>
        <p:sp>
          <p:nvSpPr>
            <p:cNvPr id="80925" name="Rectangle 153">
              <a:extLst>
                <a:ext uri="{FF2B5EF4-FFF2-40B4-BE49-F238E27FC236}">
                  <a16:creationId xmlns:a16="http://schemas.microsoft.com/office/drawing/2014/main" id="{E669E312-15E1-6884-499D-822BD728A992}"/>
                </a:ext>
              </a:extLst>
            </p:cNvPr>
            <p:cNvSpPr>
              <a:spLocks noChangeArrowheads="1"/>
            </p:cNvSpPr>
            <p:nvPr/>
          </p:nvSpPr>
          <p:spPr bwMode="auto">
            <a:xfrm>
              <a:off x="1214" y="3031"/>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26" name="Rectangle 154">
              <a:extLst>
                <a:ext uri="{FF2B5EF4-FFF2-40B4-BE49-F238E27FC236}">
                  <a16:creationId xmlns:a16="http://schemas.microsoft.com/office/drawing/2014/main" id="{AEC1BA08-B1E1-7D73-603D-51B8F7B5501B}"/>
                </a:ext>
              </a:extLst>
            </p:cNvPr>
            <p:cNvSpPr>
              <a:spLocks noChangeArrowheads="1"/>
            </p:cNvSpPr>
            <p:nvPr/>
          </p:nvSpPr>
          <p:spPr bwMode="auto">
            <a:xfrm>
              <a:off x="1585" y="3031"/>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27" name="Rectangle 155">
              <a:extLst>
                <a:ext uri="{FF2B5EF4-FFF2-40B4-BE49-F238E27FC236}">
                  <a16:creationId xmlns:a16="http://schemas.microsoft.com/office/drawing/2014/main" id="{32D04780-7E25-B8A1-81C9-BBC697584891}"/>
                </a:ext>
              </a:extLst>
            </p:cNvPr>
            <p:cNvSpPr>
              <a:spLocks noChangeArrowheads="1"/>
            </p:cNvSpPr>
            <p:nvPr/>
          </p:nvSpPr>
          <p:spPr bwMode="auto">
            <a:xfrm>
              <a:off x="1938" y="2806"/>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28" name="Rectangle 156">
              <a:extLst>
                <a:ext uri="{FF2B5EF4-FFF2-40B4-BE49-F238E27FC236}">
                  <a16:creationId xmlns:a16="http://schemas.microsoft.com/office/drawing/2014/main" id="{053D0F3F-B05E-E728-5A0A-AF6A5C441C37}"/>
                </a:ext>
              </a:extLst>
            </p:cNvPr>
            <p:cNvSpPr>
              <a:spLocks noChangeArrowheads="1"/>
            </p:cNvSpPr>
            <p:nvPr/>
          </p:nvSpPr>
          <p:spPr bwMode="auto">
            <a:xfrm>
              <a:off x="2742" y="2806"/>
              <a:ext cx="17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G</a:t>
              </a:r>
              <a:endParaRPr lang="en-US" altLang="en-US" sz="1800" b="1">
                <a:solidFill>
                  <a:srgbClr val="000000"/>
                </a:solidFill>
              </a:endParaRPr>
            </a:p>
          </p:txBody>
        </p:sp>
        <p:sp>
          <p:nvSpPr>
            <p:cNvPr id="80929" name="Rectangle 157">
              <a:extLst>
                <a:ext uri="{FF2B5EF4-FFF2-40B4-BE49-F238E27FC236}">
                  <a16:creationId xmlns:a16="http://schemas.microsoft.com/office/drawing/2014/main" id="{E979C185-2362-67D8-5821-120117CE955E}"/>
                </a:ext>
              </a:extLst>
            </p:cNvPr>
            <p:cNvSpPr>
              <a:spLocks noChangeArrowheads="1"/>
            </p:cNvSpPr>
            <p:nvPr/>
          </p:nvSpPr>
          <p:spPr bwMode="auto">
            <a:xfrm>
              <a:off x="3074" y="2632"/>
              <a:ext cx="18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m</a:t>
              </a:r>
              <a:endParaRPr lang="en-US" altLang="en-US" sz="1800" b="1">
                <a:solidFill>
                  <a:srgbClr val="000000"/>
                </a:solidFill>
              </a:endParaRPr>
            </a:p>
          </p:txBody>
        </p:sp>
        <p:sp>
          <p:nvSpPr>
            <p:cNvPr id="80930" name="Rectangle 158">
              <a:extLst>
                <a:ext uri="{FF2B5EF4-FFF2-40B4-BE49-F238E27FC236}">
                  <a16:creationId xmlns:a16="http://schemas.microsoft.com/office/drawing/2014/main" id="{031C5E61-AE9D-F4AD-D504-B26F84E87B5A}"/>
                </a:ext>
              </a:extLst>
            </p:cNvPr>
            <p:cNvSpPr>
              <a:spLocks noChangeArrowheads="1"/>
            </p:cNvSpPr>
            <p:nvPr/>
          </p:nvSpPr>
          <p:spPr bwMode="auto">
            <a:xfrm>
              <a:off x="3302" y="2632"/>
              <a:ext cx="18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m</a:t>
              </a:r>
              <a:endParaRPr lang="en-US" altLang="en-US" sz="1800" b="1">
                <a:solidFill>
                  <a:srgbClr val="000000"/>
                </a:solidFill>
              </a:endParaRPr>
            </a:p>
          </p:txBody>
        </p:sp>
        <p:sp>
          <p:nvSpPr>
            <p:cNvPr id="80931" name="Rectangle 159">
              <a:extLst>
                <a:ext uri="{FF2B5EF4-FFF2-40B4-BE49-F238E27FC236}">
                  <a16:creationId xmlns:a16="http://schemas.microsoft.com/office/drawing/2014/main" id="{BD55E5D6-614D-3047-CE95-3F3164B15354}"/>
                </a:ext>
              </a:extLst>
            </p:cNvPr>
            <p:cNvSpPr>
              <a:spLocks noChangeArrowheads="1"/>
            </p:cNvSpPr>
            <p:nvPr/>
          </p:nvSpPr>
          <p:spPr bwMode="auto">
            <a:xfrm>
              <a:off x="2998" y="3031"/>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32" name="Rectangle 160">
              <a:extLst>
                <a:ext uri="{FF2B5EF4-FFF2-40B4-BE49-F238E27FC236}">
                  <a16:creationId xmlns:a16="http://schemas.microsoft.com/office/drawing/2014/main" id="{99638BD4-20F6-9930-018B-8F6E7AB315F8}"/>
                </a:ext>
              </a:extLst>
            </p:cNvPr>
            <p:cNvSpPr>
              <a:spLocks noChangeArrowheads="1"/>
            </p:cNvSpPr>
            <p:nvPr/>
          </p:nvSpPr>
          <p:spPr bwMode="auto">
            <a:xfrm>
              <a:off x="3368" y="3031"/>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33" name="Rectangle 161">
              <a:extLst>
                <a:ext uri="{FF2B5EF4-FFF2-40B4-BE49-F238E27FC236}">
                  <a16:creationId xmlns:a16="http://schemas.microsoft.com/office/drawing/2014/main" id="{86618AEC-8F5D-C85E-8156-D02A4BC08783}"/>
                </a:ext>
              </a:extLst>
            </p:cNvPr>
            <p:cNvSpPr>
              <a:spLocks noChangeArrowheads="1"/>
            </p:cNvSpPr>
            <p:nvPr/>
          </p:nvSpPr>
          <p:spPr bwMode="auto">
            <a:xfrm>
              <a:off x="3798" y="2806"/>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34" name="Rectangle 162">
              <a:extLst>
                <a:ext uri="{FF2B5EF4-FFF2-40B4-BE49-F238E27FC236}">
                  <a16:creationId xmlns:a16="http://schemas.microsoft.com/office/drawing/2014/main" id="{9D2812D7-D5F9-205C-0E15-B1A22F84377A}"/>
                </a:ext>
              </a:extLst>
            </p:cNvPr>
            <p:cNvSpPr>
              <a:spLocks noChangeArrowheads="1"/>
            </p:cNvSpPr>
            <p:nvPr/>
          </p:nvSpPr>
          <p:spPr bwMode="auto">
            <a:xfrm>
              <a:off x="4457" y="2806"/>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35" name="Rectangle 163">
              <a:extLst>
                <a:ext uri="{FF2B5EF4-FFF2-40B4-BE49-F238E27FC236}">
                  <a16:creationId xmlns:a16="http://schemas.microsoft.com/office/drawing/2014/main" id="{38AF78C4-118F-B578-0D97-6706F86F3D74}"/>
                </a:ext>
              </a:extLst>
            </p:cNvPr>
            <p:cNvSpPr>
              <a:spLocks noChangeArrowheads="1"/>
            </p:cNvSpPr>
            <p:nvPr/>
          </p:nvSpPr>
          <p:spPr bwMode="auto">
            <a:xfrm>
              <a:off x="4930" y="2806"/>
              <a:ext cx="91"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Times New Roman" panose="02020603050405020304" pitchFamily="18" charset="0"/>
                </a:rPr>
                <a:t>r</a:t>
              </a:r>
              <a:endParaRPr lang="en-US" altLang="en-US" sz="1800" b="1">
                <a:solidFill>
                  <a:srgbClr val="000000"/>
                </a:solidFill>
              </a:endParaRPr>
            </a:p>
          </p:txBody>
        </p:sp>
        <p:sp>
          <p:nvSpPr>
            <p:cNvPr id="80936" name="Rectangle 164">
              <a:extLst>
                <a:ext uri="{FF2B5EF4-FFF2-40B4-BE49-F238E27FC236}">
                  <a16:creationId xmlns:a16="http://schemas.microsoft.com/office/drawing/2014/main" id="{D4A3EDE5-DA56-4D1C-FD60-8960D9F033BC}"/>
                </a:ext>
              </a:extLst>
            </p:cNvPr>
            <p:cNvSpPr>
              <a:spLocks noChangeArrowheads="1"/>
            </p:cNvSpPr>
            <p:nvPr/>
          </p:nvSpPr>
          <p:spPr bwMode="auto">
            <a:xfrm>
              <a:off x="365" y="2949"/>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i="1">
                  <a:solidFill>
                    <a:srgbClr val="000000"/>
                  </a:solidFill>
                  <a:latin typeface="Times New Roman" panose="02020603050405020304" pitchFamily="18" charset="0"/>
                </a:rPr>
                <a:t>G</a:t>
              </a:r>
              <a:endParaRPr lang="en-US" altLang="en-US" sz="1800" b="1">
                <a:solidFill>
                  <a:srgbClr val="000000"/>
                </a:solidFill>
              </a:endParaRPr>
            </a:p>
          </p:txBody>
        </p:sp>
        <p:sp>
          <p:nvSpPr>
            <p:cNvPr id="80937" name="Rectangle 165">
              <a:extLst>
                <a:ext uri="{FF2B5EF4-FFF2-40B4-BE49-F238E27FC236}">
                  <a16:creationId xmlns:a16="http://schemas.microsoft.com/office/drawing/2014/main" id="{0A6682BF-E3EB-F384-0FC2-285248E8AA3B}"/>
                </a:ext>
              </a:extLst>
            </p:cNvPr>
            <p:cNvSpPr>
              <a:spLocks noChangeArrowheads="1"/>
            </p:cNvSpPr>
            <p:nvPr/>
          </p:nvSpPr>
          <p:spPr bwMode="auto">
            <a:xfrm>
              <a:off x="576" y="2779"/>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38" name="Rectangle 166">
              <a:extLst>
                <a:ext uri="{FF2B5EF4-FFF2-40B4-BE49-F238E27FC236}">
                  <a16:creationId xmlns:a16="http://schemas.microsoft.com/office/drawing/2014/main" id="{4355CC63-0F74-DEE9-CF1A-1A8AFCC17DFF}"/>
                </a:ext>
              </a:extLst>
            </p:cNvPr>
            <p:cNvSpPr>
              <a:spLocks noChangeArrowheads="1"/>
            </p:cNvSpPr>
            <p:nvPr/>
          </p:nvSpPr>
          <p:spPr bwMode="auto">
            <a:xfrm>
              <a:off x="783" y="2779"/>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39" name="Rectangle 167">
              <a:extLst>
                <a:ext uri="{FF2B5EF4-FFF2-40B4-BE49-F238E27FC236}">
                  <a16:creationId xmlns:a16="http://schemas.microsoft.com/office/drawing/2014/main" id="{CD73D433-2602-0871-82FE-128F306B92D2}"/>
                </a:ext>
              </a:extLst>
            </p:cNvPr>
            <p:cNvSpPr>
              <a:spLocks noChangeArrowheads="1"/>
            </p:cNvSpPr>
            <p:nvPr/>
          </p:nvSpPr>
          <p:spPr bwMode="auto">
            <a:xfrm>
              <a:off x="1424" y="3004"/>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0" name="Rectangle 168">
              <a:extLst>
                <a:ext uri="{FF2B5EF4-FFF2-40B4-BE49-F238E27FC236}">
                  <a16:creationId xmlns:a16="http://schemas.microsoft.com/office/drawing/2014/main" id="{7DB426BF-EFEF-6840-E213-E3F1849E2861}"/>
                </a:ext>
              </a:extLst>
            </p:cNvPr>
            <p:cNvSpPr>
              <a:spLocks noChangeArrowheads="1"/>
            </p:cNvSpPr>
            <p:nvPr/>
          </p:nvSpPr>
          <p:spPr bwMode="auto">
            <a:xfrm>
              <a:off x="2251" y="2779"/>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1" name="Rectangle 169">
              <a:extLst>
                <a:ext uri="{FF2B5EF4-FFF2-40B4-BE49-F238E27FC236}">
                  <a16:creationId xmlns:a16="http://schemas.microsoft.com/office/drawing/2014/main" id="{EB80B2FB-9C85-0EA0-4D93-BA20009AD195}"/>
                </a:ext>
              </a:extLst>
            </p:cNvPr>
            <p:cNvSpPr>
              <a:spLocks noChangeArrowheads="1"/>
            </p:cNvSpPr>
            <p:nvPr/>
          </p:nvSpPr>
          <p:spPr bwMode="auto">
            <a:xfrm>
              <a:off x="3208" y="3004"/>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2" name="Rectangle 170">
              <a:extLst>
                <a:ext uri="{FF2B5EF4-FFF2-40B4-BE49-F238E27FC236}">
                  <a16:creationId xmlns:a16="http://schemas.microsoft.com/office/drawing/2014/main" id="{C65AB232-2004-96B1-5280-41DC73AE0DCE}"/>
                </a:ext>
              </a:extLst>
            </p:cNvPr>
            <p:cNvSpPr>
              <a:spLocks noChangeArrowheads="1"/>
            </p:cNvSpPr>
            <p:nvPr/>
          </p:nvSpPr>
          <p:spPr bwMode="auto">
            <a:xfrm>
              <a:off x="4068" y="2779"/>
              <a:ext cx="59"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3" name="Rectangle 171">
              <a:extLst>
                <a:ext uri="{FF2B5EF4-FFF2-40B4-BE49-F238E27FC236}">
                  <a16:creationId xmlns:a16="http://schemas.microsoft.com/office/drawing/2014/main" id="{2CCA444B-0D97-541C-09A8-132614563633}"/>
                </a:ext>
              </a:extLst>
            </p:cNvPr>
            <p:cNvSpPr>
              <a:spLocks noChangeArrowheads="1"/>
            </p:cNvSpPr>
            <p:nvPr/>
          </p:nvSpPr>
          <p:spPr bwMode="auto">
            <a:xfrm>
              <a:off x="4680" y="2779"/>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4" name="Rectangle 172">
              <a:extLst>
                <a:ext uri="{FF2B5EF4-FFF2-40B4-BE49-F238E27FC236}">
                  <a16:creationId xmlns:a16="http://schemas.microsoft.com/office/drawing/2014/main" id="{484B9905-3605-ADE0-DD6F-68B142CE1C23}"/>
                </a:ext>
              </a:extLst>
            </p:cNvPr>
            <p:cNvSpPr>
              <a:spLocks noChangeArrowheads="1"/>
            </p:cNvSpPr>
            <p:nvPr/>
          </p:nvSpPr>
          <p:spPr bwMode="auto">
            <a:xfrm>
              <a:off x="5213" y="2779"/>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Symbol" panose="05050102010706020507" pitchFamily="18" charset="2"/>
                </a:rPr>
                <a:t>´</a:t>
              </a:r>
              <a:endParaRPr lang="en-US" altLang="en-US" sz="1800" b="1">
                <a:solidFill>
                  <a:srgbClr val="000000"/>
                </a:solidFill>
              </a:endParaRPr>
            </a:p>
          </p:txBody>
        </p:sp>
        <p:sp>
          <p:nvSpPr>
            <p:cNvPr id="80945" name="Rectangle 173">
              <a:extLst>
                <a:ext uri="{FF2B5EF4-FFF2-40B4-BE49-F238E27FC236}">
                  <a16:creationId xmlns:a16="http://schemas.microsoft.com/office/drawing/2014/main" id="{F4D2F722-D5D5-E394-617B-B592C5E242D3}"/>
                </a:ext>
              </a:extLst>
            </p:cNvPr>
            <p:cNvSpPr>
              <a:spLocks noChangeArrowheads="1"/>
            </p:cNvSpPr>
            <p:nvPr/>
          </p:nvSpPr>
          <p:spPr bwMode="auto">
            <a:xfrm>
              <a:off x="1445" y="2775"/>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a:t>
              </a:r>
              <a:endParaRPr lang="en-US" altLang="en-US" sz="1800" b="1">
                <a:solidFill>
                  <a:srgbClr val="000000"/>
                </a:solidFill>
              </a:endParaRPr>
            </a:p>
          </p:txBody>
        </p:sp>
        <p:sp>
          <p:nvSpPr>
            <p:cNvPr id="80946" name="Rectangle 174">
              <a:extLst>
                <a:ext uri="{FF2B5EF4-FFF2-40B4-BE49-F238E27FC236}">
                  <a16:creationId xmlns:a16="http://schemas.microsoft.com/office/drawing/2014/main" id="{CCDFF291-3BBC-0644-3D5D-05544FE70FCF}"/>
                </a:ext>
              </a:extLst>
            </p:cNvPr>
            <p:cNvSpPr>
              <a:spLocks noChangeArrowheads="1"/>
            </p:cNvSpPr>
            <p:nvPr/>
          </p:nvSpPr>
          <p:spPr bwMode="auto">
            <a:xfrm>
              <a:off x="1681" y="2775"/>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47" name="Rectangle 175">
              <a:extLst>
                <a:ext uri="{FF2B5EF4-FFF2-40B4-BE49-F238E27FC236}">
                  <a16:creationId xmlns:a16="http://schemas.microsoft.com/office/drawing/2014/main" id="{F5E513F7-93D5-2F5D-2273-4A9A63DC33C6}"/>
                </a:ext>
              </a:extLst>
            </p:cNvPr>
            <p:cNvSpPr>
              <a:spLocks noChangeArrowheads="1"/>
            </p:cNvSpPr>
            <p:nvPr/>
          </p:nvSpPr>
          <p:spPr bwMode="auto">
            <a:xfrm>
              <a:off x="1290" y="3174"/>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48" name="Rectangle 176">
              <a:extLst>
                <a:ext uri="{FF2B5EF4-FFF2-40B4-BE49-F238E27FC236}">
                  <a16:creationId xmlns:a16="http://schemas.microsoft.com/office/drawing/2014/main" id="{503157E6-B68C-D1C4-7636-9AF62442B94B}"/>
                </a:ext>
              </a:extLst>
            </p:cNvPr>
            <p:cNvSpPr>
              <a:spLocks noChangeArrowheads="1"/>
            </p:cNvSpPr>
            <p:nvPr/>
          </p:nvSpPr>
          <p:spPr bwMode="auto">
            <a:xfrm>
              <a:off x="1652" y="3174"/>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a:t>
              </a:r>
              <a:endParaRPr lang="en-US" altLang="en-US" sz="1800" b="1">
                <a:solidFill>
                  <a:srgbClr val="000000"/>
                </a:solidFill>
              </a:endParaRPr>
            </a:p>
          </p:txBody>
        </p:sp>
        <p:sp>
          <p:nvSpPr>
            <p:cNvPr id="80949" name="Rectangle 177">
              <a:extLst>
                <a:ext uri="{FF2B5EF4-FFF2-40B4-BE49-F238E27FC236}">
                  <a16:creationId xmlns:a16="http://schemas.microsoft.com/office/drawing/2014/main" id="{446F424B-0636-0BF2-5265-11C079683FB0}"/>
                </a:ext>
              </a:extLst>
            </p:cNvPr>
            <p:cNvSpPr>
              <a:spLocks noChangeArrowheads="1"/>
            </p:cNvSpPr>
            <p:nvPr/>
          </p:nvSpPr>
          <p:spPr bwMode="auto">
            <a:xfrm>
              <a:off x="1790" y="2949"/>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50" name="Rectangle 178">
              <a:extLst>
                <a:ext uri="{FF2B5EF4-FFF2-40B4-BE49-F238E27FC236}">
                  <a16:creationId xmlns:a16="http://schemas.microsoft.com/office/drawing/2014/main" id="{37CBCADA-8906-BE25-5F4F-436885219E66}"/>
                </a:ext>
              </a:extLst>
            </p:cNvPr>
            <p:cNvSpPr>
              <a:spLocks noChangeArrowheads="1"/>
            </p:cNvSpPr>
            <p:nvPr/>
          </p:nvSpPr>
          <p:spPr bwMode="auto">
            <a:xfrm>
              <a:off x="2006" y="2949"/>
              <a:ext cx="13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12</a:t>
              </a:r>
              <a:endParaRPr lang="en-US" altLang="en-US" sz="1800" b="1">
                <a:solidFill>
                  <a:srgbClr val="000000"/>
                </a:solidFill>
              </a:endParaRPr>
            </a:p>
          </p:txBody>
        </p:sp>
        <p:sp>
          <p:nvSpPr>
            <p:cNvPr id="80951" name="Rectangle 179">
              <a:extLst>
                <a:ext uri="{FF2B5EF4-FFF2-40B4-BE49-F238E27FC236}">
                  <a16:creationId xmlns:a16="http://schemas.microsoft.com/office/drawing/2014/main" id="{3D1768AE-CD14-2522-2D1D-BB90A76B46E3}"/>
                </a:ext>
              </a:extLst>
            </p:cNvPr>
            <p:cNvSpPr>
              <a:spLocks noChangeArrowheads="1"/>
            </p:cNvSpPr>
            <p:nvPr/>
          </p:nvSpPr>
          <p:spPr bwMode="auto">
            <a:xfrm>
              <a:off x="3229" y="2775"/>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a:t>
              </a:r>
              <a:endParaRPr lang="en-US" altLang="en-US" sz="1800" b="1">
                <a:solidFill>
                  <a:srgbClr val="000000"/>
                </a:solidFill>
              </a:endParaRPr>
            </a:p>
          </p:txBody>
        </p:sp>
        <p:sp>
          <p:nvSpPr>
            <p:cNvPr id="80952" name="Rectangle 180">
              <a:extLst>
                <a:ext uri="{FF2B5EF4-FFF2-40B4-BE49-F238E27FC236}">
                  <a16:creationId xmlns:a16="http://schemas.microsoft.com/office/drawing/2014/main" id="{019CC66C-D538-D9BF-B3C9-2F67BF8A2853}"/>
                </a:ext>
              </a:extLst>
            </p:cNvPr>
            <p:cNvSpPr>
              <a:spLocks noChangeArrowheads="1"/>
            </p:cNvSpPr>
            <p:nvPr/>
          </p:nvSpPr>
          <p:spPr bwMode="auto">
            <a:xfrm>
              <a:off x="3465" y="2775"/>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53" name="Rectangle 181">
              <a:extLst>
                <a:ext uri="{FF2B5EF4-FFF2-40B4-BE49-F238E27FC236}">
                  <a16:creationId xmlns:a16="http://schemas.microsoft.com/office/drawing/2014/main" id="{AC4318A9-99E9-645A-170C-E8E3E78A939C}"/>
                </a:ext>
              </a:extLst>
            </p:cNvPr>
            <p:cNvSpPr>
              <a:spLocks noChangeArrowheads="1"/>
            </p:cNvSpPr>
            <p:nvPr/>
          </p:nvSpPr>
          <p:spPr bwMode="auto">
            <a:xfrm>
              <a:off x="3074" y="3174"/>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54" name="Rectangle 182">
              <a:extLst>
                <a:ext uri="{FF2B5EF4-FFF2-40B4-BE49-F238E27FC236}">
                  <a16:creationId xmlns:a16="http://schemas.microsoft.com/office/drawing/2014/main" id="{B3F4A111-7B9A-C78E-235B-94AF186AB3FB}"/>
                </a:ext>
              </a:extLst>
            </p:cNvPr>
            <p:cNvSpPr>
              <a:spLocks noChangeArrowheads="1"/>
            </p:cNvSpPr>
            <p:nvPr/>
          </p:nvSpPr>
          <p:spPr bwMode="auto">
            <a:xfrm>
              <a:off x="3436" y="3174"/>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a:t>
              </a:r>
              <a:endParaRPr lang="en-US" altLang="en-US" sz="1800" b="1">
                <a:solidFill>
                  <a:srgbClr val="000000"/>
                </a:solidFill>
              </a:endParaRPr>
            </a:p>
          </p:txBody>
        </p:sp>
        <p:sp>
          <p:nvSpPr>
            <p:cNvPr id="80955" name="Rectangle 183">
              <a:extLst>
                <a:ext uri="{FF2B5EF4-FFF2-40B4-BE49-F238E27FC236}">
                  <a16:creationId xmlns:a16="http://schemas.microsoft.com/office/drawing/2014/main" id="{15B842A6-9C9B-8D51-303B-ED56051B7BFE}"/>
                </a:ext>
              </a:extLst>
            </p:cNvPr>
            <p:cNvSpPr>
              <a:spLocks noChangeArrowheads="1"/>
            </p:cNvSpPr>
            <p:nvPr/>
          </p:nvSpPr>
          <p:spPr bwMode="auto">
            <a:xfrm>
              <a:off x="3573" y="2949"/>
              <a:ext cx="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2</a:t>
              </a:r>
              <a:endParaRPr lang="en-US" altLang="en-US" sz="1800" b="1">
                <a:solidFill>
                  <a:srgbClr val="000000"/>
                </a:solidFill>
              </a:endParaRPr>
            </a:p>
          </p:txBody>
        </p:sp>
        <p:sp>
          <p:nvSpPr>
            <p:cNvPr id="80956" name="Rectangle 184">
              <a:extLst>
                <a:ext uri="{FF2B5EF4-FFF2-40B4-BE49-F238E27FC236}">
                  <a16:creationId xmlns:a16="http://schemas.microsoft.com/office/drawing/2014/main" id="{47EC28E7-95A4-E188-9913-59CC759DFAEA}"/>
                </a:ext>
              </a:extLst>
            </p:cNvPr>
            <p:cNvSpPr>
              <a:spLocks noChangeArrowheads="1"/>
            </p:cNvSpPr>
            <p:nvPr/>
          </p:nvSpPr>
          <p:spPr bwMode="auto">
            <a:xfrm>
              <a:off x="3865" y="2949"/>
              <a:ext cx="13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12</a:t>
              </a:r>
              <a:endParaRPr lang="en-US" altLang="en-US" sz="1800" b="1">
                <a:solidFill>
                  <a:srgbClr val="000000"/>
                </a:solidFill>
              </a:endParaRPr>
            </a:p>
          </p:txBody>
        </p:sp>
        <p:sp>
          <p:nvSpPr>
            <p:cNvPr id="80957" name="Rectangle 185">
              <a:extLst>
                <a:ext uri="{FF2B5EF4-FFF2-40B4-BE49-F238E27FC236}">
                  <a16:creationId xmlns:a16="http://schemas.microsoft.com/office/drawing/2014/main" id="{16B269AE-2158-751C-5CC2-DE03C0740B41}"/>
                </a:ext>
              </a:extLst>
            </p:cNvPr>
            <p:cNvSpPr>
              <a:spLocks noChangeArrowheads="1"/>
            </p:cNvSpPr>
            <p:nvPr/>
          </p:nvSpPr>
          <p:spPr bwMode="auto">
            <a:xfrm>
              <a:off x="4513" y="2955"/>
              <a:ext cx="13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12</a:t>
              </a:r>
              <a:endParaRPr lang="en-US" altLang="en-US" sz="1800" b="1">
                <a:solidFill>
                  <a:srgbClr val="000000"/>
                </a:solidFill>
              </a:endParaRPr>
            </a:p>
          </p:txBody>
        </p:sp>
        <p:sp>
          <p:nvSpPr>
            <p:cNvPr id="80958" name="Rectangle 186">
              <a:extLst>
                <a:ext uri="{FF2B5EF4-FFF2-40B4-BE49-F238E27FC236}">
                  <a16:creationId xmlns:a16="http://schemas.microsoft.com/office/drawing/2014/main" id="{1F909F71-BA45-630E-81C0-2BD3214B9ECF}"/>
                </a:ext>
              </a:extLst>
            </p:cNvPr>
            <p:cNvSpPr>
              <a:spLocks noChangeArrowheads="1"/>
            </p:cNvSpPr>
            <p:nvPr/>
          </p:nvSpPr>
          <p:spPr bwMode="auto">
            <a:xfrm>
              <a:off x="4998" y="2949"/>
              <a:ext cx="13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Times New Roman" panose="02020603050405020304" pitchFamily="18" charset="0"/>
                </a:rPr>
                <a:t>12</a:t>
              </a:r>
              <a:endParaRPr lang="en-US" altLang="en-US" sz="1800" b="1">
                <a:solidFill>
                  <a:srgbClr val="000000"/>
                </a:solidFill>
              </a:endParaRPr>
            </a:p>
          </p:txBody>
        </p:sp>
        <p:sp>
          <p:nvSpPr>
            <p:cNvPr id="80959" name="Rectangle 187">
              <a:extLst>
                <a:ext uri="{FF2B5EF4-FFF2-40B4-BE49-F238E27FC236}">
                  <a16:creationId xmlns:a16="http://schemas.microsoft.com/office/drawing/2014/main" id="{E1525124-D534-6699-F23F-CCE46E9F66AB}"/>
                </a:ext>
              </a:extLst>
            </p:cNvPr>
            <p:cNvSpPr>
              <a:spLocks noChangeArrowheads="1"/>
            </p:cNvSpPr>
            <p:nvPr/>
          </p:nvSpPr>
          <p:spPr bwMode="auto">
            <a:xfrm>
              <a:off x="2475" y="2639"/>
              <a:ext cx="23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Times New Roman" panose="02020603050405020304" pitchFamily="18" charset="0"/>
                </a:rPr>
                <a:t>45</a:t>
              </a:r>
              <a:endParaRPr lang="en-US" altLang="en-US" sz="1800" b="1">
                <a:solidFill>
                  <a:srgbClr val="000000"/>
                </a:solidFill>
              </a:endParaRPr>
            </a:p>
          </p:txBody>
        </p:sp>
        <p:sp>
          <p:nvSpPr>
            <p:cNvPr id="80960" name="Rectangle 188">
              <a:extLst>
                <a:ext uri="{FF2B5EF4-FFF2-40B4-BE49-F238E27FC236}">
                  <a16:creationId xmlns:a16="http://schemas.microsoft.com/office/drawing/2014/main" id="{F684D713-F97F-CDA4-FB72-A910F77A37F9}"/>
                </a:ext>
              </a:extLst>
            </p:cNvPr>
            <p:cNvSpPr>
              <a:spLocks noChangeArrowheads="1"/>
            </p:cNvSpPr>
            <p:nvPr/>
          </p:nvSpPr>
          <p:spPr bwMode="auto">
            <a:xfrm>
              <a:off x="2526" y="2966"/>
              <a:ext cx="1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a:solidFill>
                    <a:srgbClr val="000000"/>
                  </a:solidFill>
                  <a:latin typeface="Times New Roman" panose="02020603050405020304" pitchFamily="18" charset="0"/>
                </a:rPr>
                <a:t>8</a:t>
              </a:r>
              <a:endParaRPr lang="en-US" altLang="en-US" sz="1800" b="1">
                <a:solidFill>
                  <a:srgbClr val="000000"/>
                </a:solidFill>
              </a:endParaRPr>
            </a:p>
          </p:txBody>
        </p:sp>
        <p:sp>
          <p:nvSpPr>
            <p:cNvPr id="80961" name="Rectangle 189">
              <a:extLst>
                <a:ext uri="{FF2B5EF4-FFF2-40B4-BE49-F238E27FC236}">
                  <a16:creationId xmlns:a16="http://schemas.microsoft.com/office/drawing/2014/main" id="{3677B460-972D-FAE3-A2A3-D17BC08839D1}"/>
                </a:ext>
              </a:extLst>
            </p:cNvPr>
            <p:cNvSpPr>
              <a:spLocks noChangeArrowheads="1"/>
            </p:cNvSpPr>
            <p:nvPr/>
          </p:nvSpPr>
          <p:spPr bwMode="auto">
            <a:xfrm>
              <a:off x="4120" y="2795"/>
              <a:ext cx="12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Symbol" panose="05050102010706020507" pitchFamily="18" charset="2"/>
                </a:rPr>
                <a:t>b</a:t>
              </a:r>
              <a:endParaRPr lang="en-US" altLang="en-US" sz="1800" b="1">
                <a:solidFill>
                  <a:srgbClr val="000000"/>
                </a:solidFill>
              </a:endParaRPr>
            </a:p>
          </p:txBody>
        </p:sp>
        <p:sp>
          <p:nvSpPr>
            <p:cNvPr id="80962" name="Rectangle 190">
              <a:extLst>
                <a:ext uri="{FF2B5EF4-FFF2-40B4-BE49-F238E27FC236}">
                  <a16:creationId xmlns:a16="http://schemas.microsoft.com/office/drawing/2014/main" id="{83BA7863-FD33-EFA9-78E9-17029C6A1175}"/>
                </a:ext>
              </a:extLst>
            </p:cNvPr>
            <p:cNvSpPr>
              <a:spLocks noChangeArrowheads="1"/>
            </p:cNvSpPr>
            <p:nvPr/>
          </p:nvSpPr>
          <p:spPr bwMode="auto">
            <a:xfrm>
              <a:off x="5338" y="2797"/>
              <a:ext cx="16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b="1" i="1">
                  <a:solidFill>
                    <a:srgbClr val="000000"/>
                  </a:solidFill>
                  <a:latin typeface="Symbol" panose="05050102010706020507" pitchFamily="18" charset="2"/>
                </a:rPr>
                <a:t>b</a:t>
              </a:r>
              <a:endParaRPr lang="en-US" altLang="en-US" sz="1800" b="1">
                <a:solidFill>
                  <a:srgbClr val="000000"/>
                </a:solidFill>
              </a:endParaRPr>
            </a:p>
          </p:txBody>
        </p:sp>
        <p:sp>
          <p:nvSpPr>
            <p:cNvPr id="80963" name="Rectangle 191">
              <a:extLst>
                <a:ext uri="{FF2B5EF4-FFF2-40B4-BE49-F238E27FC236}">
                  <a16:creationId xmlns:a16="http://schemas.microsoft.com/office/drawing/2014/main" id="{B493B394-1C74-05D2-84E7-D82E6B7B6006}"/>
                </a:ext>
              </a:extLst>
            </p:cNvPr>
            <p:cNvSpPr>
              <a:spLocks noChangeArrowheads="1"/>
            </p:cNvSpPr>
            <p:nvPr/>
          </p:nvSpPr>
          <p:spPr bwMode="auto">
            <a:xfrm>
              <a:off x="1575" y="2991"/>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64" name="Text Box 192">
              <a:extLst>
                <a:ext uri="{FF2B5EF4-FFF2-40B4-BE49-F238E27FC236}">
                  <a16:creationId xmlns:a16="http://schemas.microsoft.com/office/drawing/2014/main" id="{691D165F-9ECA-7D0A-7CB2-309DD8B2ECBF}"/>
                </a:ext>
              </a:extLst>
            </p:cNvPr>
            <p:cNvSpPr txBox="1">
              <a:spLocks noChangeArrowheads="1"/>
            </p:cNvSpPr>
            <p:nvPr/>
          </p:nvSpPr>
          <p:spPr bwMode="auto">
            <a:xfrm>
              <a:off x="3759" y="2783"/>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solidFill>
                    <a:srgbClr val="000000"/>
                  </a:solidFill>
                </a:rPr>
                <a:t>ˆ</a:t>
              </a:r>
            </a:p>
          </p:txBody>
        </p:sp>
        <p:sp>
          <p:nvSpPr>
            <p:cNvPr id="80965" name="Rectangle 193">
              <a:extLst>
                <a:ext uri="{FF2B5EF4-FFF2-40B4-BE49-F238E27FC236}">
                  <a16:creationId xmlns:a16="http://schemas.microsoft.com/office/drawing/2014/main" id="{06B64376-EDFA-9583-8DA2-AC3478815F49}"/>
                </a:ext>
              </a:extLst>
            </p:cNvPr>
            <p:cNvSpPr>
              <a:spLocks noChangeArrowheads="1"/>
            </p:cNvSpPr>
            <p:nvPr/>
          </p:nvSpPr>
          <p:spPr bwMode="auto">
            <a:xfrm>
              <a:off x="2997" y="2991"/>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66" name="Rectangle 194">
              <a:extLst>
                <a:ext uri="{FF2B5EF4-FFF2-40B4-BE49-F238E27FC236}">
                  <a16:creationId xmlns:a16="http://schemas.microsoft.com/office/drawing/2014/main" id="{8A1700F6-F241-2DC3-0157-889324217EC0}"/>
                </a:ext>
              </a:extLst>
            </p:cNvPr>
            <p:cNvSpPr>
              <a:spLocks noChangeArrowheads="1"/>
            </p:cNvSpPr>
            <p:nvPr/>
          </p:nvSpPr>
          <p:spPr bwMode="auto">
            <a:xfrm>
              <a:off x="267" y="2697"/>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67" name="Rectangle 195">
              <a:extLst>
                <a:ext uri="{FF2B5EF4-FFF2-40B4-BE49-F238E27FC236}">
                  <a16:creationId xmlns:a16="http://schemas.microsoft.com/office/drawing/2014/main" id="{3430F9A8-15A2-A60A-BE43-7AA5C29AF5D2}"/>
                </a:ext>
              </a:extLst>
            </p:cNvPr>
            <p:cNvSpPr>
              <a:spLocks noChangeArrowheads="1"/>
            </p:cNvSpPr>
            <p:nvPr/>
          </p:nvSpPr>
          <p:spPr bwMode="auto">
            <a:xfrm>
              <a:off x="3351" y="2991"/>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68" name="Text Box 196">
              <a:extLst>
                <a:ext uri="{FF2B5EF4-FFF2-40B4-BE49-F238E27FC236}">
                  <a16:creationId xmlns:a16="http://schemas.microsoft.com/office/drawing/2014/main" id="{D9B3BF45-0185-D811-DD65-78E7C7613A11}"/>
                </a:ext>
              </a:extLst>
            </p:cNvPr>
            <p:cNvSpPr txBox="1">
              <a:spLocks noChangeArrowheads="1"/>
            </p:cNvSpPr>
            <p:nvPr/>
          </p:nvSpPr>
          <p:spPr bwMode="auto">
            <a:xfrm>
              <a:off x="4419" y="2783"/>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solidFill>
                    <a:srgbClr val="000000"/>
                  </a:solidFill>
                </a:rPr>
                <a:t>ˆ</a:t>
              </a:r>
            </a:p>
          </p:txBody>
        </p:sp>
        <p:sp>
          <p:nvSpPr>
            <p:cNvPr id="80969" name="Rectangle 197">
              <a:extLst>
                <a:ext uri="{FF2B5EF4-FFF2-40B4-BE49-F238E27FC236}">
                  <a16:creationId xmlns:a16="http://schemas.microsoft.com/office/drawing/2014/main" id="{E1991181-B67A-93AA-A867-B76320D6F250}"/>
                </a:ext>
              </a:extLst>
            </p:cNvPr>
            <p:cNvSpPr>
              <a:spLocks noChangeArrowheads="1"/>
            </p:cNvSpPr>
            <p:nvPr/>
          </p:nvSpPr>
          <p:spPr bwMode="auto">
            <a:xfrm>
              <a:off x="4151" y="2699"/>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70" name="Text Box 198">
              <a:extLst>
                <a:ext uri="{FF2B5EF4-FFF2-40B4-BE49-F238E27FC236}">
                  <a16:creationId xmlns:a16="http://schemas.microsoft.com/office/drawing/2014/main" id="{98974DB7-C944-5978-1CC1-853FBB2EDABA}"/>
                </a:ext>
              </a:extLst>
            </p:cNvPr>
            <p:cNvSpPr txBox="1">
              <a:spLocks noChangeArrowheads="1"/>
            </p:cNvSpPr>
            <p:nvPr/>
          </p:nvSpPr>
          <p:spPr bwMode="auto">
            <a:xfrm>
              <a:off x="4881" y="2783"/>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solidFill>
                    <a:srgbClr val="000000"/>
                  </a:solidFill>
                </a:rPr>
                <a:t>ˆ</a:t>
              </a:r>
            </a:p>
          </p:txBody>
        </p:sp>
        <p:sp>
          <p:nvSpPr>
            <p:cNvPr id="80971" name="Rectangle 199">
              <a:extLst>
                <a:ext uri="{FF2B5EF4-FFF2-40B4-BE49-F238E27FC236}">
                  <a16:creationId xmlns:a16="http://schemas.microsoft.com/office/drawing/2014/main" id="{E8A44908-6276-F29B-1265-CAD107F40051}"/>
                </a:ext>
              </a:extLst>
            </p:cNvPr>
            <p:cNvSpPr>
              <a:spLocks noChangeArrowheads="1"/>
            </p:cNvSpPr>
            <p:nvPr/>
          </p:nvSpPr>
          <p:spPr bwMode="auto">
            <a:xfrm>
              <a:off x="5367" y="2707"/>
              <a:ext cx="1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sp>
          <p:nvSpPr>
            <p:cNvPr id="80972" name="Text Box 200">
              <a:extLst>
                <a:ext uri="{FF2B5EF4-FFF2-40B4-BE49-F238E27FC236}">
                  <a16:creationId xmlns:a16="http://schemas.microsoft.com/office/drawing/2014/main" id="{7AEA12F1-ACE0-4093-74EC-6931D9FE2A36}"/>
                </a:ext>
              </a:extLst>
            </p:cNvPr>
            <p:cNvSpPr txBox="1">
              <a:spLocks noChangeArrowheads="1"/>
            </p:cNvSpPr>
            <p:nvPr/>
          </p:nvSpPr>
          <p:spPr bwMode="auto">
            <a:xfrm>
              <a:off x="3622" y="2660"/>
              <a:ext cx="23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0000"/>
                  </a:solidFill>
                  <a:cs typeface="Arial" panose="020B0604020202020204" pitchFamily="34" charset="0"/>
                </a:rPr>
                <a:t>(</a:t>
              </a:r>
            </a:p>
          </p:txBody>
        </p:sp>
        <p:sp>
          <p:nvSpPr>
            <p:cNvPr id="80973" name="Text Box 201">
              <a:extLst>
                <a:ext uri="{FF2B5EF4-FFF2-40B4-BE49-F238E27FC236}">
                  <a16:creationId xmlns:a16="http://schemas.microsoft.com/office/drawing/2014/main" id="{7A3DE086-C758-3D1B-36E0-C124F9374233}"/>
                </a:ext>
              </a:extLst>
            </p:cNvPr>
            <p:cNvSpPr txBox="1">
              <a:spLocks noChangeArrowheads="1"/>
            </p:cNvSpPr>
            <p:nvPr/>
          </p:nvSpPr>
          <p:spPr bwMode="auto">
            <a:xfrm>
              <a:off x="4764" y="2660"/>
              <a:ext cx="23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0000"/>
                  </a:solidFill>
                  <a:cs typeface="Arial" panose="020B0604020202020204" pitchFamily="34" charset="0"/>
                </a:rPr>
                <a:t>(</a:t>
              </a:r>
            </a:p>
          </p:txBody>
        </p:sp>
        <p:sp>
          <p:nvSpPr>
            <p:cNvPr id="80974" name="Text Box 202">
              <a:extLst>
                <a:ext uri="{FF2B5EF4-FFF2-40B4-BE49-F238E27FC236}">
                  <a16:creationId xmlns:a16="http://schemas.microsoft.com/office/drawing/2014/main" id="{A9977FF6-9EB0-CF82-40D0-E70C6F863957}"/>
                </a:ext>
              </a:extLst>
            </p:cNvPr>
            <p:cNvSpPr txBox="1">
              <a:spLocks noChangeArrowheads="1"/>
            </p:cNvSpPr>
            <p:nvPr/>
          </p:nvSpPr>
          <p:spPr bwMode="auto">
            <a:xfrm>
              <a:off x="4235" y="2660"/>
              <a:ext cx="23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0000"/>
                  </a:solidFill>
                  <a:cs typeface="Arial" panose="020B0604020202020204" pitchFamily="34" charset="0"/>
                </a:rPr>
                <a:t>)</a:t>
              </a:r>
            </a:p>
          </p:txBody>
        </p:sp>
        <p:sp>
          <p:nvSpPr>
            <p:cNvPr id="80975" name="Text Box 203">
              <a:extLst>
                <a:ext uri="{FF2B5EF4-FFF2-40B4-BE49-F238E27FC236}">
                  <a16:creationId xmlns:a16="http://schemas.microsoft.com/office/drawing/2014/main" id="{5B54E903-FB7F-A4E4-A1DB-ABB000796C71}"/>
                </a:ext>
              </a:extLst>
            </p:cNvPr>
            <p:cNvSpPr txBox="1">
              <a:spLocks noChangeArrowheads="1"/>
            </p:cNvSpPr>
            <p:nvPr/>
          </p:nvSpPr>
          <p:spPr bwMode="auto">
            <a:xfrm>
              <a:off x="5451" y="2660"/>
              <a:ext cx="23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0000"/>
                  </a:solidFill>
                  <a:cs typeface="Arial" panose="020B0604020202020204" pitchFamily="34" charset="0"/>
                </a:rPr>
                <a:t>)</a:t>
              </a:r>
            </a:p>
          </p:txBody>
        </p:sp>
      </p:grpSp>
      <p:sp>
        <p:nvSpPr>
          <p:cNvPr id="40072" name="Text Box 206">
            <a:extLst>
              <a:ext uri="{FF2B5EF4-FFF2-40B4-BE49-F238E27FC236}">
                <a16:creationId xmlns:a16="http://schemas.microsoft.com/office/drawing/2014/main" id="{473823EA-5487-0A07-A853-2DA26645ABE1}"/>
              </a:ext>
            </a:extLst>
          </p:cNvPr>
          <p:cNvSpPr txBox="1">
            <a:spLocks noChangeArrowheads="1"/>
          </p:cNvSpPr>
          <p:nvPr/>
        </p:nvSpPr>
        <p:spPr bwMode="auto">
          <a:xfrm>
            <a:off x="639763" y="4702175"/>
            <a:ext cx="8080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FF0000"/>
                </a:solidFill>
              </a:rPr>
              <a:t>Like the Electromagnetic Force from which it Originates,</a:t>
            </a:r>
          </a:p>
          <a:p>
            <a:pPr algn="ctr" eaLnBrk="1" hangingPunct="1">
              <a:spcBef>
                <a:spcPct val="0"/>
              </a:spcBef>
              <a:buFontTx/>
              <a:buNone/>
            </a:pPr>
            <a:r>
              <a:rPr lang="en-US" altLang="en-US" sz="2000" b="1">
                <a:solidFill>
                  <a:srgbClr val="FF0000"/>
                </a:solidFill>
              </a:rPr>
              <a:t> the Force of Gravity Has Two Terms:  </a:t>
            </a:r>
          </a:p>
          <a:p>
            <a:pPr algn="ctr" eaLnBrk="1" hangingPunct="1">
              <a:spcBef>
                <a:spcPct val="0"/>
              </a:spcBef>
              <a:buFontTx/>
              <a:buNone/>
            </a:pPr>
            <a:r>
              <a:rPr lang="en-US" altLang="en-US" sz="2000" b="1">
                <a:solidFill>
                  <a:srgbClr val="002060"/>
                </a:solidFill>
              </a:rPr>
              <a:t>the First is Equivalent to Newton’s Gravitational Force Law</a:t>
            </a:r>
            <a:r>
              <a:rPr lang="en-US" altLang="en-US" sz="2000" b="1">
                <a:solidFill>
                  <a:srgbClr val="FF0000"/>
                </a:solidFill>
              </a:rPr>
              <a:t>, while</a:t>
            </a:r>
          </a:p>
          <a:p>
            <a:pPr algn="ctr" eaLnBrk="1" hangingPunct="1">
              <a:spcBef>
                <a:spcPct val="0"/>
              </a:spcBef>
              <a:buFontTx/>
              <a:buNone/>
            </a:pPr>
            <a:r>
              <a:rPr lang="en-US" altLang="en-US" sz="2000" b="1">
                <a:solidFill>
                  <a:srgbClr val="C00000"/>
                </a:solidFill>
              </a:rPr>
              <a:t>the Second is Much Smaller in Magnitude than the First (due to the </a:t>
            </a:r>
            <a:r>
              <a:rPr lang="el-GR" altLang="en-US" sz="2000" b="1" i="1">
                <a:solidFill>
                  <a:srgbClr val="C00000"/>
                </a:solidFill>
                <a:cs typeface="Arial" panose="020B0604020202020204" pitchFamily="34" charset="0"/>
              </a:rPr>
              <a:t>β</a:t>
            </a:r>
            <a:r>
              <a:rPr lang="en-US" altLang="en-US" sz="2000" b="1">
                <a:solidFill>
                  <a:srgbClr val="C00000"/>
                </a:solidFill>
              </a:rPr>
              <a:t> terms) and in a Spiraling Direction</a:t>
            </a:r>
          </a:p>
        </p:txBody>
      </p:sp>
      <p:grpSp>
        <p:nvGrpSpPr>
          <p:cNvPr id="6" name="Group 5">
            <a:extLst>
              <a:ext uri="{FF2B5EF4-FFF2-40B4-BE49-F238E27FC236}">
                <a16:creationId xmlns:a16="http://schemas.microsoft.com/office/drawing/2014/main" id="{9F043373-4041-5D65-75C5-8BAA72FE7E38}"/>
              </a:ext>
            </a:extLst>
          </p:cNvPr>
          <p:cNvGrpSpPr>
            <a:grpSpLocks/>
          </p:cNvGrpSpPr>
          <p:nvPr/>
        </p:nvGrpSpPr>
        <p:grpSpPr bwMode="auto">
          <a:xfrm>
            <a:off x="3581400" y="1633538"/>
            <a:ext cx="5318125" cy="2878137"/>
            <a:chOff x="3581400" y="1632745"/>
            <a:chExt cx="5318125" cy="2878993"/>
          </a:xfrm>
        </p:grpSpPr>
        <p:sp>
          <p:nvSpPr>
            <p:cNvPr id="80908" name="Text Box 4">
              <a:extLst>
                <a:ext uri="{FF2B5EF4-FFF2-40B4-BE49-F238E27FC236}">
                  <a16:creationId xmlns:a16="http://schemas.microsoft.com/office/drawing/2014/main" id="{A0911C1C-C2BD-7EED-77BC-4DAA6BEB0CF2}"/>
                </a:ext>
              </a:extLst>
            </p:cNvPr>
            <p:cNvSpPr txBox="1">
              <a:spLocks noChangeArrowheads="1"/>
            </p:cNvSpPr>
            <p:nvPr/>
          </p:nvSpPr>
          <p:spPr bwMode="auto">
            <a:xfrm>
              <a:off x="4549083" y="3896002"/>
              <a:ext cx="3321743" cy="61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rgbClr val="000000"/>
                  </a:solidFill>
                  <a:latin typeface="Tahoma" panose="020B0604030504040204" pitchFamily="34" charset="0"/>
                </a:rPr>
                <a:t>Corkscrew Spiral Motion</a:t>
              </a:r>
            </a:p>
            <a:p>
              <a:pPr algn="ctr">
                <a:spcBef>
                  <a:spcPct val="0"/>
                </a:spcBef>
                <a:buFontTx/>
                <a:buNone/>
              </a:pPr>
              <a:r>
                <a:rPr lang="en-US" altLang="en-US" sz="1400" b="1">
                  <a:solidFill>
                    <a:srgbClr val="000000"/>
                  </a:solidFill>
                  <a:latin typeface="Tahoma" panose="020B0604030504040204" pitchFamily="34" charset="0"/>
                </a:rPr>
                <a:t>(Not Known for 325 Years)</a:t>
              </a:r>
            </a:p>
          </p:txBody>
        </p:sp>
        <p:sp>
          <p:nvSpPr>
            <p:cNvPr id="80909" name="Text Box 6">
              <a:extLst>
                <a:ext uri="{FF2B5EF4-FFF2-40B4-BE49-F238E27FC236}">
                  <a16:creationId xmlns:a16="http://schemas.microsoft.com/office/drawing/2014/main" id="{5C4DD20E-C7E0-91E3-79D6-9DB0C0999D83}"/>
                </a:ext>
              </a:extLst>
            </p:cNvPr>
            <p:cNvSpPr txBox="1">
              <a:spLocks noChangeArrowheads="1"/>
            </p:cNvSpPr>
            <p:nvPr/>
          </p:nvSpPr>
          <p:spPr bwMode="auto">
            <a:xfrm>
              <a:off x="6040438" y="3430588"/>
              <a:ext cx="3984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000000"/>
                  </a:solidFill>
                  <a:latin typeface="Times New Roman" panose="02020603050405020304" pitchFamily="18" charset="0"/>
                  <a:sym typeface="Symbol" panose="05050102010706020507" pitchFamily="18" charset="2"/>
                </a:rPr>
                <a:t></a:t>
              </a:r>
              <a:endParaRPr lang="en-US" altLang="en-US" sz="2800">
                <a:solidFill>
                  <a:srgbClr val="000000"/>
                </a:solidFill>
                <a:latin typeface="Times New Roman" panose="02020603050405020304" pitchFamily="18" charset="0"/>
              </a:endParaRPr>
            </a:p>
          </p:txBody>
        </p:sp>
        <p:sp>
          <p:nvSpPr>
            <p:cNvPr id="80910" name="AutoShape 205">
              <a:extLst>
                <a:ext uri="{FF2B5EF4-FFF2-40B4-BE49-F238E27FC236}">
                  <a16:creationId xmlns:a16="http://schemas.microsoft.com/office/drawing/2014/main" id="{3005B754-925B-4AA8-A262-FA749914ADA9}"/>
                </a:ext>
              </a:extLst>
            </p:cNvPr>
            <p:cNvSpPr>
              <a:spLocks/>
            </p:cNvSpPr>
            <p:nvPr/>
          </p:nvSpPr>
          <p:spPr bwMode="auto">
            <a:xfrm rot="-5400000">
              <a:off x="6057107" y="586581"/>
              <a:ext cx="366712" cy="5318125"/>
            </a:xfrm>
            <a:prstGeom prst="leftBrace">
              <a:avLst>
                <a:gd name="adj1" fmla="val 50623"/>
                <a:gd name="adj2" fmla="val 50000"/>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0911" name="AutoShape 205">
              <a:extLst>
                <a:ext uri="{FF2B5EF4-FFF2-40B4-BE49-F238E27FC236}">
                  <a16:creationId xmlns:a16="http://schemas.microsoft.com/office/drawing/2014/main" id="{94705275-1C79-43B9-3ED4-1A5D5AB3ECB4}"/>
                </a:ext>
              </a:extLst>
            </p:cNvPr>
            <p:cNvSpPr>
              <a:spLocks/>
            </p:cNvSpPr>
            <p:nvPr/>
          </p:nvSpPr>
          <p:spPr bwMode="auto">
            <a:xfrm rot="5400000">
              <a:off x="7687470" y="981076"/>
              <a:ext cx="366712" cy="1670050"/>
            </a:xfrm>
            <a:prstGeom prst="leftBrace">
              <a:avLst>
                <a:gd name="adj1" fmla="val 50622"/>
                <a:gd name="adj2" fmla="val 50000"/>
              </a:avLst>
            </a:pr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grpSp>
        <p:nvGrpSpPr>
          <p:cNvPr id="5" name="Group 4">
            <a:extLst>
              <a:ext uri="{FF2B5EF4-FFF2-40B4-BE49-F238E27FC236}">
                <a16:creationId xmlns:a16="http://schemas.microsoft.com/office/drawing/2014/main" id="{02527EEC-A9FD-CA97-0CC6-04FD51145736}"/>
              </a:ext>
            </a:extLst>
          </p:cNvPr>
          <p:cNvGrpSpPr>
            <a:grpSpLocks/>
          </p:cNvGrpSpPr>
          <p:nvPr/>
        </p:nvGrpSpPr>
        <p:grpSpPr bwMode="auto">
          <a:xfrm>
            <a:off x="1279525" y="942975"/>
            <a:ext cx="2162175" cy="3354388"/>
            <a:chOff x="1279525" y="942298"/>
            <a:chExt cx="2162175" cy="3355065"/>
          </a:xfrm>
        </p:grpSpPr>
        <p:sp>
          <p:nvSpPr>
            <p:cNvPr id="80903" name="Text Box 3">
              <a:extLst>
                <a:ext uri="{FF2B5EF4-FFF2-40B4-BE49-F238E27FC236}">
                  <a16:creationId xmlns:a16="http://schemas.microsoft.com/office/drawing/2014/main" id="{14DCC828-7F50-1649-718B-10F37E932E61}"/>
                </a:ext>
              </a:extLst>
            </p:cNvPr>
            <p:cNvSpPr txBox="1">
              <a:spLocks noChangeArrowheads="1"/>
            </p:cNvSpPr>
            <p:nvPr/>
          </p:nvSpPr>
          <p:spPr bwMode="auto">
            <a:xfrm>
              <a:off x="1501775" y="3900488"/>
              <a:ext cx="193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b="1">
                  <a:solidFill>
                    <a:srgbClr val="000000"/>
                  </a:solidFill>
                  <a:latin typeface="Tahoma" panose="020B0604030504040204" pitchFamily="34" charset="0"/>
                </a:rPr>
                <a:t>Linear Motion</a:t>
              </a:r>
            </a:p>
          </p:txBody>
        </p:sp>
        <p:sp>
          <p:nvSpPr>
            <p:cNvPr id="80904" name="Text Box 5">
              <a:extLst>
                <a:ext uri="{FF2B5EF4-FFF2-40B4-BE49-F238E27FC236}">
                  <a16:creationId xmlns:a16="http://schemas.microsoft.com/office/drawing/2014/main" id="{E42E2968-7297-8B49-08BA-ECFA34CDD8DB}"/>
                </a:ext>
              </a:extLst>
            </p:cNvPr>
            <p:cNvSpPr txBox="1">
              <a:spLocks noChangeArrowheads="1"/>
            </p:cNvSpPr>
            <p:nvPr/>
          </p:nvSpPr>
          <p:spPr bwMode="auto">
            <a:xfrm>
              <a:off x="2124075" y="3452813"/>
              <a:ext cx="398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000000"/>
                  </a:solidFill>
                  <a:latin typeface="Times New Roman" panose="02020603050405020304" pitchFamily="18" charset="0"/>
                  <a:sym typeface="Symbol" panose="05050102010706020507" pitchFamily="18" charset="2"/>
                </a:rPr>
                <a:t></a:t>
              </a:r>
              <a:endParaRPr lang="en-US" altLang="en-US" sz="2800">
                <a:solidFill>
                  <a:srgbClr val="000000"/>
                </a:solidFill>
                <a:latin typeface="Times New Roman" panose="02020603050405020304" pitchFamily="18" charset="0"/>
              </a:endParaRPr>
            </a:p>
          </p:txBody>
        </p:sp>
        <p:sp>
          <p:nvSpPr>
            <p:cNvPr id="80905" name="AutoShape 204">
              <a:extLst>
                <a:ext uri="{FF2B5EF4-FFF2-40B4-BE49-F238E27FC236}">
                  <a16:creationId xmlns:a16="http://schemas.microsoft.com/office/drawing/2014/main" id="{76EDF402-F553-D178-953A-8DEEA1CDDA1C}"/>
                </a:ext>
              </a:extLst>
            </p:cNvPr>
            <p:cNvSpPr>
              <a:spLocks/>
            </p:cNvSpPr>
            <p:nvPr/>
          </p:nvSpPr>
          <p:spPr bwMode="auto">
            <a:xfrm rot="-5400000">
              <a:off x="2139951" y="2201862"/>
              <a:ext cx="366712" cy="2087563"/>
            </a:xfrm>
            <a:prstGeom prst="leftBrace">
              <a:avLst>
                <a:gd name="adj1" fmla="val 47439"/>
                <a:gd name="adj2" fmla="val 50000"/>
              </a:avLst>
            </a:prstGeom>
            <a:noFill/>
            <a:ln w="5715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0906" name="AutoShape 204">
              <a:extLst>
                <a:ext uri="{FF2B5EF4-FFF2-40B4-BE49-F238E27FC236}">
                  <a16:creationId xmlns:a16="http://schemas.microsoft.com/office/drawing/2014/main" id="{D0B94D87-CE72-8017-4AEA-88F4DB77132D}"/>
                </a:ext>
              </a:extLst>
            </p:cNvPr>
            <p:cNvSpPr>
              <a:spLocks/>
            </p:cNvSpPr>
            <p:nvPr/>
          </p:nvSpPr>
          <p:spPr bwMode="auto">
            <a:xfrm rot="5400000">
              <a:off x="2152649" y="820604"/>
              <a:ext cx="366712" cy="2087563"/>
            </a:xfrm>
            <a:prstGeom prst="leftBrace">
              <a:avLst>
                <a:gd name="adj1" fmla="val 47439"/>
                <a:gd name="adj2" fmla="val 50000"/>
              </a:avLst>
            </a:prstGeom>
            <a:noFill/>
            <a:ln w="5715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0907" name="Text Box 3">
              <a:extLst>
                <a:ext uri="{FF2B5EF4-FFF2-40B4-BE49-F238E27FC236}">
                  <a16:creationId xmlns:a16="http://schemas.microsoft.com/office/drawing/2014/main" id="{4724D835-2625-EFFE-8135-0FEBAF359BCB}"/>
                </a:ext>
              </a:extLst>
            </p:cNvPr>
            <p:cNvSpPr txBox="1">
              <a:spLocks noChangeArrowheads="1"/>
            </p:cNvSpPr>
            <p:nvPr/>
          </p:nvSpPr>
          <p:spPr bwMode="auto">
            <a:xfrm>
              <a:off x="1400003" y="942298"/>
              <a:ext cx="1868660" cy="73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b="1">
                  <a:solidFill>
                    <a:srgbClr val="000000"/>
                  </a:solidFill>
                  <a:latin typeface="Tahoma" panose="020B0604030504040204" pitchFamily="34" charset="0"/>
                </a:rPr>
                <a:t>Newton’s (1687) Gravitational Force Law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0072"/>
                                        </p:tgtEl>
                                        <p:attrNameLst>
                                          <p:attrName>style.visibility</p:attrName>
                                        </p:attrNameLst>
                                      </p:cBhvr>
                                      <p:to>
                                        <p:strVal val="visible"/>
                                      </p:to>
                                    </p:set>
                                    <p:animEffect transition="in" filter="fade">
                                      <p:cBhvr>
                                        <p:cTn id="17" dur="500"/>
                                        <p:tgtEl>
                                          <p:spTgt spid="4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7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C1DE277-551D-BACD-3DEC-42795EACE5F1}"/>
              </a:ext>
            </a:extLst>
          </p:cNvPr>
          <p:cNvSpPr>
            <a:spLocks noGrp="1" noChangeArrowheads="1"/>
          </p:cNvSpPr>
          <p:nvPr>
            <p:ph type="title"/>
          </p:nvPr>
        </p:nvSpPr>
        <p:spPr>
          <a:xfrm>
            <a:off x="644525" y="0"/>
            <a:ext cx="7772400" cy="1143000"/>
          </a:xfrm>
        </p:spPr>
        <p:txBody>
          <a:bodyPr/>
          <a:lstStyle/>
          <a:p>
            <a:pPr eaLnBrk="1" hangingPunct="1"/>
            <a:r>
              <a:rPr lang="en-US" altLang="en-US" sz="3200" b="1">
                <a:solidFill>
                  <a:schemeClr val="accent2"/>
                </a:solidFill>
              </a:rPr>
              <a:t>Origin of Planetary Orbit Tilt</a:t>
            </a:r>
          </a:p>
        </p:txBody>
      </p:sp>
      <p:sp>
        <p:nvSpPr>
          <p:cNvPr id="82947" name="Oval 3">
            <a:extLst>
              <a:ext uri="{FF2B5EF4-FFF2-40B4-BE49-F238E27FC236}">
                <a16:creationId xmlns:a16="http://schemas.microsoft.com/office/drawing/2014/main" id="{B00ADC5C-D81D-7853-9746-8A880AD00828}"/>
              </a:ext>
            </a:extLst>
          </p:cNvPr>
          <p:cNvSpPr>
            <a:spLocks noChangeArrowheads="1"/>
          </p:cNvSpPr>
          <p:nvPr/>
        </p:nvSpPr>
        <p:spPr bwMode="auto">
          <a:xfrm>
            <a:off x="846138" y="2584450"/>
            <a:ext cx="1371600" cy="1447800"/>
          </a:xfrm>
          <a:prstGeom prst="ellipse">
            <a:avLst/>
          </a:prstGeom>
          <a:solidFill>
            <a:srgbClr val="96969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2948" name="Oval 4">
            <a:extLst>
              <a:ext uri="{FF2B5EF4-FFF2-40B4-BE49-F238E27FC236}">
                <a16:creationId xmlns:a16="http://schemas.microsoft.com/office/drawing/2014/main" id="{49F0E104-48B5-64C4-1009-8A9CA4C6B8AD}"/>
              </a:ext>
            </a:extLst>
          </p:cNvPr>
          <p:cNvSpPr>
            <a:spLocks noChangeArrowheads="1"/>
          </p:cNvSpPr>
          <p:nvPr/>
        </p:nvSpPr>
        <p:spPr bwMode="auto">
          <a:xfrm>
            <a:off x="4884738" y="2584450"/>
            <a:ext cx="1371600" cy="1447800"/>
          </a:xfrm>
          <a:prstGeom prst="ellipse">
            <a:avLst/>
          </a:prstGeom>
          <a:solidFill>
            <a:srgbClr val="96969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2949" name="Line 5">
            <a:extLst>
              <a:ext uri="{FF2B5EF4-FFF2-40B4-BE49-F238E27FC236}">
                <a16:creationId xmlns:a16="http://schemas.microsoft.com/office/drawing/2014/main" id="{9EE6D681-0701-5FEC-1113-40BF1A0A84F3}"/>
              </a:ext>
            </a:extLst>
          </p:cNvPr>
          <p:cNvSpPr>
            <a:spLocks noChangeShapeType="1"/>
          </p:cNvSpPr>
          <p:nvPr/>
        </p:nvSpPr>
        <p:spPr bwMode="auto">
          <a:xfrm>
            <a:off x="1531938" y="2584450"/>
            <a:ext cx="4038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0" name="Line 6">
            <a:extLst>
              <a:ext uri="{FF2B5EF4-FFF2-40B4-BE49-F238E27FC236}">
                <a16:creationId xmlns:a16="http://schemas.microsoft.com/office/drawing/2014/main" id="{931C7064-1147-4BF6-917E-5FC799E8083E}"/>
              </a:ext>
            </a:extLst>
          </p:cNvPr>
          <p:cNvSpPr>
            <a:spLocks noChangeShapeType="1"/>
          </p:cNvSpPr>
          <p:nvPr/>
        </p:nvSpPr>
        <p:spPr bwMode="auto">
          <a:xfrm>
            <a:off x="1531938" y="4032250"/>
            <a:ext cx="4038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1" name="Text Box 7">
            <a:extLst>
              <a:ext uri="{FF2B5EF4-FFF2-40B4-BE49-F238E27FC236}">
                <a16:creationId xmlns:a16="http://schemas.microsoft.com/office/drawing/2014/main" id="{72EE583F-E313-2ECE-3EAD-80AC55F1F684}"/>
              </a:ext>
            </a:extLst>
          </p:cNvPr>
          <p:cNvSpPr txBox="1">
            <a:spLocks noChangeArrowheads="1"/>
          </p:cNvSpPr>
          <p:nvPr/>
        </p:nvSpPr>
        <p:spPr bwMode="auto">
          <a:xfrm>
            <a:off x="2903538" y="136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400">
              <a:solidFill>
                <a:srgbClr val="000000"/>
              </a:solidFill>
              <a:latin typeface="Symbol" panose="05050102010706020507" pitchFamily="18" charset="2"/>
            </a:endParaRPr>
          </a:p>
        </p:txBody>
      </p:sp>
      <p:sp>
        <p:nvSpPr>
          <p:cNvPr id="82952" name="Oval 8">
            <a:extLst>
              <a:ext uri="{FF2B5EF4-FFF2-40B4-BE49-F238E27FC236}">
                <a16:creationId xmlns:a16="http://schemas.microsoft.com/office/drawing/2014/main" id="{194D1DD4-BF40-BEB2-6711-70E73103123D}"/>
              </a:ext>
            </a:extLst>
          </p:cNvPr>
          <p:cNvSpPr>
            <a:spLocks noChangeArrowheads="1"/>
          </p:cNvSpPr>
          <p:nvPr/>
        </p:nvSpPr>
        <p:spPr bwMode="auto">
          <a:xfrm>
            <a:off x="3436938" y="3194050"/>
            <a:ext cx="228600" cy="2286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2953" name="Line 9">
            <a:extLst>
              <a:ext uri="{FF2B5EF4-FFF2-40B4-BE49-F238E27FC236}">
                <a16:creationId xmlns:a16="http://schemas.microsoft.com/office/drawing/2014/main" id="{37BC4FB6-4F0D-AC7B-E02E-93FA27391F60}"/>
              </a:ext>
            </a:extLst>
          </p:cNvPr>
          <p:cNvSpPr>
            <a:spLocks noChangeShapeType="1"/>
          </p:cNvSpPr>
          <p:nvPr/>
        </p:nvSpPr>
        <p:spPr bwMode="auto">
          <a:xfrm>
            <a:off x="846138" y="3346450"/>
            <a:ext cx="541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4" name="Text Box 10">
            <a:extLst>
              <a:ext uri="{FF2B5EF4-FFF2-40B4-BE49-F238E27FC236}">
                <a16:creationId xmlns:a16="http://schemas.microsoft.com/office/drawing/2014/main" id="{9C700DCB-8E59-E408-CF35-1CE7701E591D}"/>
              </a:ext>
            </a:extLst>
          </p:cNvPr>
          <p:cNvSpPr txBox="1">
            <a:spLocks noChangeArrowheads="1"/>
          </p:cNvSpPr>
          <p:nvPr/>
        </p:nvSpPr>
        <p:spPr bwMode="auto">
          <a:xfrm>
            <a:off x="3132138" y="2736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000000"/>
                </a:solidFill>
                <a:latin typeface="Times New Roman" panose="02020603050405020304" pitchFamily="18" charset="0"/>
              </a:rPr>
              <a:t>Sun</a:t>
            </a:r>
          </a:p>
        </p:txBody>
      </p:sp>
      <p:sp>
        <p:nvSpPr>
          <p:cNvPr id="82955" name="Line 11">
            <a:extLst>
              <a:ext uri="{FF2B5EF4-FFF2-40B4-BE49-F238E27FC236}">
                <a16:creationId xmlns:a16="http://schemas.microsoft.com/office/drawing/2014/main" id="{AEED3832-7CDD-B0FB-BA3C-B64824EC3182}"/>
              </a:ext>
            </a:extLst>
          </p:cNvPr>
          <p:cNvSpPr>
            <a:spLocks noChangeShapeType="1"/>
          </p:cNvSpPr>
          <p:nvPr/>
        </p:nvSpPr>
        <p:spPr bwMode="auto">
          <a:xfrm>
            <a:off x="5570538" y="189865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6" name="Text Box 12">
            <a:extLst>
              <a:ext uri="{FF2B5EF4-FFF2-40B4-BE49-F238E27FC236}">
                <a16:creationId xmlns:a16="http://schemas.microsoft.com/office/drawing/2014/main" id="{4191A0ED-9444-B601-00D9-B2897973BA25}"/>
              </a:ext>
            </a:extLst>
          </p:cNvPr>
          <p:cNvSpPr txBox="1">
            <a:spLocks noChangeArrowheads="1"/>
          </p:cNvSpPr>
          <p:nvPr/>
        </p:nvSpPr>
        <p:spPr bwMode="auto">
          <a:xfrm>
            <a:off x="2730500" y="1209675"/>
            <a:ext cx="525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Planet Orbit Path on Surface of Toroid as Direct Result of Universal Force Law</a:t>
            </a:r>
          </a:p>
        </p:txBody>
      </p:sp>
      <p:sp>
        <p:nvSpPr>
          <p:cNvPr id="82957" name="Text Box 13">
            <a:extLst>
              <a:ext uri="{FF2B5EF4-FFF2-40B4-BE49-F238E27FC236}">
                <a16:creationId xmlns:a16="http://schemas.microsoft.com/office/drawing/2014/main" id="{FE33DE24-8267-C14F-8757-F6CF6FB34512}"/>
              </a:ext>
            </a:extLst>
          </p:cNvPr>
          <p:cNvSpPr txBox="1">
            <a:spLocks noChangeArrowheads="1"/>
          </p:cNvSpPr>
          <p:nvPr/>
        </p:nvSpPr>
        <p:spPr bwMode="auto">
          <a:xfrm>
            <a:off x="3055938" y="487045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000000"/>
                </a:solidFill>
                <a:latin typeface="Times New Roman" panose="02020603050405020304" pitchFamily="18" charset="0"/>
              </a:rPr>
              <a:t>Toroid</a:t>
            </a:r>
          </a:p>
        </p:txBody>
      </p:sp>
      <p:sp>
        <p:nvSpPr>
          <p:cNvPr id="82958" name="Line 14">
            <a:extLst>
              <a:ext uri="{FF2B5EF4-FFF2-40B4-BE49-F238E27FC236}">
                <a16:creationId xmlns:a16="http://schemas.microsoft.com/office/drawing/2014/main" id="{3C8F4528-0052-C8E7-4C0A-06E05C68DB5D}"/>
              </a:ext>
            </a:extLst>
          </p:cNvPr>
          <p:cNvSpPr>
            <a:spLocks noChangeShapeType="1"/>
          </p:cNvSpPr>
          <p:nvPr/>
        </p:nvSpPr>
        <p:spPr bwMode="auto">
          <a:xfrm flipV="1">
            <a:off x="3589338" y="403225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9" name="Text Box 15">
            <a:extLst>
              <a:ext uri="{FF2B5EF4-FFF2-40B4-BE49-F238E27FC236}">
                <a16:creationId xmlns:a16="http://schemas.microsoft.com/office/drawing/2014/main" id="{544F8550-72E4-CD2A-FF96-1EBE8CC80E02}"/>
              </a:ext>
            </a:extLst>
          </p:cNvPr>
          <p:cNvSpPr txBox="1">
            <a:spLocks noChangeArrowheads="1"/>
          </p:cNvSpPr>
          <p:nvPr/>
        </p:nvSpPr>
        <p:spPr bwMode="auto">
          <a:xfrm>
            <a:off x="6434138" y="3063875"/>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000000"/>
                </a:solidFill>
              </a:rPr>
              <a:t>Equatorial Plane of Sun</a:t>
            </a:r>
          </a:p>
        </p:txBody>
      </p:sp>
      <p:sp>
        <p:nvSpPr>
          <p:cNvPr id="82960" name="Oval 16">
            <a:extLst>
              <a:ext uri="{FF2B5EF4-FFF2-40B4-BE49-F238E27FC236}">
                <a16:creationId xmlns:a16="http://schemas.microsoft.com/office/drawing/2014/main" id="{72262F80-E3C3-C573-28CC-AF463A2C6943}"/>
              </a:ext>
            </a:extLst>
          </p:cNvPr>
          <p:cNvSpPr>
            <a:spLocks noChangeArrowheads="1"/>
          </p:cNvSpPr>
          <p:nvPr/>
        </p:nvSpPr>
        <p:spPr bwMode="auto">
          <a:xfrm rot="-1154748">
            <a:off x="1455738" y="3194050"/>
            <a:ext cx="4267200" cy="2286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2961" name="Line 17">
            <a:extLst>
              <a:ext uri="{FF2B5EF4-FFF2-40B4-BE49-F238E27FC236}">
                <a16:creationId xmlns:a16="http://schemas.microsoft.com/office/drawing/2014/main" id="{B6EBA4C8-7C18-0674-90F3-DDB177A76076}"/>
              </a:ext>
            </a:extLst>
          </p:cNvPr>
          <p:cNvSpPr>
            <a:spLocks noChangeShapeType="1"/>
          </p:cNvSpPr>
          <p:nvPr/>
        </p:nvSpPr>
        <p:spPr bwMode="auto">
          <a:xfrm flipV="1">
            <a:off x="1608138" y="2584450"/>
            <a:ext cx="3962400" cy="1447800"/>
          </a:xfrm>
          <a:prstGeom prst="line">
            <a:avLst/>
          </a:prstGeom>
          <a:noFill/>
          <a:ln w="12700">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2962" name="Picture 18" descr="ELECTRON">
            <a:extLst>
              <a:ext uri="{FF2B5EF4-FFF2-40B4-BE49-F238E27FC236}">
                <a16:creationId xmlns:a16="http://schemas.microsoft.com/office/drawing/2014/main" id="{0947BEF0-6231-9F6D-C173-ADAFB5DA7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4306888"/>
            <a:ext cx="54102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B9B0F33D-D01D-986A-89B2-C03E5B547520}"/>
              </a:ext>
            </a:extLst>
          </p:cNvPr>
          <p:cNvGrpSpPr>
            <a:grpSpLocks/>
          </p:cNvGrpSpPr>
          <p:nvPr/>
        </p:nvGrpSpPr>
        <p:grpSpPr bwMode="auto">
          <a:xfrm>
            <a:off x="5570538" y="4381500"/>
            <a:ext cx="3249612" cy="923925"/>
            <a:chOff x="5570538" y="4381500"/>
            <a:chExt cx="3249612" cy="923330"/>
          </a:xfrm>
        </p:grpSpPr>
        <p:sp>
          <p:nvSpPr>
            <p:cNvPr id="82967" name="TextBox 1">
              <a:extLst>
                <a:ext uri="{FF2B5EF4-FFF2-40B4-BE49-F238E27FC236}">
                  <a16:creationId xmlns:a16="http://schemas.microsoft.com/office/drawing/2014/main" id="{526892D9-C8E9-DCEC-97A8-16DA5128063B}"/>
                </a:ext>
              </a:extLst>
            </p:cNvPr>
            <p:cNvSpPr txBox="1">
              <a:spLocks noChangeArrowheads="1"/>
            </p:cNvSpPr>
            <p:nvPr/>
          </p:nvSpPr>
          <p:spPr bwMode="auto">
            <a:xfrm>
              <a:off x="6353175" y="4381500"/>
              <a:ext cx="2466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2060"/>
                  </a:solidFill>
                </a:rPr>
                <a:t>Each </a:t>
              </a:r>
              <a:r>
                <a:rPr lang="en-US" altLang="en-US" b="1">
                  <a:solidFill>
                    <a:srgbClr val="003300"/>
                  </a:solidFill>
                </a:rPr>
                <a:t>Green Fiber’s </a:t>
              </a:r>
              <a:r>
                <a:rPr lang="en-US" altLang="en-US" b="1">
                  <a:solidFill>
                    <a:srgbClr val="002060"/>
                  </a:solidFill>
                </a:rPr>
                <a:t>Path Looks Like a </a:t>
              </a:r>
              <a:r>
                <a:rPr lang="en-US" altLang="en-US" b="1">
                  <a:solidFill>
                    <a:srgbClr val="003300"/>
                  </a:solidFill>
                </a:rPr>
                <a:t>Tilted Circle</a:t>
              </a:r>
            </a:p>
          </p:txBody>
        </p:sp>
        <p:cxnSp>
          <p:nvCxnSpPr>
            <p:cNvPr id="4" name="Straight Arrow Connector 3">
              <a:extLst>
                <a:ext uri="{FF2B5EF4-FFF2-40B4-BE49-F238E27FC236}">
                  <a16:creationId xmlns:a16="http://schemas.microsoft.com/office/drawing/2014/main" id="{8FBCDB5B-07F7-5F00-6FBB-AE62D7D8B516}"/>
                </a:ext>
              </a:extLst>
            </p:cNvPr>
            <p:cNvCxnSpPr/>
            <p:nvPr/>
          </p:nvCxnSpPr>
          <p:spPr>
            <a:xfrm flipH="1">
              <a:off x="5570538" y="4562358"/>
              <a:ext cx="782637" cy="307777"/>
            </a:xfrm>
            <a:prstGeom prst="straightConnector1">
              <a:avLst/>
            </a:prstGeom>
            <a:ln w="57150">
              <a:solidFill>
                <a:srgbClr val="0033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405869E-9452-5DA8-A930-A8D873FA989A}"/>
              </a:ext>
            </a:extLst>
          </p:cNvPr>
          <p:cNvGrpSpPr>
            <a:grpSpLocks/>
          </p:cNvGrpSpPr>
          <p:nvPr/>
        </p:nvGrpSpPr>
        <p:grpSpPr bwMode="auto">
          <a:xfrm>
            <a:off x="4916488" y="2103438"/>
            <a:ext cx="3513137" cy="1509712"/>
            <a:chOff x="4916626" y="2103656"/>
            <a:chExt cx="3512399" cy="1509494"/>
          </a:xfrm>
        </p:grpSpPr>
        <p:sp>
          <p:nvSpPr>
            <p:cNvPr id="6" name="Arc 5">
              <a:extLst>
                <a:ext uri="{FF2B5EF4-FFF2-40B4-BE49-F238E27FC236}">
                  <a16:creationId xmlns:a16="http://schemas.microsoft.com/office/drawing/2014/main" id="{AC05AD0F-1F07-3929-7EB1-55D0C0BCEEDD}"/>
                </a:ext>
              </a:extLst>
            </p:cNvPr>
            <p:cNvSpPr/>
            <p:nvPr/>
          </p:nvSpPr>
          <p:spPr>
            <a:xfrm>
              <a:off x="4916626" y="2365555"/>
              <a:ext cx="1517331" cy="1247595"/>
            </a:xfrm>
            <a:prstGeom prst="arc">
              <a:avLst>
                <a:gd name="adj1" fmla="val 16200000"/>
                <a:gd name="adj2" fmla="val 21255911"/>
              </a:avLst>
            </a:prstGeom>
            <a:ln w="38100">
              <a:solidFill>
                <a:srgbClr val="00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2966" name="TextBox 6">
              <a:extLst>
                <a:ext uri="{FF2B5EF4-FFF2-40B4-BE49-F238E27FC236}">
                  <a16:creationId xmlns:a16="http://schemas.microsoft.com/office/drawing/2014/main" id="{D60C1CAD-1517-8959-4B19-C462B752B66C}"/>
                </a:ext>
              </a:extLst>
            </p:cNvPr>
            <p:cNvSpPr txBox="1">
              <a:spLocks noChangeArrowheads="1"/>
            </p:cNvSpPr>
            <p:nvPr/>
          </p:nvSpPr>
          <p:spPr bwMode="auto">
            <a:xfrm>
              <a:off x="6381751" y="2103656"/>
              <a:ext cx="20472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3300"/>
                  </a:solidFill>
                </a:rPr>
                <a:t>One Rotation Cycle Per Orbit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C0AD4E5-FAD2-3DD2-41CE-C437AAF4E209}"/>
              </a:ext>
            </a:extLst>
          </p:cNvPr>
          <p:cNvSpPr>
            <a:spLocks noGrp="1" noChangeArrowheads="1"/>
          </p:cNvSpPr>
          <p:nvPr>
            <p:ph type="body" idx="1"/>
          </p:nvPr>
        </p:nvSpPr>
        <p:spPr>
          <a:xfrm>
            <a:off x="2879725" y="4111625"/>
            <a:ext cx="6002338" cy="2419350"/>
          </a:xfrm>
        </p:spPr>
        <p:txBody>
          <a:bodyPr/>
          <a:lstStyle/>
          <a:p>
            <a:pPr>
              <a:lnSpc>
                <a:spcPct val="120000"/>
              </a:lnSpc>
              <a:spcBef>
                <a:spcPct val="0"/>
              </a:spcBef>
              <a:buFontTx/>
              <a:buNone/>
              <a:defRPr/>
            </a:pPr>
            <a:r>
              <a:rPr lang="en-US" sz="2800" b="1" dirty="0"/>
              <a:t>Dr. Charles W. (Bill) Lucas</a:t>
            </a:r>
          </a:p>
          <a:p>
            <a:pPr marL="0" indent="0">
              <a:lnSpc>
                <a:spcPct val="110000"/>
              </a:lnSpc>
              <a:spcBef>
                <a:spcPct val="0"/>
              </a:spcBef>
              <a:buFontTx/>
              <a:buNone/>
              <a:defRPr/>
            </a:pPr>
            <a:r>
              <a:rPr lang="en-US" sz="2000" b="1" dirty="0"/>
              <a:t>Ph.D. Theoretical Physics from The College of William and Mary, Williamsburg, Virginia</a:t>
            </a:r>
          </a:p>
          <a:p>
            <a:pPr marL="0" indent="0">
              <a:lnSpc>
                <a:spcPct val="110000"/>
              </a:lnSpc>
              <a:spcBef>
                <a:spcPct val="0"/>
              </a:spcBef>
              <a:buFontTx/>
              <a:buNone/>
              <a:defRPr/>
            </a:pPr>
            <a:r>
              <a:rPr lang="en-US" sz="1800" b="1" dirty="0"/>
              <a:t>Performed research on elementary particles and served as a professor of physics at Catholic and American Universities in Washington, DC</a:t>
            </a:r>
            <a:r>
              <a:rPr lang="en-US" sz="1800" dirty="0"/>
              <a:t> </a:t>
            </a:r>
            <a:endParaRPr lang="en-US" sz="1800" b="1" dirty="0"/>
          </a:p>
          <a:p>
            <a:pPr>
              <a:lnSpc>
                <a:spcPct val="120000"/>
              </a:lnSpc>
              <a:spcBef>
                <a:spcPct val="0"/>
              </a:spcBef>
              <a:buFontTx/>
              <a:buNone/>
              <a:defRPr/>
            </a:pPr>
            <a:endParaRPr lang="en-US" sz="1800" b="1" dirty="0"/>
          </a:p>
        </p:txBody>
      </p:sp>
      <p:pic>
        <p:nvPicPr>
          <p:cNvPr id="11267" name="Picture 3" descr="CSS Banner">
            <a:extLst>
              <a:ext uri="{FF2B5EF4-FFF2-40B4-BE49-F238E27FC236}">
                <a16:creationId xmlns:a16="http://schemas.microsoft.com/office/drawing/2014/main" id="{E90DCF0F-0E46-0174-8FE1-C3E36269C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0"/>
          <a:stretch>
            <a:fillRect/>
          </a:stretch>
        </p:blipFill>
        <p:spPr bwMode="auto">
          <a:xfrm>
            <a:off x="0" y="0"/>
            <a:ext cx="9144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clucas">
            <a:extLst>
              <a:ext uri="{FF2B5EF4-FFF2-40B4-BE49-F238E27FC236}">
                <a16:creationId xmlns:a16="http://schemas.microsoft.com/office/drawing/2014/main" id="{4E0C8379-2C32-B144-2D3C-49DC5E5BD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4079875"/>
            <a:ext cx="19970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dbergman">
            <a:extLst>
              <a:ext uri="{FF2B5EF4-FFF2-40B4-BE49-F238E27FC236}">
                <a16:creationId xmlns:a16="http://schemas.microsoft.com/office/drawing/2014/main" id="{CA5AE6D3-2E51-AFB3-D395-1DE6EA866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1354138"/>
            <a:ext cx="20224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7">
            <a:extLst>
              <a:ext uri="{FF2B5EF4-FFF2-40B4-BE49-F238E27FC236}">
                <a16:creationId xmlns:a16="http://schemas.microsoft.com/office/drawing/2014/main" id="{41BCCC5E-0585-0E6E-C851-7AA800D7349E}"/>
              </a:ext>
            </a:extLst>
          </p:cNvPr>
          <p:cNvSpPr txBox="1">
            <a:spLocks noChangeArrowheads="1"/>
          </p:cNvSpPr>
          <p:nvPr/>
        </p:nvSpPr>
        <p:spPr bwMode="auto">
          <a:xfrm>
            <a:off x="2897188" y="1631950"/>
            <a:ext cx="5969000" cy="2493963"/>
          </a:xfrm>
          <a:prstGeom prst="rect">
            <a:avLst/>
          </a:prstGeom>
          <a:noFill/>
          <a:ln w="9525" algn="ctr">
            <a:noFill/>
            <a:miter lim="800000"/>
            <a:headEnd/>
            <a:tailEnd/>
          </a:ln>
          <a:effectLst/>
        </p:spPr>
        <p:txBody>
          <a:bodyPr>
            <a:spAutoFit/>
          </a:bodyPr>
          <a:lstStyle/>
          <a:p>
            <a:pPr eaLnBrk="1" hangingPunct="1">
              <a:defRPr/>
            </a:pPr>
            <a:r>
              <a:rPr lang="en-US" sz="2800" b="1" dirty="0"/>
              <a:t>Mr. David L. Bergman</a:t>
            </a:r>
            <a:r>
              <a:rPr lang="en-US" b="1" dirty="0"/>
              <a:t>, (d. 2020)</a:t>
            </a:r>
          </a:p>
          <a:p>
            <a:pPr eaLnBrk="1" hangingPunct="1">
              <a:lnSpc>
                <a:spcPct val="110000"/>
              </a:lnSpc>
              <a:defRPr/>
            </a:pPr>
            <a:r>
              <a:rPr lang="en-US" sz="2000" b="1" dirty="0"/>
              <a:t>B.S. Physics from Univ. of California, Berkeley M.S. Electrical Engineering, Univ. of California, Santa Barbara. </a:t>
            </a:r>
          </a:p>
          <a:p>
            <a:pPr>
              <a:lnSpc>
                <a:spcPct val="110000"/>
              </a:lnSpc>
              <a:defRPr/>
            </a:pPr>
            <a:r>
              <a:rPr lang="en-US" b="1" dirty="0">
                <a:latin typeface="+mn-lt"/>
              </a:rPr>
              <a:t>Engineer and Researcher for US Military Programs. Founder and President of CSS until 2020.</a:t>
            </a:r>
          </a:p>
          <a:p>
            <a:pPr eaLnBrk="1" hangingPunct="1">
              <a:defRPr/>
            </a:pPr>
            <a:endParaRPr lang="en-US" dirty="0"/>
          </a:p>
        </p:txBody>
      </p:sp>
      <p:sp>
        <p:nvSpPr>
          <p:cNvPr id="11271" name="Rectangle 8">
            <a:extLst>
              <a:ext uri="{FF2B5EF4-FFF2-40B4-BE49-F238E27FC236}">
                <a16:creationId xmlns:a16="http://schemas.microsoft.com/office/drawing/2014/main" id="{E1AB16EE-CA3C-C945-6A69-46F360399735}"/>
              </a:ext>
            </a:extLst>
          </p:cNvPr>
          <p:cNvSpPr>
            <a:spLocks noChangeArrowheads="1"/>
          </p:cNvSpPr>
          <p:nvPr/>
        </p:nvSpPr>
        <p:spPr bwMode="auto">
          <a:xfrm>
            <a:off x="3935413" y="803275"/>
            <a:ext cx="33623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b="1">
                <a:solidFill>
                  <a:srgbClr val="000099"/>
                </a:solidFill>
              </a:rPr>
              <a:t>CSS Scientists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323E6A7-5DA0-47B3-14A3-B2127FE7A9C5}"/>
              </a:ext>
            </a:extLst>
          </p:cNvPr>
          <p:cNvSpPr>
            <a:spLocks noGrp="1" noChangeArrowheads="1"/>
          </p:cNvSpPr>
          <p:nvPr>
            <p:ph type="title"/>
          </p:nvPr>
        </p:nvSpPr>
        <p:spPr>
          <a:xfrm>
            <a:off x="685800" y="152400"/>
            <a:ext cx="7772400" cy="838200"/>
          </a:xfrm>
        </p:spPr>
        <p:txBody>
          <a:bodyPr/>
          <a:lstStyle/>
          <a:p>
            <a:pPr eaLnBrk="1" hangingPunct="1"/>
            <a:r>
              <a:rPr lang="en-US" altLang="en-US" sz="2800" b="1">
                <a:solidFill>
                  <a:schemeClr val="accent2"/>
                </a:solidFill>
              </a:rPr>
              <a:t>Evidence Consistent with The Electromagnetic Theory of Gravity</a:t>
            </a:r>
          </a:p>
        </p:txBody>
      </p:sp>
      <p:sp>
        <p:nvSpPr>
          <p:cNvPr id="41987" name="Text Box 3">
            <a:extLst>
              <a:ext uri="{FF2B5EF4-FFF2-40B4-BE49-F238E27FC236}">
                <a16:creationId xmlns:a16="http://schemas.microsoft.com/office/drawing/2014/main" id="{4770B317-D830-8CAA-6FD4-D608BC095BC3}"/>
              </a:ext>
            </a:extLst>
          </p:cNvPr>
          <p:cNvSpPr txBox="1">
            <a:spLocks noChangeArrowheads="1"/>
          </p:cNvSpPr>
          <p:nvPr/>
        </p:nvSpPr>
        <p:spPr bwMode="auto">
          <a:xfrm>
            <a:off x="363538" y="1284288"/>
            <a:ext cx="84169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defRPr sz="3200">
                <a:solidFill>
                  <a:schemeClr val="tx1"/>
                </a:solidFill>
                <a:latin typeface="Arial" panose="020B0604020202020204" pitchFamily="34" charset="0"/>
              </a:defRPr>
            </a:lvl1pPr>
            <a:lvl2pPr marL="7429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00"/>
                </a:solidFill>
              </a:rPr>
              <a:t>1. Increasing Red Shift with Distance</a:t>
            </a:r>
          </a:p>
          <a:p>
            <a:pPr eaLnBrk="1" hangingPunct="1">
              <a:spcBef>
                <a:spcPct val="50000"/>
              </a:spcBef>
              <a:buFontTx/>
              <a:buNone/>
            </a:pPr>
            <a:r>
              <a:rPr lang="en-US" altLang="en-US" sz="2400" b="1">
                <a:solidFill>
                  <a:srgbClr val="000000"/>
                </a:solidFill>
              </a:rPr>
              <a:t>2. Vibrating (i.e., accelerating) dipoles radiate continuously producing 2.7 </a:t>
            </a:r>
            <a:r>
              <a:rPr lang="en-US" altLang="en-US" sz="2400" b="1" baseline="30000">
                <a:solidFill>
                  <a:srgbClr val="000000"/>
                </a:solidFill>
              </a:rPr>
              <a:t>0</a:t>
            </a:r>
            <a:r>
              <a:rPr lang="en-US" altLang="en-US" sz="2400" b="1">
                <a:solidFill>
                  <a:srgbClr val="000000"/>
                </a:solidFill>
              </a:rPr>
              <a:t>K cosmic background radiation </a:t>
            </a:r>
            <a:r>
              <a:rPr lang="en-US" altLang="en-US" sz="1800" b="1">
                <a:solidFill>
                  <a:srgbClr val="000000"/>
                </a:solidFill>
              </a:rPr>
              <a:t>(more details on this in Appendix slides)</a:t>
            </a:r>
            <a:endParaRPr lang="en-US" altLang="en-US" sz="2400" b="1">
              <a:solidFill>
                <a:srgbClr val="000000"/>
              </a:solidFill>
            </a:endParaRPr>
          </a:p>
          <a:p>
            <a:pPr eaLnBrk="1" hangingPunct="1">
              <a:spcBef>
                <a:spcPct val="50000"/>
              </a:spcBef>
              <a:buFontTx/>
              <a:buNone/>
            </a:pPr>
            <a:r>
              <a:rPr lang="en-US" altLang="en-US" sz="2400" b="1">
                <a:solidFill>
                  <a:srgbClr val="000000"/>
                </a:solidFill>
              </a:rPr>
              <a:t>3. Cosmic background radiation is emitted and re-absorbed, but some escapes</a:t>
            </a:r>
          </a:p>
          <a:p>
            <a:pPr eaLnBrk="1" hangingPunct="1">
              <a:spcBef>
                <a:spcPct val="50000"/>
              </a:spcBef>
              <a:buFontTx/>
              <a:buNone/>
            </a:pPr>
            <a:r>
              <a:rPr lang="en-US" altLang="en-US" sz="2400" b="1">
                <a:solidFill>
                  <a:srgbClr val="000000"/>
                </a:solidFill>
              </a:rPr>
              <a:t>4. Force of gravity is declining over time due to radiating away energy of vibration </a:t>
            </a:r>
          </a:p>
          <a:p>
            <a:pPr eaLnBrk="1" hangingPunct="1">
              <a:spcBef>
                <a:spcPct val="50000"/>
              </a:spcBef>
              <a:buFontTx/>
              <a:buNone/>
            </a:pPr>
            <a:r>
              <a:rPr lang="en-US" altLang="en-US" sz="2400" b="1">
                <a:solidFill>
                  <a:srgbClr val="000000"/>
                </a:solidFill>
              </a:rPr>
              <a:t>5. This decline in the force of gravity can be seen to cause expansions of the earth, the earth’s orbit about the sun, and the universe</a:t>
            </a:r>
          </a:p>
        </p:txBody>
      </p:sp>
      <p:pic>
        <p:nvPicPr>
          <p:cNvPr id="2" name="Picture 3" descr="redshift_vs_brightness2">
            <a:extLst>
              <a:ext uri="{FF2B5EF4-FFF2-40B4-BE49-F238E27FC236}">
                <a16:creationId xmlns:a16="http://schemas.microsoft.com/office/drawing/2014/main" id="{A0461587-E72F-E9D5-263B-C6EA94E9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997075"/>
            <a:ext cx="3297238"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be3k">
            <a:extLst>
              <a:ext uri="{FF2B5EF4-FFF2-40B4-BE49-F238E27FC236}">
                <a16:creationId xmlns:a16="http://schemas.microsoft.com/office/drawing/2014/main" id="{E498929A-760D-4AA5-9D0B-07636B7A4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8" y="3017838"/>
            <a:ext cx="3814762" cy="282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fade">
                                      <p:cBhvr>
                                        <p:cTn id="10" dur="500"/>
                                        <p:tgtEl>
                                          <p:spTgt spid="4198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1987">
                                            <p:txEl>
                                              <p:pRg st="1" end="1"/>
                                            </p:txEl>
                                          </p:spTgt>
                                        </p:tgtEl>
                                        <p:attrNameLst>
                                          <p:attrName>style.visibility</p:attrName>
                                        </p:attrNameLst>
                                      </p:cBhvr>
                                      <p:to>
                                        <p:strVal val="visible"/>
                                      </p:to>
                                    </p:set>
                                    <p:animEffect transition="in" filter="fade">
                                      <p:cBhvr>
                                        <p:cTn id="18" dur="500"/>
                                        <p:tgtEl>
                                          <p:spTgt spid="4198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xit" presetSubtype="0" fill="hold"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1987">
                                            <p:txEl>
                                              <p:pRg st="2" end="2"/>
                                            </p:txEl>
                                          </p:spTgt>
                                        </p:tgtEl>
                                        <p:attrNameLst>
                                          <p:attrName>style.visibility</p:attrName>
                                        </p:attrNameLst>
                                      </p:cBhvr>
                                      <p:to>
                                        <p:strVal val="visible"/>
                                      </p:to>
                                    </p:set>
                                    <p:animEffect transition="in" filter="fade">
                                      <p:cBhvr>
                                        <p:cTn id="29" dur="500"/>
                                        <p:tgtEl>
                                          <p:spTgt spid="41987">
                                            <p:txEl>
                                              <p:pRg st="2" end="2"/>
                                            </p:txEl>
                                          </p:spTgt>
                                        </p:tgtEl>
                                      </p:cBhvr>
                                    </p:animEffect>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1987">
                                            <p:txEl>
                                              <p:pRg st="3" end="3"/>
                                            </p:txEl>
                                          </p:spTgt>
                                        </p:tgtEl>
                                        <p:attrNameLst>
                                          <p:attrName>style.visibility</p:attrName>
                                        </p:attrNameLst>
                                      </p:cBhvr>
                                      <p:to>
                                        <p:strVal val="visible"/>
                                      </p:to>
                                    </p:set>
                                    <p:animEffect transition="in" filter="fade">
                                      <p:cBhvr>
                                        <p:cTn id="37" dur="500"/>
                                        <p:tgtEl>
                                          <p:spTgt spid="4198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1987">
                                            <p:txEl>
                                              <p:pRg st="4" end="4"/>
                                            </p:txEl>
                                          </p:spTgt>
                                        </p:tgtEl>
                                        <p:attrNameLst>
                                          <p:attrName>style.visibility</p:attrName>
                                        </p:attrNameLst>
                                      </p:cBhvr>
                                      <p:to>
                                        <p:strVal val="visible"/>
                                      </p:to>
                                    </p:set>
                                    <p:animEffect transition="in" filter="fade">
                                      <p:cBhvr>
                                        <p:cTn id="42"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AutoShape 4">
            <a:extLst>
              <a:ext uri="{FF2B5EF4-FFF2-40B4-BE49-F238E27FC236}">
                <a16:creationId xmlns:a16="http://schemas.microsoft.com/office/drawing/2014/main" id="{AB2FD313-5AA7-B044-8A90-E8913A0F645E}"/>
              </a:ext>
            </a:extLst>
          </p:cNvPr>
          <p:cNvSpPr>
            <a:spLocks noChangeArrowheads="1"/>
          </p:cNvSpPr>
          <p:nvPr/>
        </p:nvSpPr>
        <p:spPr bwMode="auto">
          <a:xfrm>
            <a:off x="252413" y="2714625"/>
            <a:ext cx="8670925" cy="598488"/>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87043" name="Rectangle 2">
            <a:extLst>
              <a:ext uri="{FF2B5EF4-FFF2-40B4-BE49-F238E27FC236}">
                <a16:creationId xmlns:a16="http://schemas.microsoft.com/office/drawing/2014/main" id="{2AB2DB59-CDFD-A486-7F85-F02E21DC0207}"/>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A734233F-C2FE-29D5-6947-BFA5F5CF7D5B}"/>
              </a:ext>
            </a:extLst>
          </p:cNvPr>
          <p:cNvSpPr>
            <a:spLocks noGrp="1" noChangeArrowheads="1"/>
          </p:cNvSpPr>
          <p:nvPr>
            <p:ph type="body" idx="1"/>
          </p:nvPr>
        </p:nvSpPr>
        <p:spPr>
          <a:xfrm>
            <a:off x="425450" y="1179513"/>
            <a:ext cx="8229600" cy="5113337"/>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bg1">
                    <a:lumMod val="50000"/>
                  </a:schemeClr>
                </a:solidFill>
              </a:rPr>
              <a:t>Derivation of the Universal Force Law</a:t>
            </a:r>
          </a:p>
          <a:p>
            <a:pPr eaLnBrk="1" hangingPunct="1">
              <a:lnSpc>
                <a:spcPct val="90000"/>
              </a:lnSpc>
              <a:defRPr/>
            </a:pPr>
            <a:r>
              <a:rPr lang="en-US" altLang="en-US" b="1" dirty="0">
                <a:solidFill>
                  <a:schemeClr val="bg1">
                    <a:lumMod val="50000"/>
                  </a:schemeClr>
                </a:solidFill>
              </a:rPr>
              <a:t>Derivation of Gravitational Force</a:t>
            </a:r>
          </a:p>
          <a:p>
            <a:pPr eaLnBrk="1" hangingPunct="1">
              <a:lnSpc>
                <a:spcPct val="90000"/>
              </a:lnSpc>
              <a:defRPr/>
            </a:pPr>
            <a:r>
              <a:rPr lang="en-US" altLang="en-US" b="1" dirty="0">
                <a:solidFill>
                  <a:schemeClr val="accent2"/>
                </a:solidFill>
              </a:rPr>
              <a:t>Electromagnetic Model of Matter</a:t>
            </a:r>
          </a:p>
          <a:p>
            <a:pPr eaLnBrk="1" hangingPunct="1">
              <a:lnSpc>
                <a:spcPct val="90000"/>
              </a:lnSpc>
              <a:defRPr/>
            </a:pPr>
            <a:r>
              <a:rPr lang="en-US" altLang="en-US" b="1" dirty="0">
                <a:solidFill>
                  <a:schemeClr val="bg1"/>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BC91954-4B18-94A8-BC83-5CD3BB113A57}"/>
              </a:ext>
            </a:extLst>
          </p:cNvPr>
          <p:cNvSpPr>
            <a:spLocks noGrp="1" noChangeArrowheads="1"/>
          </p:cNvSpPr>
          <p:nvPr>
            <p:ph type="title"/>
          </p:nvPr>
        </p:nvSpPr>
        <p:spPr>
          <a:xfrm>
            <a:off x="381000" y="152400"/>
            <a:ext cx="8458200" cy="1143000"/>
          </a:xfrm>
        </p:spPr>
        <p:txBody>
          <a:bodyPr/>
          <a:lstStyle/>
          <a:p>
            <a:pPr eaLnBrk="1" hangingPunct="1"/>
            <a:r>
              <a:rPr lang="en-US" altLang="en-US" sz="3200" b="1">
                <a:solidFill>
                  <a:schemeClr val="accent2"/>
                </a:solidFill>
              </a:rPr>
              <a:t>Revised Electrodynamics Leads to New Model of Elementary Particles</a:t>
            </a:r>
          </a:p>
        </p:txBody>
      </p:sp>
      <p:sp>
        <p:nvSpPr>
          <p:cNvPr id="71683" name="Rectangle 3">
            <a:extLst>
              <a:ext uri="{FF2B5EF4-FFF2-40B4-BE49-F238E27FC236}">
                <a16:creationId xmlns:a16="http://schemas.microsoft.com/office/drawing/2014/main" id="{47D78792-E1D6-7553-16FB-F92EA1D61350}"/>
              </a:ext>
            </a:extLst>
          </p:cNvPr>
          <p:cNvSpPr>
            <a:spLocks noChangeArrowheads="1"/>
          </p:cNvSpPr>
          <p:nvPr/>
        </p:nvSpPr>
        <p:spPr bwMode="auto">
          <a:xfrm>
            <a:off x="304800" y="1295400"/>
            <a:ext cx="8613775" cy="4902200"/>
          </a:xfrm>
          <a:prstGeom prst="rect">
            <a:avLst/>
          </a:prstGeom>
          <a:no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lnSpc>
                <a:spcPct val="120000"/>
              </a:lnSpc>
              <a:buFontTx/>
              <a:buNone/>
              <a:defRPr/>
            </a:pPr>
            <a:r>
              <a:rPr lang="en-US" altLang="en-US" sz="2000" b="1" dirty="0">
                <a:solidFill>
                  <a:srgbClr val="002060"/>
                </a:solidFill>
                <a:latin typeface="Tahoma" panose="020B0604030504040204" pitchFamily="34" charset="0"/>
              </a:rPr>
              <a:t>A Little History:</a:t>
            </a:r>
          </a:p>
          <a:p>
            <a:pPr eaLnBrk="1" hangingPunct="1">
              <a:lnSpc>
                <a:spcPct val="120000"/>
              </a:lnSpc>
              <a:defRPr/>
            </a:pPr>
            <a:r>
              <a:rPr lang="en-US" altLang="en-US" sz="2000" b="1" dirty="0">
                <a:solidFill>
                  <a:srgbClr val="000000"/>
                </a:solidFill>
                <a:latin typeface="Tahoma" panose="020B0604030504040204" pitchFamily="34" charset="0"/>
              </a:rPr>
              <a:t>A. L. Parsons (1915) reintroduced Ampere’s notion (1823) that the Electron was a very thin </a:t>
            </a:r>
            <a:r>
              <a:rPr lang="en-US" altLang="en-US" sz="2000" b="1" dirty="0">
                <a:solidFill>
                  <a:srgbClr val="C00000"/>
                </a:solidFill>
                <a:latin typeface="Tahoma" panose="020B0604030504040204" pitchFamily="34" charset="0"/>
              </a:rPr>
              <a:t>Ring </a:t>
            </a:r>
            <a:r>
              <a:rPr lang="en-US" altLang="en-US" sz="1600" b="1" dirty="0">
                <a:latin typeface="Tahoma" panose="020B0604030504040204" pitchFamily="34" charset="0"/>
              </a:rPr>
              <a:t>(called Parson’s Magneton)</a:t>
            </a:r>
          </a:p>
          <a:p>
            <a:pPr eaLnBrk="1" hangingPunct="1">
              <a:lnSpc>
                <a:spcPct val="120000"/>
              </a:lnSpc>
              <a:defRPr/>
            </a:pPr>
            <a:r>
              <a:rPr lang="en-US" altLang="en-US" sz="2000" b="1" dirty="0">
                <a:solidFill>
                  <a:srgbClr val="000000"/>
                </a:solidFill>
                <a:latin typeface="Tahoma" panose="020B0604030504040204" pitchFamily="34" charset="0"/>
              </a:rPr>
              <a:t>A. H. Compton, Allen &amp; Others Built on this Model (1916-1919)</a:t>
            </a:r>
          </a:p>
          <a:p>
            <a:pPr eaLnBrk="1" hangingPunct="1">
              <a:lnSpc>
                <a:spcPct val="120000"/>
              </a:lnSpc>
              <a:defRPr/>
            </a:pPr>
            <a:r>
              <a:rPr lang="en-US" altLang="en-US" sz="2000" b="1" dirty="0">
                <a:solidFill>
                  <a:srgbClr val="000000"/>
                </a:solidFill>
                <a:latin typeface="Tahoma" panose="020B0604030504040204" pitchFamily="34" charset="0"/>
              </a:rPr>
              <a:t>Rutherford, Bohr, de Broglie &amp; Schrödinger’s Quantum Model Widely Accepted (1913-1926).  Ring Models Abandoned.</a:t>
            </a:r>
          </a:p>
          <a:p>
            <a:pPr eaLnBrk="1" hangingPunct="1">
              <a:lnSpc>
                <a:spcPct val="120000"/>
              </a:lnSpc>
              <a:defRPr/>
            </a:pPr>
            <a:r>
              <a:rPr lang="en-US" altLang="en-US" sz="2000" b="1" dirty="0">
                <a:solidFill>
                  <a:srgbClr val="000000"/>
                </a:solidFill>
                <a:latin typeface="Tahoma" panose="020B0604030504040204" pitchFamily="34" charset="0"/>
              </a:rPr>
              <a:t>Winston Bostick Extended the Ring Concept to a </a:t>
            </a:r>
            <a:r>
              <a:rPr lang="en-US" altLang="en-US" sz="2000" b="1" dirty="0">
                <a:solidFill>
                  <a:srgbClr val="C00000"/>
                </a:solidFill>
                <a:latin typeface="Tahoma" panose="020B0604030504040204" pitchFamily="34" charset="0"/>
              </a:rPr>
              <a:t>Deformable Helical Torus </a:t>
            </a:r>
            <a:r>
              <a:rPr lang="en-US" altLang="en-US" sz="2000" b="1" dirty="0">
                <a:solidFill>
                  <a:srgbClr val="000000"/>
                </a:solidFill>
                <a:latin typeface="Tahoma" panose="020B0604030504040204" pitchFamily="34" charset="0"/>
              </a:rPr>
              <a:t>(~1956-1966)</a:t>
            </a:r>
          </a:p>
          <a:p>
            <a:pPr eaLnBrk="1" hangingPunct="1">
              <a:lnSpc>
                <a:spcPct val="120000"/>
              </a:lnSpc>
              <a:defRPr/>
            </a:pPr>
            <a:r>
              <a:rPr lang="en-US" altLang="en-US" sz="2000" b="1" dirty="0">
                <a:solidFill>
                  <a:srgbClr val="000000"/>
                </a:solidFill>
                <a:latin typeface="Tahoma" panose="020B0604030504040204" pitchFamily="34" charset="0"/>
              </a:rPr>
              <a:t>Barnes (1978) Introduced Self-Field Feedback Effects</a:t>
            </a:r>
          </a:p>
          <a:p>
            <a:pPr eaLnBrk="1" hangingPunct="1">
              <a:lnSpc>
                <a:spcPct val="120000"/>
              </a:lnSpc>
              <a:defRPr/>
            </a:pPr>
            <a:r>
              <a:rPr lang="en-US" altLang="en-US" sz="2000" b="1" dirty="0">
                <a:solidFill>
                  <a:srgbClr val="000000"/>
                </a:solidFill>
                <a:latin typeface="Tahoma" panose="020B0604030504040204" pitchFamily="34" charset="0"/>
              </a:rPr>
              <a:t>Bergman and Wesley (1990) Showed that a Ring Model’s Characteristics are Consistent with a Physical Explanation for Planck’s Constant and Other Measurable Features</a:t>
            </a:r>
          </a:p>
        </p:txBody>
      </p:sp>
      <p:sp>
        <p:nvSpPr>
          <p:cNvPr id="89092" name="TextBox 1">
            <a:extLst>
              <a:ext uri="{FF2B5EF4-FFF2-40B4-BE49-F238E27FC236}">
                <a16:creationId xmlns:a16="http://schemas.microsoft.com/office/drawing/2014/main" id="{2D3D2648-35EA-855C-16A1-CFD233450854}"/>
              </a:ext>
            </a:extLst>
          </p:cNvPr>
          <p:cNvSpPr txBox="1">
            <a:spLocks noChangeArrowheads="1"/>
          </p:cNvSpPr>
          <p:nvPr/>
        </p:nvSpPr>
        <p:spPr bwMode="auto">
          <a:xfrm>
            <a:off x="142875" y="6488113"/>
            <a:ext cx="32956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Source: https://en.wikipedia.org/wiki/Toroidal_ring_model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animEffect transition="in" filter="fade">
                                      <p:cBhvr>
                                        <p:cTn id="7" dur="500"/>
                                        <p:tgtEl>
                                          <p:spTgt spid="7168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683">
                                            <p:txEl>
                                              <p:pRg st="2" end="2"/>
                                            </p:txEl>
                                          </p:spTgt>
                                        </p:tgtEl>
                                        <p:attrNameLst>
                                          <p:attrName>style.visibility</p:attrName>
                                        </p:attrNameLst>
                                      </p:cBhvr>
                                      <p:to>
                                        <p:strVal val="visible"/>
                                      </p:to>
                                    </p:set>
                                    <p:animEffect transition="in" filter="fade">
                                      <p:cBhvr>
                                        <p:cTn id="12" dur="500"/>
                                        <p:tgtEl>
                                          <p:spTgt spid="716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683">
                                            <p:txEl>
                                              <p:pRg st="3" end="3"/>
                                            </p:txEl>
                                          </p:spTgt>
                                        </p:tgtEl>
                                        <p:attrNameLst>
                                          <p:attrName>style.visibility</p:attrName>
                                        </p:attrNameLst>
                                      </p:cBhvr>
                                      <p:to>
                                        <p:strVal val="visible"/>
                                      </p:to>
                                    </p:set>
                                    <p:animEffect transition="in" filter="fade">
                                      <p:cBhvr>
                                        <p:cTn id="17" dur="500"/>
                                        <p:tgtEl>
                                          <p:spTgt spid="7168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683">
                                            <p:txEl>
                                              <p:pRg st="4" end="4"/>
                                            </p:txEl>
                                          </p:spTgt>
                                        </p:tgtEl>
                                        <p:attrNameLst>
                                          <p:attrName>style.visibility</p:attrName>
                                        </p:attrNameLst>
                                      </p:cBhvr>
                                      <p:to>
                                        <p:strVal val="visible"/>
                                      </p:to>
                                    </p:set>
                                    <p:animEffect transition="in" filter="fade">
                                      <p:cBhvr>
                                        <p:cTn id="22" dur="500"/>
                                        <p:tgtEl>
                                          <p:spTgt spid="7168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animEffect transition="in" filter="fade">
                                      <p:cBhvr>
                                        <p:cTn id="27" dur="500"/>
                                        <p:tgtEl>
                                          <p:spTgt spid="7168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683">
                                            <p:txEl>
                                              <p:pRg st="6" end="6"/>
                                            </p:txEl>
                                          </p:spTgt>
                                        </p:tgtEl>
                                        <p:attrNameLst>
                                          <p:attrName>style.visibility</p:attrName>
                                        </p:attrNameLst>
                                      </p:cBhvr>
                                      <p:to>
                                        <p:strVal val="visible"/>
                                      </p:to>
                                    </p:set>
                                    <p:animEffect transition="in" filter="fade">
                                      <p:cBhvr>
                                        <p:cTn id="32"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7711477-8036-047C-F7EB-C0AAFC4852CB}"/>
              </a:ext>
            </a:extLst>
          </p:cNvPr>
          <p:cNvSpPr>
            <a:spLocks noGrp="1" noChangeArrowheads="1"/>
          </p:cNvSpPr>
          <p:nvPr>
            <p:ph type="title"/>
          </p:nvPr>
        </p:nvSpPr>
        <p:spPr>
          <a:xfrm>
            <a:off x="685800" y="381000"/>
            <a:ext cx="7772400" cy="1143000"/>
          </a:xfrm>
          <a:noFill/>
        </p:spPr>
        <p:txBody>
          <a:bodyPr lIns="92075" tIns="46038" rIns="92075" bIns="46038"/>
          <a:lstStyle/>
          <a:p>
            <a:pPr eaLnBrk="1" hangingPunct="1"/>
            <a:r>
              <a:rPr lang="en-US" altLang="en-US" sz="4000" b="1">
                <a:solidFill>
                  <a:schemeClr val="accent2"/>
                </a:solidFill>
              </a:rPr>
              <a:t>Experimental Data on Elementary Particles</a:t>
            </a:r>
          </a:p>
        </p:txBody>
      </p:sp>
      <p:sp>
        <p:nvSpPr>
          <p:cNvPr id="112643" name="Rectangle 3">
            <a:extLst>
              <a:ext uri="{FF2B5EF4-FFF2-40B4-BE49-F238E27FC236}">
                <a16:creationId xmlns:a16="http://schemas.microsoft.com/office/drawing/2014/main" id="{1E0BF938-68A0-05A3-88E1-9403C8E59590}"/>
              </a:ext>
            </a:extLst>
          </p:cNvPr>
          <p:cNvSpPr>
            <a:spLocks noChangeArrowheads="1"/>
          </p:cNvSpPr>
          <p:nvPr/>
        </p:nvSpPr>
        <p:spPr bwMode="auto">
          <a:xfrm>
            <a:off x="550863" y="1931988"/>
            <a:ext cx="8229600"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pPr>
            <a:r>
              <a:rPr lang="en-US" altLang="en-US" sz="2600" b="1">
                <a:latin typeface="Tahoma" panose="020B0604030504040204" pitchFamily="34" charset="0"/>
              </a:rPr>
              <a:t>Hard X-Ray and Gamma Ray Scattering on Atomic Electrons Show </a:t>
            </a:r>
            <a:r>
              <a:rPr lang="en-US" altLang="en-US" sz="2600" b="1">
                <a:solidFill>
                  <a:srgbClr val="C00000"/>
                </a:solidFill>
                <a:latin typeface="Tahoma" panose="020B0604030504040204" pitchFamily="34" charset="0"/>
              </a:rPr>
              <a:t>Ring Shape </a:t>
            </a:r>
            <a:r>
              <a:rPr lang="en-US" altLang="en-US" sz="2600" b="1">
                <a:latin typeface="Tahoma" panose="020B0604030504040204" pitchFamily="34" charset="0"/>
              </a:rPr>
              <a:t>(Compton)</a:t>
            </a:r>
          </a:p>
          <a:p>
            <a:pPr>
              <a:lnSpc>
                <a:spcPct val="120000"/>
              </a:lnSpc>
            </a:pPr>
            <a:r>
              <a:rPr lang="en-US" altLang="en-US" sz="2600" b="1">
                <a:latin typeface="Tahoma" panose="020B0604030504040204" pitchFamily="34" charset="0"/>
              </a:rPr>
              <a:t>Fluorescent Absorption of X-Rays on Atomic Electrons Show </a:t>
            </a:r>
            <a:r>
              <a:rPr lang="en-US" altLang="en-US" sz="2600" b="1">
                <a:solidFill>
                  <a:srgbClr val="C00000"/>
                </a:solidFill>
                <a:latin typeface="Tahoma" panose="020B0604030504040204" pitchFamily="34" charset="0"/>
              </a:rPr>
              <a:t>Ring Shape </a:t>
            </a:r>
            <a:r>
              <a:rPr lang="en-US" altLang="en-US" sz="2600" b="1">
                <a:latin typeface="Tahoma" panose="020B0604030504040204" pitchFamily="34" charset="0"/>
              </a:rPr>
              <a:t>(Compton)</a:t>
            </a:r>
          </a:p>
          <a:p>
            <a:pPr>
              <a:lnSpc>
                <a:spcPct val="120000"/>
              </a:lnSpc>
            </a:pPr>
            <a:r>
              <a:rPr lang="en-US" altLang="en-US" sz="2600" b="1">
                <a:latin typeface="Tahoma" panose="020B0604030504040204" pitchFamily="34" charset="0"/>
              </a:rPr>
              <a:t>Electron Scattering on Proton and Neutron Show </a:t>
            </a:r>
            <a:r>
              <a:rPr lang="en-US" altLang="en-US" sz="2600" b="1">
                <a:solidFill>
                  <a:srgbClr val="C00000"/>
                </a:solidFill>
                <a:latin typeface="Tahoma" panose="020B0604030504040204" pitchFamily="34" charset="0"/>
              </a:rPr>
              <a:t>Finite Size </a:t>
            </a:r>
            <a:r>
              <a:rPr lang="en-US" altLang="en-US" sz="2600" b="1">
                <a:latin typeface="Tahoma" panose="020B0604030504040204" pitchFamily="34" charset="0"/>
              </a:rPr>
              <a:t>(Hofstadter)</a:t>
            </a:r>
          </a:p>
          <a:p>
            <a:pPr>
              <a:lnSpc>
                <a:spcPct val="120000"/>
              </a:lnSpc>
            </a:pPr>
            <a:r>
              <a:rPr lang="en-US" altLang="en-US" sz="2600" b="1">
                <a:latin typeface="Tahoma" panose="020B0604030504040204" pitchFamily="34" charset="0"/>
              </a:rPr>
              <a:t>Plasma Injectors Show </a:t>
            </a:r>
            <a:r>
              <a:rPr lang="en-US" altLang="en-US" sz="2600" b="1">
                <a:solidFill>
                  <a:srgbClr val="C00000"/>
                </a:solidFill>
                <a:latin typeface="Tahoma" panose="020B0604030504040204" pitchFamily="34" charset="0"/>
              </a:rPr>
              <a:t>Ring</a:t>
            </a:r>
            <a:r>
              <a:rPr lang="en-US" altLang="en-US" sz="2600" b="1">
                <a:latin typeface="Tahoma" panose="020B0604030504040204" pitchFamily="34" charset="0"/>
              </a:rPr>
              <a:t> Composed of </a:t>
            </a:r>
            <a:r>
              <a:rPr lang="en-US" altLang="en-US" sz="2600" b="1">
                <a:solidFill>
                  <a:srgbClr val="C00000"/>
                </a:solidFill>
                <a:latin typeface="Tahoma" panose="020B0604030504040204" pitchFamily="34" charset="0"/>
              </a:rPr>
              <a:t>Charge Fibers </a:t>
            </a:r>
            <a:r>
              <a:rPr lang="en-US" altLang="en-US" sz="2600" b="1">
                <a:latin typeface="Tahoma" panose="020B0604030504040204" pitchFamily="34" charset="0"/>
              </a:rPr>
              <a:t>(W. Bostick)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500"/>
                                        <p:tgtEl>
                                          <p:spTgt spid="11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3">
                                            <p:txEl>
                                              <p:pRg st="1" end="1"/>
                                            </p:txEl>
                                          </p:spTgt>
                                        </p:tgtEl>
                                        <p:attrNameLst>
                                          <p:attrName>style.visibility</p:attrName>
                                        </p:attrNameLst>
                                      </p:cBhvr>
                                      <p:to>
                                        <p:strVal val="visible"/>
                                      </p:to>
                                    </p:set>
                                    <p:animEffect transition="in" filter="fade">
                                      <p:cBhvr>
                                        <p:cTn id="12" dur="500"/>
                                        <p:tgtEl>
                                          <p:spTgt spid="112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Effect transition="in" filter="fade">
                                      <p:cBhvr>
                                        <p:cTn id="17" dur="500"/>
                                        <p:tgtEl>
                                          <p:spTgt spid="1126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3">
                                            <p:txEl>
                                              <p:pRg st="3" end="3"/>
                                            </p:txEl>
                                          </p:spTgt>
                                        </p:tgtEl>
                                        <p:attrNameLst>
                                          <p:attrName>style.visibility</p:attrName>
                                        </p:attrNameLst>
                                      </p:cBhvr>
                                      <p:to>
                                        <p:strVal val="visible"/>
                                      </p:to>
                                    </p:set>
                                    <p:animEffect transition="in" filter="fade">
                                      <p:cBhvr>
                                        <p:cTn id="22" dur="500"/>
                                        <p:tgtEl>
                                          <p:spTgt spid="112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FF3F3C8A-CA1F-8265-713D-8569E0E9F762}"/>
              </a:ext>
            </a:extLst>
          </p:cNvPr>
          <p:cNvSpPr>
            <a:spLocks noGrp="1" noChangeArrowheads="1"/>
          </p:cNvSpPr>
          <p:nvPr>
            <p:ph type="title"/>
          </p:nvPr>
        </p:nvSpPr>
        <p:spPr>
          <a:xfrm>
            <a:off x="457200" y="39688"/>
            <a:ext cx="8229600" cy="1143000"/>
          </a:xfrm>
        </p:spPr>
        <p:txBody>
          <a:bodyPr/>
          <a:lstStyle/>
          <a:p>
            <a:r>
              <a:rPr lang="en-US" altLang="en-US" sz="4000" b="1"/>
              <a:t>Particle Model - Development</a:t>
            </a:r>
          </a:p>
        </p:txBody>
      </p:sp>
      <p:pic>
        <p:nvPicPr>
          <p:cNvPr id="93187" name="Picture 13" descr="A picture containing cartoon, illustration, clipart, design&#10;&#10;Description automatically generated">
            <a:extLst>
              <a:ext uri="{FF2B5EF4-FFF2-40B4-BE49-F238E27FC236}">
                <a16:creationId xmlns:a16="http://schemas.microsoft.com/office/drawing/2014/main" id="{5F091D3B-D629-35D4-F347-E9E7AA4A5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3" y="1481138"/>
            <a:ext cx="17827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cartoon, illustration, clipart, design&#10;&#10;Description automatically generated">
            <a:extLst>
              <a:ext uri="{FF2B5EF4-FFF2-40B4-BE49-F238E27FC236}">
                <a16:creationId xmlns:a16="http://schemas.microsoft.com/office/drawing/2014/main" id="{CBC1B094-F29F-7C74-A7F6-1CC62D3C9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1481138"/>
            <a:ext cx="29241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Content Placeholder 6">
            <a:extLst>
              <a:ext uri="{FF2B5EF4-FFF2-40B4-BE49-F238E27FC236}">
                <a16:creationId xmlns:a16="http://schemas.microsoft.com/office/drawing/2014/main" id="{C48F8357-C057-A43F-F1F6-578C6EB793FD}"/>
              </a:ext>
            </a:extLst>
          </p:cNvPr>
          <p:cNvSpPr>
            <a:spLocks noGrp="1" noChangeArrowheads="1"/>
          </p:cNvSpPr>
          <p:nvPr>
            <p:ph idx="1"/>
          </p:nvPr>
        </p:nvSpPr>
        <p:spPr>
          <a:xfrm>
            <a:off x="349250" y="5103813"/>
            <a:ext cx="4024313" cy="569912"/>
          </a:xfrm>
        </p:spPr>
        <p:txBody>
          <a:bodyPr/>
          <a:lstStyle/>
          <a:p>
            <a:pPr marL="0" indent="0" algn="ctr">
              <a:buFontTx/>
              <a:buNone/>
            </a:pPr>
            <a:r>
              <a:rPr lang="en-US" altLang="en-US" sz="2400" b="1"/>
              <a:t>Let’s Give it a Spin</a:t>
            </a:r>
          </a:p>
        </p:txBody>
      </p:sp>
      <p:sp>
        <p:nvSpPr>
          <p:cNvPr id="9" name="Content Placeholder 6">
            <a:extLst>
              <a:ext uri="{FF2B5EF4-FFF2-40B4-BE49-F238E27FC236}">
                <a16:creationId xmlns:a16="http://schemas.microsoft.com/office/drawing/2014/main" id="{F66580E8-1A68-5C4A-0933-86895D68B2F6}"/>
              </a:ext>
            </a:extLst>
          </p:cNvPr>
          <p:cNvSpPr txBox="1">
            <a:spLocks/>
          </p:cNvSpPr>
          <p:nvPr/>
        </p:nvSpPr>
        <p:spPr bwMode="auto">
          <a:xfrm>
            <a:off x="4881563" y="4964113"/>
            <a:ext cx="4025900" cy="1282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1" kern="0" dirty="0"/>
              <a:t>Charge in Motion Develops a Magnetic Field</a:t>
            </a:r>
          </a:p>
        </p:txBody>
      </p:sp>
      <p:sp>
        <p:nvSpPr>
          <p:cNvPr id="2" name="TextBox 1">
            <a:extLst>
              <a:ext uri="{FF2B5EF4-FFF2-40B4-BE49-F238E27FC236}">
                <a16:creationId xmlns:a16="http://schemas.microsoft.com/office/drawing/2014/main" id="{22D3C13C-967C-B8B2-584F-2D46701563DB}"/>
              </a:ext>
            </a:extLst>
          </p:cNvPr>
          <p:cNvSpPr txBox="1">
            <a:spLocks noChangeArrowheads="1"/>
          </p:cNvSpPr>
          <p:nvPr/>
        </p:nvSpPr>
        <p:spPr bwMode="auto">
          <a:xfrm>
            <a:off x="3635375" y="1517650"/>
            <a:ext cx="4549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70C0"/>
                </a:solidFill>
              </a:rPr>
              <a:t>Ask Yourself:  </a:t>
            </a:r>
          </a:p>
          <a:p>
            <a:pPr>
              <a:spcBef>
                <a:spcPct val="0"/>
              </a:spcBef>
              <a:buFontTx/>
              <a:buNone/>
            </a:pPr>
            <a:r>
              <a:rPr lang="en-US" altLang="en-US" sz="2400" b="1">
                <a:solidFill>
                  <a:srgbClr val="0070C0"/>
                </a:solidFill>
              </a:rPr>
              <a:t>If This is a Ball of All Negative Charge (which should Repel Itself)… </a:t>
            </a:r>
          </a:p>
          <a:p>
            <a:pPr>
              <a:spcBef>
                <a:spcPct val="0"/>
              </a:spcBef>
              <a:buFontTx/>
              <a:buNone/>
            </a:pPr>
            <a:r>
              <a:rPr lang="en-US" altLang="en-US" sz="2400" b="1">
                <a:solidFill>
                  <a:srgbClr val="C00000"/>
                </a:solidFill>
              </a:rPr>
              <a:t>Why Doesn’t Every Electron Fly Apart?</a:t>
            </a:r>
          </a:p>
        </p:txBody>
      </p:sp>
      <p:grpSp>
        <p:nvGrpSpPr>
          <p:cNvPr id="6" name="Group 5">
            <a:extLst>
              <a:ext uri="{FF2B5EF4-FFF2-40B4-BE49-F238E27FC236}">
                <a16:creationId xmlns:a16="http://schemas.microsoft.com/office/drawing/2014/main" id="{8DEB14E4-DA6F-B329-5C51-C1008DDC0513}"/>
              </a:ext>
            </a:extLst>
          </p:cNvPr>
          <p:cNvGrpSpPr>
            <a:grpSpLocks/>
          </p:cNvGrpSpPr>
          <p:nvPr/>
        </p:nvGrpSpPr>
        <p:grpSpPr bwMode="auto">
          <a:xfrm>
            <a:off x="1277938" y="1481138"/>
            <a:ext cx="1806575" cy="3182937"/>
            <a:chOff x="1277957" y="1481138"/>
            <a:chExt cx="1806766" cy="3182937"/>
          </a:xfrm>
        </p:grpSpPr>
        <p:sp>
          <p:nvSpPr>
            <p:cNvPr id="5" name="Rectangle 4">
              <a:extLst>
                <a:ext uri="{FF2B5EF4-FFF2-40B4-BE49-F238E27FC236}">
                  <a16:creationId xmlns:a16="http://schemas.microsoft.com/office/drawing/2014/main" id="{408B478E-94BC-7DC1-9796-E35D37EF195C}"/>
                </a:ext>
              </a:extLst>
            </p:cNvPr>
            <p:cNvSpPr/>
            <p:nvPr/>
          </p:nvSpPr>
          <p:spPr>
            <a:xfrm>
              <a:off x="1277957" y="1481138"/>
              <a:ext cx="1806766" cy="3182937"/>
            </a:xfrm>
            <a:prstGeom prst="rect">
              <a:avLst/>
            </a:prstGeom>
            <a:gradFill>
              <a:gsLst>
                <a:gs pos="88000">
                  <a:srgbClr val="FFFF99"/>
                </a:gs>
                <a:gs pos="0">
                  <a:srgbClr val="FFFFE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a:extLst>
                <a:ext uri="{FF2B5EF4-FFF2-40B4-BE49-F238E27FC236}">
                  <a16:creationId xmlns:a16="http://schemas.microsoft.com/office/drawing/2014/main" id="{EC02AD5C-C530-94EB-B3A9-B38D10C6D2DC}"/>
                </a:ext>
              </a:extLst>
            </p:cNvPr>
            <p:cNvSpPr/>
            <p:nvPr/>
          </p:nvSpPr>
          <p:spPr>
            <a:xfrm>
              <a:off x="1655822" y="2560638"/>
              <a:ext cx="1046273" cy="1023937"/>
            </a:xfrm>
            <a:prstGeom prst="ellipse">
              <a:avLst/>
            </a:prstGeom>
            <a:gradFill flip="none" rotWithShape="1">
              <a:gsLst>
                <a:gs pos="70000">
                  <a:srgbClr val="ABFFFF"/>
                </a:gs>
                <a:gs pos="0">
                  <a:schemeClr val="accent5">
                    <a:lumMod val="40000"/>
                    <a:lumOff val="6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Content Placeholder 6">
            <a:extLst>
              <a:ext uri="{FF2B5EF4-FFF2-40B4-BE49-F238E27FC236}">
                <a16:creationId xmlns:a16="http://schemas.microsoft.com/office/drawing/2014/main" id="{C33076CB-89B5-A7E1-8FCF-AC8404CA7438}"/>
              </a:ext>
            </a:extLst>
          </p:cNvPr>
          <p:cNvSpPr txBox="1">
            <a:spLocks noChangeArrowheads="1"/>
          </p:cNvSpPr>
          <p:nvPr/>
        </p:nvSpPr>
        <p:spPr bwMode="auto">
          <a:xfrm>
            <a:off x="330200" y="4905375"/>
            <a:ext cx="4024313" cy="941388"/>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sz="2400" b="1" kern="0" dirty="0"/>
              <a:t>Start with a Sphere of Negative Charge</a:t>
            </a:r>
          </a:p>
        </p:txBody>
      </p:sp>
      <p:sp>
        <p:nvSpPr>
          <p:cNvPr id="8" name="TextBox 7">
            <a:extLst>
              <a:ext uri="{FF2B5EF4-FFF2-40B4-BE49-F238E27FC236}">
                <a16:creationId xmlns:a16="http://schemas.microsoft.com/office/drawing/2014/main" id="{45BDA676-EA43-37E8-42BE-347BFE66EF1C}"/>
              </a:ext>
            </a:extLst>
          </p:cNvPr>
          <p:cNvSpPr txBox="1">
            <a:spLocks noChangeArrowheads="1"/>
          </p:cNvSpPr>
          <p:nvPr/>
        </p:nvSpPr>
        <p:spPr bwMode="auto">
          <a:xfrm>
            <a:off x="4122738" y="4311650"/>
            <a:ext cx="4784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70C0"/>
                </a:solidFill>
              </a:rPr>
              <a:t>Hmmm…. Perhaps Something  Is Holding It All Together?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22885">
                                            <p:txEl>
                                              <p:pRg st="0" end="0"/>
                                            </p:txEl>
                                          </p:spTgt>
                                        </p:tgtEl>
                                        <p:attrNameLst>
                                          <p:attrName>style.visibility</p:attrName>
                                        </p:attrNameLst>
                                      </p:cBhvr>
                                      <p:to>
                                        <p:strVal val="visible"/>
                                      </p:to>
                                    </p:set>
                                    <p:animEffect transition="in" filter="fade">
                                      <p:cBhvr>
                                        <p:cTn id="25" dur="500"/>
                                        <p:tgtEl>
                                          <p:spTgt spid="122885">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
                                            <p:txEl>
                                              <p:pRg st="0" end="0"/>
                                            </p:txEl>
                                          </p:spTgt>
                                        </p:tgtEl>
                                      </p:cBhvr>
                                    </p:animEffect>
                                    <p:set>
                                      <p:cBhvr>
                                        <p:cTn id="34" dur="1" fill="hold">
                                          <p:stCondLst>
                                            <p:cond delay="499"/>
                                          </p:stCondLst>
                                        </p:cTn>
                                        <p:tgtEl>
                                          <p:spTgt spid="2">
                                            <p:txEl>
                                              <p:pRg st="0" end="0"/>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
                                            <p:txEl>
                                              <p:pRg st="1" end="1"/>
                                            </p:txEl>
                                          </p:spTgt>
                                        </p:tgtEl>
                                      </p:cBhvr>
                                    </p:animEffect>
                                    <p:set>
                                      <p:cBhvr>
                                        <p:cTn id="37" dur="1" fill="hold">
                                          <p:stCondLst>
                                            <p:cond delay="499"/>
                                          </p:stCondLst>
                                        </p:cTn>
                                        <p:tgtEl>
                                          <p:spTgt spid="2">
                                            <p:txEl>
                                              <p:pRg st="1" end="1"/>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xEl>
                                              <p:pRg st="2" end="2"/>
                                            </p:txEl>
                                          </p:spTgt>
                                        </p:tgtEl>
                                      </p:cBhvr>
                                    </p:animEffect>
                                    <p:set>
                                      <p:cBhvr>
                                        <p:cTn id="40" dur="1" fill="hold">
                                          <p:stCondLst>
                                            <p:cond delay="499"/>
                                          </p:stCondLst>
                                        </p:cTn>
                                        <p:tgtEl>
                                          <p:spTgt spid="2">
                                            <p:txEl>
                                              <p:pRg st="2" end="2"/>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build="p"/>
      <p:bldP spid="9" grpId="0"/>
      <p:bldP spid="7" grpId="0"/>
      <p:bldP spid="8" grpId="0"/>
      <p:bldP spid="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EF3F0AA5-C4CE-521B-9EF4-59BC231D8957}"/>
              </a:ext>
            </a:extLst>
          </p:cNvPr>
          <p:cNvSpPr>
            <a:spLocks noGrp="1" noChangeArrowheads="1"/>
          </p:cNvSpPr>
          <p:nvPr>
            <p:ph type="title"/>
          </p:nvPr>
        </p:nvSpPr>
        <p:spPr>
          <a:xfrm>
            <a:off x="457200" y="39688"/>
            <a:ext cx="8229600" cy="1143000"/>
          </a:xfrm>
        </p:spPr>
        <p:txBody>
          <a:bodyPr/>
          <a:lstStyle/>
          <a:p>
            <a:r>
              <a:rPr lang="en-US" altLang="en-US" sz="4000" b="1"/>
              <a:t>Particle Model - Development</a:t>
            </a:r>
          </a:p>
        </p:txBody>
      </p:sp>
      <p:pic>
        <p:nvPicPr>
          <p:cNvPr id="95235" name="Picture 13" descr="A picture containing cartoon, illustration, clipart, design&#10;&#10;Description automatically generated">
            <a:extLst>
              <a:ext uri="{FF2B5EF4-FFF2-40B4-BE49-F238E27FC236}">
                <a16:creationId xmlns:a16="http://schemas.microsoft.com/office/drawing/2014/main" id="{763A1568-416E-EB1D-6675-6239F0A2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3" y="1481138"/>
            <a:ext cx="17827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Content Placeholder 6">
            <a:extLst>
              <a:ext uri="{FF2B5EF4-FFF2-40B4-BE49-F238E27FC236}">
                <a16:creationId xmlns:a16="http://schemas.microsoft.com/office/drawing/2014/main" id="{FDB32C74-3D5A-2289-CE1F-A20E2642FBCF}"/>
              </a:ext>
            </a:extLst>
          </p:cNvPr>
          <p:cNvSpPr>
            <a:spLocks noGrp="1" noChangeArrowheads="1"/>
          </p:cNvSpPr>
          <p:nvPr>
            <p:ph idx="1"/>
          </p:nvPr>
        </p:nvSpPr>
        <p:spPr>
          <a:xfrm>
            <a:off x="282575" y="4910138"/>
            <a:ext cx="4024313" cy="1284287"/>
          </a:xfrm>
        </p:spPr>
        <p:txBody>
          <a:bodyPr/>
          <a:lstStyle/>
          <a:p>
            <a:pPr marL="0" indent="0" algn="ctr">
              <a:buFontTx/>
              <a:buNone/>
            </a:pPr>
            <a:r>
              <a:rPr lang="en-US" altLang="en-US" sz="2400" b="1"/>
              <a:t>Notice the Shape (Geometry) of the Magnetic Field.  </a:t>
            </a:r>
            <a:r>
              <a:rPr lang="en-US" altLang="en-US" sz="2400" b="1">
                <a:solidFill>
                  <a:srgbClr val="0070C0"/>
                </a:solidFill>
              </a:rPr>
              <a:t>Is it Spherical Like This?</a:t>
            </a:r>
          </a:p>
        </p:txBody>
      </p:sp>
      <p:grpSp>
        <p:nvGrpSpPr>
          <p:cNvPr id="16" name="Group 15">
            <a:extLst>
              <a:ext uri="{FF2B5EF4-FFF2-40B4-BE49-F238E27FC236}">
                <a16:creationId xmlns:a16="http://schemas.microsoft.com/office/drawing/2014/main" id="{0F2BB200-2F90-4300-F995-3EA2F8379A31}"/>
              </a:ext>
            </a:extLst>
          </p:cNvPr>
          <p:cNvGrpSpPr>
            <a:grpSpLocks/>
          </p:cNvGrpSpPr>
          <p:nvPr/>
        </p:nvGrpSpPr>
        <p:grpSpPr bwMode="auto">
          <a:xfrm>
            <a:off x="4881563" y="1481138"/>
            <a:ext cx="4025900" cy="4765675"/>
            <a:chOff x="4882287" y="1481401"/>
            <a:chExt cx="4024489" cy="4765359"/>
          </a:xfrm>
        </p:grpSpPr>
        <p:pic>
          <p:nvPicPr>
            <p:cNvPr id="95245" name="Picture 3" descr="A picture containing cartoon, illustration, clipart, design&#10;&#10;Description automatically generated">
              <a:extLst>
                <a:ext uri="{FF2B5EF4-FFF2-40B4-BE49-F238E27FC236}">
                  <a16:creationId xmlns:a16="http://schemas.microsoft.com/office/drawing/2014/main" id="{BE92D239-50D8-ABE5-F834-7CB2B63E1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536" y="1481401"/>
              <a:ext cx="2923508"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6">
              <a:extLst>
                <a:ext uri="{FF2B5EF4-FFF2-40B4-BE49-F238E27FC236}">
                  <a16:creationId xmlns:a16="http://schemas.microsoft.com/office/drawing/2014/main" id="{CA93B253-DA9E-0E59-5425-93538BEB5DF1}"/>
                </a:ext>
              </a:extLst>
            </p:cNvPr>
            <p:cNvSpPr txBox="1">
              <a:spLocks/>
            </p:cNvSpPr>
            <p:nvPr/>
          </p:nvSpPr>
          <p:spPr bwMode="auto">
            <a:xfrm>
              <a:off x="4882287" y="4964145"/>
              <a:ext cx="4024489" cy="128261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1" kern="0" dirty="0"/>
                <a:t>Magnetic Fields Are </a:t>
              </a:r>
              <a:r>
                <a:rPr lang="en-US" sz="2400" b="1" kern="0" dirty="0">
                  <a:solidFill>
                    <a:srgbClr val="C00000"/>
                  </a:solidFill>
                </a:rPr>
                <a:t>Toroidal</a:t>
              </a:r>
              <a:r>
                <a:rPr lang="en-US" sz="2400" b="1" kern="0" dirty="0"/>
                <a:t> in Shape</a:t>
              </a:r>
            </a:p>
          </p:txBody>
        </p:sp>
      </p:grpSp>
      <p:sp>
        <p:nvSpPr>
          <p:cNvPr id="3" name="Oval 2">
            <a:extLst>
              <a:ext uri="{FF2B5EF4-FFF2-40B4-BE49-F238E27FC236}">
                <a16:creationId xmlns:a16="http://schemas.microsoft.com/office/drawing/2014/main" id="{1A23F0BE-E362-4449-BD1A-7B71522EE9D7}"/>
              </a:ext>
            </a:extLst>
          </p:cNvPr>
          <p:cNvSpPr/>
          <p:nvPr/>
        </p:nvSpPr>
        <p:spPr>
          <a:xfrm>
            <a:off x="1208088" y="2082800"/>
            <a:ext cx="1862137" cy="1811338"/>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a:extLst>
              <a:ext uri="{FF2B5EF4-FFF2-40B4-BE49-F238E27FC236}">
                <a16:creationId xmlns:a16="http://schemas.microsoft.com/office/drawing/2014/main" id="{B07E348D-6F66-B89A-DA2B-6F757A543079}"/>
              </a:ext>
            </a:extLst>
          </p:cNvPr>
          <p:cNvSpPr/>
          <p:nvPr/>
        </p:nvSpPr>
        <p:spPr>
          <a:xfrm>
            <a:off x="565150" y="1546225"/>
            <a:ext cx="3125788" cy="2901950"/>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a:extLst>
              <a:ext uri="{FF2B5EF4-FFF2-40B4-BE49-F238E27FC236}">
                <a16:creationId xmlns:a16="http://schemas.microsoft.com/office/drawing/2014/main" id="{A1C26268-2C3D-00F3-0572-A8D8556E9E9E}"/>
              </a:ext>
            </a:extLst>
          </p:cNvPr>
          <p:cNvSpPr/>
          <p:nvPr/>
        </p:nvSpPr>
        <p:spPr>
          <a:xfrm>
            <a:off x="914400" y="1836738"/>
            <a:ext cx="2449513" cy="230663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5" name="Group 14">
            <a:extLst>
              <a:ext uri="{FF2B5EF4-FFF2-40B4-BE49-F238E27FC236}">
                <a16:creationId xmlns:a16="http://schemas.microsoft.com/office/drawing/2014/main" id="{36054C05-808B-F7DB-963D-7A6B85EA49A5}"/>
              </a:ext>
            </a:extLst>
          </p:cNvPr>
          <p:cNvGrpSpPr>
            <a:grpSpLocks/>
          </p:cNvGrpSpPr>
          <p:nvPr/>
        </p:nvGrpSpPr>
        <p:grpSpPr bwMode="auto">
          <a:xfrm>
            <a:off x="801688" y="1589088"/>
            <a:ext cx="2798762" cy="2844800"/>
            <a:chOff x="801511" y="1588894"/>
            <a:chExt cx="2799645" cy="2844800"/>
          </a:xfrm>
        </p:grpSpPr>
        <p:cxnSp>
          <p:nvCxnSpPr>
            <p:cNvPr id="10" name="Straight Connector 9">
              <a:extLst>
                <a:ext uri="{FF2B5EF4-FFF2-40B4-BE49-F238E27FC236}">
                  <a16:creationId xmlns:a16="http://schemas.microsoft.com/office/drawing/2014/main" id="{6E7960FE-D325-0DB1-1718-889378AAD5EF}"/>
                </a:ext>
              </a:extLst>
            </p:cNvPr>
            <p:cNvCxnSpPr/>
            <p:nvPr/>
          </p:nvCxnSpPr>
          <p:spPr>
            <a:xfrm>
              <a:off x="914259" y="1588894"/>
              <a:ext cx="2574150" cy="284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1B70B3-FD76-7D8C-5967-6AB9149F5449}"/>
                </a:ext>
              </a:extLst>
            </p:cNvPr>
            <p:cNvCxnSpPr>
              <a:cxnSpLocks/>
            </p:cNvCxnSpPr>
            <p:nvPr/>
          </p:nvCxnSpPr>
          <p:spPr>
            <a:xfrm flipV="1">
              <a:off x="801511" y="1623819"/>
              <a:ext cx="2799645" cy="27717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A6C0A4F-540A-B183-7EE0-F136795DA310}"/>
              </a:ext>
            </a:extLst>
          </p:cNvPr>
          <p:cNvSpPr txBox="1">
            <a:spLocks noChangeArrowheads="1"/>
          </p:cNvSpPr>
          <p:nvPr/>
        </p:nvSpPr>
        <p:spPr bwMode="auto">
          <a:xfrm>
            <a:off x="3836988" y="2082800"/>
            <a:ext cx="30083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C00000"/>
                </a:solidFill>
              </a:rPr>
              <a:t>No.  Magnetic Fields Are Generally Not Spherical in Shape.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41010224-ECA7-DB25-9975-578D0DC009B2}"/>
              </a:ext>
            </a:extLst>
          </p:cNvPr>
          <p:cNvSpPr>
            <a:spLocks noGrp="1" noChangeArrowheads="1"/>
          </p:cNvSpPr>
          <p:nvPr>
            <p:ph type="title"/>
          </p:nvPr>
        </p:nvSpPr>
        <p:spPr>
          <a:xfrm>
            <a:off x="457200" y="39688"/>
            <a:ext cx="8229600" cy="1143000"/>
          </a:xfrm>
        </p:spPr>
        <p:txBody>
          <a:bodyPr/>
          <a:lstStyle/>
          <a:p>
            <a:r>
              <a:rPr lang="en-US" altLang="en-US" sz="4000" b="1"/>
              <a:t>Particle Model - Development</a:t>
            </a:r>
          </a:p>
        </p:txBody>
      </p:sp>
      <p:sp>
        <p:nvSpPr>
          <p:cNvPr id="97283" name="Content Placeholder 6">
            <a:extLst>
              <a:ext uri="{FF2B5EF4-FFF2-40B4-BE49-F238E27FC236}">
                <a16:creationId xmlns:a16="http://schemas.microsoft.com/office/drawing/2014/main" id="{96B0BBA5-1C7B-21AE-805D-3BAE0D5A30CE}"/>
              </a:ext>
            </a:extLst>
          </p:cNvPr>
          <p:cNvSpPr>
            <a:spLocks noGrp="1" noChangeArrowheads="1"/>
          </p:cNvSpPr>
          <p:nvPr>
            <p:ph idx="1"/>
          </p:nvPr>
        </p:nvSpPr>
        <p:spPr>
          <a:xfrm>
            <a:off x="349250" y="4964113"/>
            <a:ext cx="4024313" cy="1282700"/>
          </a:xfrm>
        </p:spPr>
        <p:txBody>
          <a:bodyPr/>
          <a:lstStyle/>
          <a:p>
            <a:pPr marL="0" indent="0" algn="ctr">
              <a:buFontTx/>
              <a:buNone/>
            </a:pPr>
            <a:r>
              <a:rPr lang="en-US" altLang="en-US" sz="2400" b="1"/>
              <a:t>This Magnetic Field Will Push Back on the Charge that Created It </a:t>
            </a:r>
          </a:p>
          <a:p>
            <a:pPr marL="0" indent="0" algn="ctr">
              <a:spcBef>
                <a:spcPct val="0"/>
              </a:spcBef>
              <a:buFontTx/>
              <a:buNone/>
            </a:pPr>
            <a:r>
              <a:rPr lang="en-US" altLang="en-US" sz="2400" b="1"/>
              <a:t>(Faraday’s Law)</a:t>
            </a:r>
          </a:p>
        </p:txBody>
      </p:sp>
      <p:sp>
        <p:nvSpPr>
          <p:cNvPr id="9" name="Content Placeholder 6">
            <a:extLst>
              <a:ext uri="{FF2B5EF4-FFF2-40B4-BE49-F238E27FC236}">
                <a16:creationId xmlns:a16="http://schemas.microsoft.com/office/drawing/2014/main" id="{ABCD40CF-9468-8406-8762-119D993FE9A9}"/>
              </a:ext>
            </a:extLst>
          </p:cNvPr>
          <p:cNvSpPr txBox="1">
            <a:spLocks/>
          </p:cNvSpPr>
          <p:nvPr/>
        </p:nvSpPr>
        <p:spPr bwMode="auto">
          <a:xfrm>
            <a:off x="4881563" y="4964113"/>
            <a:ext cx="4025900" cy="1282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1" kern="0" dirty="0"/>
              <a:t>This Push Back Will Reshape the Charge Distribution</a:t>
            </a:r>
          </a:p>
        </p:txBody>
      </p:sp>
      <p:pic>
        <p:nvPicPr>
          <p:cNvPr id="97285" name="Picture 3" descr="A picture containing cartoon, illustration, clipart, design&#10;&#10;Description automatically generated">
            <a:extLst>
              <a:ext uri="{FF2B5EF4-FFF2-40B4-BE49-F238E27FC236}">
                <a16:creationId xmlns:a16="http://schemas.microsoft.com/office/drawing/2014/main" id="{F6FBBFD4-89FD-8C40-9DBA-D57A5FB2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1582738"/>
            <a:ext cx="292417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a:extLst>
              <a:ext uri="{FF2B5EF4-FFF2-40B4-BE49-F238E27FC236}">
                <a16:creationId xmlns:a16="http://schemas.microsoft.com/office/drawing/2014/main" id="{8001D028-0D24-7FA6-0B18-FC4F5B63E0EB}"/>
              </a:ext>
            </a:extLst>
          </p:cNvPr>
          <p:cNvGrpSpPr>
            <a:grpSpLocks/>
          </p:cNvGrpSpPr>
          <p:nvPr/>
        </p:nvGrpSpPr>
        <p:grpSpPr bwMode="auto">
          <a:xfrm>
            <a:off x="981075" y="2255838"/>
            <a:ext cx="2544763" cy="2192337"/>
            <a:chOff x="980993" y="2256345"/>
            <a:chExt cx="2545567" cy="2191044"/>
          </a:xfrm>
        </p:grpSpPr>
        <p:cxnSp>
          <p:nvCxnSpPr>
            <p:cNvPr id="5" name="Straight Arrow Connector 4">
              <a:extLst>
                <a:ext uri="{FF2B5EF4-FFF2-40B4-BE49-F238E27FC236}">
                  <a16:creationId xmlns:a16="http://schemas.microsoft.com/office/drawing/2014/main" id="{415C0604-3FF9-0E25-1344-5D1ECA56A7D6}"/>
                </a:ext>
              </a:extLst>
            </p:cNvPr>
            <p:cNvCxnSpPr/>
            <p:nvPr/>
          </p:nvCxnSpPr>
          <p:spPr>
            <a:xfrm flipH="1">
              <a:off x="2773847" y="2765631"/>
              <a:ext cx="733657" cy="1919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7ADD600-13D3-09B5-D9D5-74ADAD3F761E}"/>
                </a:ext>
              </a:extLst>
            </p:cNvPr>
            <p:cNvCxnSpPr>
              <a:cxnSpLocks/>
            </p:cNvCxnSpPr>
            <p:nvPr/>
          </p:nvCxnSpPr>
          <p:spPr>
            <a:xfrm flipH="1">
              <a:off x="2592815" y="2307115"/>
              <a:ext cx="819409" cy="4204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E2412AE-41A6-91F3-41C7-00923BD92189}"/>
                </a:ext>
              </a:extLst>
            </p:cNvPr>
            <p:cNvCxnSpPr>
              <a:cxnSpLocks/>
            </p:cNvCxnSpPr>
            <p:nvPr/>
          </p:nvCxnSpPr>
          <p:spPr>
            <a:xfrm>
              <a:off x="2333970" y="2256345"/>
              <a:ext cx="88928" cy="37284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88BE2A-83BB-8255-21AF-AD9359DE379C}"/>
                </a:ext>
              </a:extLst>
            </p:cNvPr>
            <p:cNvCxnSpPr>
              <a:cxnSpLocks/>
            </p:cNvCxnSpPr>
            <p:nvPr/>
          </p:nvCxnSpPr>
          <p:spPr>
            <a:xfrm flipH="1" flipV="1">
              <a:off x="2773847" y="3327275"/>
              <a:ext cx="752713" cy="14437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F1200A-A7FE-FF32-86A4-45C40AC789ED}"/>
                </a:ext>
              </a:extLst>
            </p:cNvPr>
            <p:cNvCxnSpPr>
              <a:cxnSpLocks/>
            </p:cNvCxnSpPr>
            <p:nvPr/>
          </p:nvCxnSpPr>
          <p:spPr>
            <a:xfrm flipH="1" flipV="1">
              <a:off x="2607107" y="3522423"/>
              <a:ext cx="570093" cy="9249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AEFF90A-CFC9-4EF3-2D6A-F9CB185D105F}"/>
                </a:ext>
              </a:extLst>
            </p:cNvPr>
            <p:cNvCxnSpPr>
              <a:cxnSpLocks/>
            </p:cNvCxnSpPr>
            <p:nvPr/>
          </p:nvCxnSpPr>
          <p:spPr>
            <a:xfrm flipV="1">
              <a:off x="2302210" y="3574779"/>
              <a:ext cx="149272" cy="3458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172A2AD-5F84-144D-864F-D3F2B482CE8B}"/>
                </a:ext>
              </a:extLst>
            </p:cNvPr>
            <p:cNvCxnSpPr>
              <a:cxnSpLocks/>
            </p:cNvCxnSpPr>
            <p:nvPr/>
          </p:nvCxnSpPr>
          <p:spPr>
            <a:xfrm>
              <a:off x="1031809" y="2741833"/>
              <a:ext cx="741597" cy="1538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251880-4132-5EF4-3CAB-40D30B4ABF73}"/>
                </a:ext>
              </a:extLst>
            </p:cNvPr>
            <p:cNvCxnSpPr>
              <a:cxnSpLocks/>
            </p:cNvCxnSpPr>
            <p:nvPr/>
          </p:nvCxnSpPr>
          <p:spPr>
            <a:xfrm flipV="1">
              <a:off x="980993" y="3371699"/>
              <a:ext cx="808293" cy="2030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5381E5-7FAC-93BF-582D-8A9006931CAA}"/>
                </a:ext>
              </a:extLst>
            </p:cNvPr>
            <p:cNvCxnSpPr>
              <a:cxnSpLocks/>
            </p:cNvCxnSpPr>
            <p:nvPr/>
          </p:nvCxnSpPr>
          <p:spPr>
            <a:xfrm flipV="1">
              <a:off x="1260481" y="3530355"/>
              <a:ext cx="674901" cy="8028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BA133BD-38E9-DDEF-1BA9-A96786BD32B7}"/>
                </a:ext>
              </a:extLst>
            </p:cNvPr>
            <p:cNvCxnSpPr>
              <a:cxnSpLocks/>
            </p:cNvCxnSpPr>
            <p:nvPr/>
          </p:nvCxnSpPr>
          <p:spPr>
            <a:xfrm flipH="1" flipV="1">
              <a:off x="2105298" y="3587471"/>
              <a:ext cx="103221" cy="33317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2C735D-6B73-3D2E-05DC-77CEE844C1DB}"/>
                </a:ext>
              </a:extLst>
            </p:cNvPr>
            <p:cNvCxnSpPr>
              <a:cxnSpLocks/>
            </p:cNvCxnSpPr>
            <p:nvPr/>
          </p:nvCxnSpPr>
          <p:spPr>
            <a:xfrm flipH="1">
              <a:off x="2087831" y="2256345"/>
              <a:ext cx="120688" cy="33635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BB7833-B6D6-B99D-3DCD-1C31C5E08987}"/>
                </a:ext>
              </a:extLst>
            </p:cNvPr>
            <p:cNvCxnSpPr>
              <a:cxnSpLocks/>
            </p:cNvCxnSpPr>
            <p:nvPr/>
          </p:nvCxnSpPr>
          <p:spPr>
            <a:xfrm>
              <a:off x="1139793" y="2256345"/>
              <a:ext cx="763829" cy="4537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5F689C3A-601C-B050-8EE4-60085540E892}"/>
              </a:ext>
            </a:extLst>
          </p:cNvPr>
          <p:cNvGrpSpPr>
            <a:grpSpLocks/>
          </p:cNvGrpSpPr>
          <p:nvPr/>
        </p:nvGrpSpPr>
        <p:grpSpPr bwMode="auto">
          <a:xfrm>
            <a:off x="5257800" y="1582738"/>
            <a:ext cx="2924175" cy="3182937"/>
            <a:chOff x="5257757" y="1583001"/>
            <a:chExt cx="2923508" cy="3183467"/>
          </a:xfrm>
        </p:grpSpPr>
        <p:sp>
          <p:nvSpPr>
            <p:cNvPr id="52" name="Rectangle 51">
              <a:extLst>
                <a:ext uri="{FF2B5EF4-FFF2-40B4-BE49-F238E27FC236}">
                  <a16:creationId xmlns:a16="http://schemas.microsoft.com/office/drawing/2014/main" id="{4DA112D5-C91E-8BE2-C7B4-E14AA0ACE362}"/>
                </a:ext>
              </a:extLst>
            </p:cNvPr>
            <p:cNvSpPr/>
            <p:nvPr/>
          </p:nvSpPr>
          <p:spPr>
            <a:xfrm>
              <a:off x="5257757" y="1583001"/>
              <a:ext cx="2923508" cy="3183467"/>
            </a:xfrm>
            <a:prstGeom prst="rect">
              <a:avLst/>
            </a:prstGeom>
            <a:gradFill flip="none" rotWithShape="1">
              <a:gsLst>
                <a:gs pos="99000">
                  <a:srgbClr val="FFFFCD"/>
                </a:gs>
                <a:gs pos="3000">
                  <a:srgbClr val="FFFF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2" name="Isosceles Triangle 91">
              <a:extLst>
                <a:ext uri="{FF2B5EF4-FFF2-40B4-BE49-F238E27FC236}">
                  <a16:creationId xmlns:a16="http://schemas.microsoft.com/office/drawing/2014/main" id="{E87DC6CD-2669-E439-9E71-BB5C848D905B}"/>
                </a:ext>
              </a:extLst>
            </p:cNvPr>
            <p:cNvSpPr/>
            <p:nvPr/>
          </p:nvSpPr>
          <p:spPr>
            <a:xfrm rot="4239467">
              <a:off x="7270180" y="2821521"/>
              <a:ext cx="342957" cy="323776"/>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7" name="Picture 66">
              <a:extLst>
                <a:ext uri="{FF2B5EF4-FFF2-40B4-BE49-F238E27FC236}">
                  <a16:creationId xmlns:a16="http://schemas.microsoft.com/office/drawing/2014/main" id="{42E6FB6A-2069-CDB3-0DD6-238CE5FBA7FD}"/>
                </a:ext>
              </a:extLst>
            </p:cNvPr>
            <p:cNvPicPr>
              <a:picLocks noChangeAspect="1"/>
            </p:cNvPicPr>
            <p:nvPr/>
          </p:nvPicPr>
          <p:blipFill rotWithShape="1">
            <a:blip r:embed="rId4" cstate="screen">
              <a:alphaModFix amt="61000"/>
              <a:duotone>
                <a:prstClr val="black"/>
                <a:schemeClr val="accent1">
                  <a:tint val="45000"/>
                  <a:satMod val="400000"/>
                </a:schemeClr>
              </a:duotone>
            </a:blip>
            <a:srcRect/>
            <a:stretch/>
          </p:blipFill>
          <p:spPr>
            <a:xfrm>
              <a:off x="6129501" y="2776891"/>
              <a:ext cx="1184245" cy="445642"/>
            </a:xfrm>
            <a:prstGeom prst="rect">
              <a:avLst/>
            </a:prstGeom>
          </p:spPr>
        </p:pic>
        <p:sp>
          <p:nvSpPr>
            <p:cNvPr id="88" name="Isosceles Triangle 87">
              <a:extLst>
                <a:ext uri="{FF2B5EF4-FFF2-40B4-BE49-F238E27FC236}">
                  <a16:creationId xmlns:a16="http://schemas.microsoft.com/office/drawing/2014/main" id="{4F42BCCA-604B-A46F-6134-F0D139C6CEB2}"/>
                </a:ext>
              </a:extLst>
            </p:cNvPr>
            <p:cNvSpPr/>
            <p:nvPr/>
          </p:nvSpPr>
          <p:spPr>
            <a:xfrm rot="2273965">
              <a:off x="7119470" y="2642039"/>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 name="Isosceles Triangle 89">
              <a:extLst>
                <a:ext uri="{FF2B5EF4-FFF2-40B4-BE49-F238E27FC236}">
                  <a16:creationId xmlns:a16="http://schemas.microsoft.com/office/drawing/2014/main" id="{45A24C34-BF1D-1C72-A89F-F2F0A8114E0E}"/>
                </a:ext>
              </a:extLst>
            </p:cNvPr>
            <p:cNvSpPr/>
            <p:nvPr/>
          </p:nvSpPr>
          <p:spPr>
            <a:xfrm rot="19320397">
              <a:off x="5991015" y="2634101"/>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1" name="Isosceles Triangle 90">
              <a:extLst>
                <a:ext uri="{FF2B5EF4-FFF2-40B4-BE49-F238E27FC236}">
                  <a16:creationId xmlns:a16="http://schemas.microsoft.com/office/drawing/2014/main" id="{0BCACE48-72DE-45C9-C07F-1B92475E6D2A}"/>
                </a:ext>
              </a:extLst>
            </p:cNvPr>
            <p:cNvSpPr/>
            <p:nvPr/>
          </p:nvSpPr>
          <p:spPr>
            <a:xfrm rot="20437645">
              <a:off x="6227499" y="2508667"/>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 name="Isosceles Triangle 92">
              <a:extLst>
                <a:ext uri="{FF2B5EF4-FFF2-40B4-BE49-F238E27FC236}">
                  <a16:creationId xmlns:a16="http://schemas.microsoft.com/office/drawing/2014/main" id="{E17F7E4F-44FD-2ECD-E47D-CFD1078E7339}"/>
                </a:ext>
              </a:extLst>
            </p:cNvPr>
            <p:cNvSpPr/>
            <p:nvPr/>
          </p:nvSpPr>
          <p:spPr>
            <a:xfrm rot="17672321">
              <a:off x="5864770" y="2747690"/>
              <a:ext cx="341369" cy="323776"/>
            </a:xfrm>
            <a:prstGeom prst="triangle">
              <a:avLst>
                <a:gd name="adj" fmla="val 33865"/>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9" name="Isosceles Triangle 88">
              <a:extLst>
                <a:ext uri="{FF2B5EF4-FFF2-40B4-BE49-F238E27FC236}">
                  <a16:creationId xmlns:a16="http://schemas.microsoft.com/office/drawing/2014/main" id="{550E96BB-4A1F-5B49-6EA5-EA0300E66345}"/>
                </a:ext>
              </a:extLst>
            </p:cNvPr>
            <p:cNvSpPr/>
            <p:nvPr/>
          </p:nvSpPr>
          <p:spPr>
            <a:xfrm rot="1060411">
              <a:off x="6882986" y="2516606"/>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8" name="Oval 67">
              <a:extLst>
                <a:ext uri="{FF2B5EF4-FFF2-40B4-BE49-F238E27FC236}">
                  <a16:creationId xmlns:a16="http://schemas.microsoft.com/office/drawing/2014/main" id="{3514DAB8-B5D4-F5EB-7D26-FE18B090FA2E}"/>
                </a:ext>
              </a:extLst>
            </p:cNvPr>
            <p:cNvSpPr/>
            <p:nvPr/>
          </p:nvSpPr>
          <p:spPr>
            <a:xfrm flipH="1">
              <a:off x="5759293" y="1986293"/>
              <a:ext cx="891971"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9" name="Oval 68">
              <a:extLst>
                <a:ext uri="{FF2B5EF4-FFF2-40B4-BE49-F238E27FC236}">
                  <a16:creationId xmlns:a16="http://schemas.microsoft.com/office/drawing/2014/main" id="{19D59B0F-7B9A-287D-9F7A-66D5A06F39D7}"/>
                </a:ext>
              </a:extLst>
            </p:cNvPr>
            <p:cNvSpPr/>
            <p:nvPr/>
          </p:nvSpPr>
          <p:spPr>
            <a:xfrm flipH="1">
              <a:off x="5984666" y="2170474"/>
              <a:ext cx="620571"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 name="Oval 69">
              <a:extLst>
                <a:ext uri="{FF2B5EF4-FFF2-40B4-BE49-F238E27FC236}">
                  <a16:creationId xmlns:a16="http://schemas.microsoft.com/office/drawing/2014/main" id="{AA8FC418-CB43-526F-D1AF-40D6A40D0639}"/>
                </a:ext>
              </a:extLst>
            </p:cNvPr>
            <p:cNvSpPr/>
            <p:nvPr/>
          </p:nvSpPr>
          <p:spPr>
            <a:xfrm flipH="1">
              <a:off x="5535507" y="1760831"/>
              <a:ext cx="1166546"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3" name="Oval 72">
              <a:extLst>
                <a:ext uri="{FF2B5EF4-FFF2-40B4-BE49-F238E27FC236}">
                  <a16:creationId xmlns:a16="http://schemas.microsoft.com/office/drawing/2014/main" id="{00642503-0FA3-9703-589F-88C5CA7845C2}"/>
                </a:ext>
              </a:extLst>
            </p:cNvPr>
            <p:cNvSpPr/>
            <p:nvPr/>
          </p:nvSpPr>
          <p:spPr>
            <a:xfrm>
              <a:off x="6765538" y="1760831"/>
              <a:ext cx="1252252"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1" name="Oval 70">
              <a:extLst>
                <a:ext uri="{FF2B5EF4-FFF2-40B4-BE49-F238E27FC236}">
                  <a16:creationId xmlns:a16="http://schemas.microsoft.com/office/drawing/2014/main" id="{6608C163-D48D-65C5-E947-348BCEC13A3D}"/>
                </a:ext>
              </a:extLst>
            </p:cNvPr>
            <p:cNvSpPr/>
            <p:nvPr/>
          </p:nvSpPr>
          <p:spPr>
            <a:xfrm>
              <a:off x="6821088" y="1986293"/>
              <a:ext cx="957044"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2" name="Oval 71">
              <a:extLst>
                <a:ext uri="{FF2B5EF4-FFF2-40B4-BE49-F238E27FC236}">
                  <a16:creationId xmlns:a16="http://schemas.microsoft.com/office/drawing/2014/main" id="{5BDAE3F5-CCB5-C4DA-9A25-410DD7B926DB}"/>
                </a:ext>
              </a:extLst>
            </p:cNvPr>
            <p:cNvSpPr/>
            <p:nvPr/>
          </p:nvSpPr>
          <p:spPr>
            <a:xfrm>
              <a:off x="6870289" y="2170474"/>
              <a:ext cx="665011"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3" name="Picture 102">
              <a:extLst>
                <a:ext uri="{FF2B5EF4-FFF2-40B4-BE49-F238E27FC236}">
                  <a16:creationId xmlns:a16="http://schemas.microsoft.com/office/drawing/2014/main" id="{F7337064-9D5B-D2B9-E94B-5D28505D3E53}"/>
                </a:ext>
              </a:extLst>
            </p:cNvPr>
            <p:cNvPicPr>
              <a:picLocks noChangeAspect="1"/>
            </p:cNvPicPr>
            <p:nvPr/>
          </p:nvPicPr>
          <p:blipFill rotWithShape="1">
            <a:blip r:embed="rId5" cstate="screen">
              <a:alphaModFix amt="61000"/>
              <a:duotone>
                <a:prstClr val="black"/>
                <a:schemeClr val="accent1">
                  <a:tint val="45000"/>
                  <a:satMod val="400000"/>
                </a:schemeClr>
              </a:duotone>
            </a:blip>
            <a:srcRect/>
            <a:stretch/>
          </p:blipFill>
          <p:spPr>
            <a:xfrm>
              <a:off x="6129501" y="3220346"/>
              <a:ext cx="1184245" cy="323937"/>
            </a:xfrm>
            <a:prstGeom prst="rect">
              <a:avLst/>
            </a:prstGeom>
          </p:spPr>
        </p:pic>
        <p:sp>
          <p:nvSpPr>
            <p:cNvPr id="94" name="Isosceles Triangle 93">
              <a:extLst>
                <a:ext uri="{FF2B5EF4-FFF2-40B4-BE49-F238E27FC236}">
                  <a16:creationId xmlns:a16="http://schemas.microsoft.com/office/drawing/2014/main" id="{9B1F0552-11EC-F0D4-2C0D-EE1E1CBCBCD4}"/>
                </a:ext>
              </a:extLst>
            </p:cNvPr>
            <p:cNvSpPr/>
            <p:nvPr/>
          </p:nvSpPr>
          <p:spPr>
            <a:xfrm rot="8565309">
              <a:off x="7125819" y="3361297"/>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5" name="Isosceles Triangle 94">
              <a:extLst>
                <a:ext uri="{FF2B5EF4-FFF2-40B4-BE49-F238E27FC236}">
                  <a16:creationId xmlns:a16="http://schemas.microsoft.com/office/drawing/2014/main" id="{62491A6B-0C2A-074A-C6BB-5DD73698B9F7}"/>
                </a:ext>
              </a:extLst>
            </p:cNvPr>
            <p:cNvSpPr/>
            <p:nvPr/>
          </p:nvSpPr>
          <p:spPr>
            <a:xfrm rot="9806210">
              <a:off x="6957582" y="3486730"/>
              <a:ext cx="266639"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6" name="Isosceles Triangle 95">
              <a:extLst>
                <a:ext uri="{FF2B5EF4-FFF2-40B4-BE49-F238E27FC236}">
                  <a16:creationId xmlns:a16="http://schemas.microsoft.com/office/drawing/2014/main" id="{8E6607BC-0CC4-00F9-4908-4C6E1BF83F06}"/>
                </a:ext>
              </a:extLst>
            </p:cNvPr>
            <p:cNvSpPr/>
            <p:nvPr/>
          </p:nvSpPr>
          <p:spPr>
            <a:xfrm rot="6903389">
              <a:off x="7263832" y="3205760"/>
              <a:ext cx="342957" cy="323776"/>
            </a:xfrm>
            <a:prstGeom prst="triangle">
              <a:avLst>
                <a:gd name="adj" fmla="val 33865"/>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8" name="Straight Arrow Connector 57">
              <a:extLst>
                <a:ext uri="{FF2B5EF4-FFF2-40B4-BE49-F238E27FC236}">
                  <a16:creationId xmlns:a16="http://schemas.microsoft.com/office/drawing/2014/main" id="{DABDD65D-5D6D-C2E1-D49E-2EA4C24B35EE}"/>
                </a:ext>
              </a:extLst>
            </p:cNvPr>
            <p:cNvCxnSpPr>
              <a:cxnSpLocks/>
            </p:cNvCxnSpPr>
            <p:nvPr/>
          </p:nvCxnSpPr>
          <p:spPr>
            <a:xfrm flipH="1" flipV="1">
              <a:off x="7263899" y="3340656"/>
              <a:ext cx="753891" cy="14448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E626D99-F4B9-14AC-C213-CE9CB4E924F5}"/>
                </a:ext>
              </a:extLst>
            </p:cNvPr>
            <p:cNvCxnSpPr>
              <a:cxnSpLocks/>
            </p:cNvCxnSpPr>
            <p:nvPr/>
          </p:nvCxnSpPr>
          <p:spPr>
            <a:xfrm flipH="1" flipV="1">
              <a:off x="7059159" y="3510547"/>
              <a:ext cx="444399" cy="111778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Isosceles Triangle 97">
              <a:extLst>
                <a:ext uri="{FF2B5EF4-FFF2-40B4-BE49-F238E27FC236}">
                  <a16:creationId xmlns:a16="http://schemas.microsoft.com/office/drawing/2014/main" id="{04DF5DEA-E77F-CCDB-F80A-0CB614B8D3C3}"/>
                </a:ext>
              </a:extLst>
            </p:cNvPr>
            <p:cNvSpPr/>
            <p:nvPr/>
          </p:nvSpPr>
          <p:spPr>
            <a:xfrm rot="12612970">
              <a:off x="6049739" y="3410517"/>
              <a:ext cx="342822" cy="323904"/>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9" name="Isosceles Triangle 98">
              <a:extLst>
                <a:ext uri="{FF2B5EF4-FFF2-40B4-BE49-F238E27FC236}">
                  <a16:creationId xmlns:a16="http://schemas.microsoft.com/office/drawing/2014/main" id="{AAAD152E-1A97-79F6-E663-EB81D21A78DA}"/>
                </a:ext>
              </a:extLst>
            </p:cNvPr>
            <p:cNvSpPr/>
            <p:nvPr/>
          </p:nvSpPr>
          <p:spPr>
            <a:xfrm rot="14275621">
              <a:off x="5952864" y="3280357"/>
              <a:ext cx="301675" cy="177759"/>
            </a:xfrm>
            <a:prstGeom prst="triangle">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0" name="Isosceles Triangle 99">
              <a:extLst>
                <a:ext uri="{FF2B5EF4-FFF2-40B4-BE49-F238E27FC236}">
                  <a16:creationId xmlns:a16="http://schemas.microsoft.com/office/drawing/2014/main" id="{5E1245D6-F968-249C-92E7-67D6D632EB1F}"/>
                </a:ext>
              </a:extLst>
            </p:cNvPr>
            <p:cNvSpPr/>
            <p:nvPr/>
          </p:nvSpPr>
          <p:spPr>
            <a:xfrm rot="11910575">
              <a:off x="6203691" y="3480379"/>
              <a:ext cx="311079" cy="323904"/>
            </a:xfrm>
            <a:prstGeom prst="triangle">
              <a:avLst>
                <a:gd name="adj" fmla="val 33865"/>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2" name="Straight Arrow Connector 61">
              <a:extLst>
                <a:ext uri="{FF2B5EF4-FFF2-40B4-BE49-F238E27FC236}">
                  <a16:creationId xmlns:a16="http://schemas.microsoft.com/office/drawing/2014/main" id="{3CA2B007-ACDC-CF42-FDF8-08D84533511F}"/>
                </a:ext>
              </a:extLst>
            </p:cNvPr>
            <p:cNvCxnSpPr>
              <a:cxnSpLocks/>
            </p:cNvCxnSpPr>
            <p:nvPr/>
          </p:nvCxnSpPr>
          <p:spPr>
            <a:xfrm flipV="1">
              <a:off x="5468847" y="3416868"/>
              <a:ext cx="807853" cy="20164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3E13114-DE35-5479-1E5B-5543608827A2}"/>
                </a:ext>
              </a:extLst>
            </p:cNvPr>
            <p:cNvCxnSpPr>
              <a:cxnSpLocks/>
              <a:stCxn id="70" idx="4"/>
            </p:cNvCxnSpPr>
            <p:nvPr/>
          </p:nvCxnSpPr>
          <p:spPr>
            <a:xfrm flipV="1">
              <a:off x="6119573" y="3529600"/>
              <a:ext cx="325363" cy="11527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54ECA06-C379-8AC0-112F-B2E9E766E30A}"/>
                </a:ext>
              </a:extLst>
            </p:cNvPr>
            <p:cNvCxnSpPr>
              <a:cxnSpLocks/>
            </p:cNvCxnSpPr>
            <p:nvPr/>
          </p:nvCxnSpPr>
          <p:spPr>
            <a:xfrm flipH="1">
              <a:off x="6410019" y="3000874"/>
              <a:ext cx="238071" cy="873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B9D96ED-4A57-E21F-8031-36CEEC2703A5}"/>
                </a:ext>
              </a:extLst>
            </p:cNvPr>
            <p:cNvCxnSpPr>
              <a:cxnSpLocks/>
            </p:cNvCxnSpPr>
            <p:nvPr/>
          </p:nvCxnSpPr>
          <p:spPr>
            <a:xfrm>
              <a:off x="6790932" y="3000874"/>
              <a:ext cx="244419" cy="4763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76C9CFD-74C6-7840-FDDE-28AE53E5B7F0}"/>
                </a:ext>
              </a:extLst>
            </p:cNvPr>
            <p:cNvCxnSpPr>
              <a:cxnSpLocks/>
            </p:cNvCxnSpPr>
            <p:nvPr/>
          </p:nvCxnSpPr>
          <p:spPr>
            <a:xfrm flipV="1">
              <a:off x="6782997" y="3173941"/>
              <a:ext cx="249180" cy="349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6F1C50D-1EFA-707F-8845-C04ED690355E}"/>
                </a:ext>
              </a:extLst>
            </p:cNvPr>
            <p:cNvCxnSpPr>
              <a:cxnSpLocks/>
            </p:cNvCxnSpPr>
            <p:nvPr/>
          </p:nvCxnSpPr>
          <p:spPr>
            <a:xfrm flipH="1" flipV="1">
              <a:off x="6422716" y="3161239"/>
              <a:ext cx="253942" cy="412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C6FEA31-0D19-1F51-5A80-5B955F1E15EC}"/>
                </a:ext>
              </a:extLst>
            </p:cNvPr>
            <p:cNvCxnSpPr>
              <a:cxnSpLocks/>
            </p:cNvCxnSpPr>
            <p:nvPr/>
          </p:nvCxnSpPr>
          <p:spPr>
            <a:xfrm flipH="1">
              <a:off x="7005196" y="1832280"/>
              <a:ext cx="445985" cy="99076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DB45399-505A-630B-9C2A-3CCC06406D0B}"/>
                </a:ext>
              </a:extLst>
            </p:cNvPr>
            <p:cNvCxnSpPr>
              <a:cxnSpLocks/>
            </p:cNvCxnSpPr>
            <p:nvPr/>
          </p:nvCxnSpPr>
          <p:spPr>
            <a:xfrm>
              <a:off x="6164013" y="1873561"/>
              <a:ext cx="320602" cy="9447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ABC30BE-82F3-D0DF-CF4C-81C0473FF0B9}"/>
                </a:ext>
              </a:extLst>
            </p:cNvPr>
            <p:cNvCxnSpPr>
              <a:cxnSpLocks/>
            </p:cNvCxnSpPr>
            <p:nvPr/>
          </p:nvCxnSpPr>
          <p:spPr>
            <a:xfrm>
              <a:off x="5406948" y="2797640"/>
              <a:ext cx="779285" cy="16036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3AF1F83-0AFE-82D8-C5A6-7617086B1059}"/>
                </a:ext>
              </a:extLst>
            </p:cNvPr>
            <p:cNvCxnSpPr/>
            <p:nvPr/>
          </p:nvCxnSpPr>
          <p:spPr>
            <a:xfrm flipH="1">
              <a:off x="7248028" y="2761122"/>
              <a:ext cx="733258" cy="19211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F340030B-7BAA-3D7F-305D-7572F98E0CCF}"/>
              </a:ext>
            </a:extLst>
          </p:cNvPr>
          <p:cNvSpPr>
            <a:spLocks noGrp="1" noChangeArrowheads="1"/>
          </p:cNvSpPr>
          <p:nvPr>
            <p:ph type="title"/>
          </p:nvPr>
        </p:nvSpPr>
        <p:spPr>
          <a:xfrm>
            <a:off x="457200" y="49213"/>
            <a:ext cx="8229600" cy="1143000"/>
          </a:xfrm>
        </p:spPr>
        <p:txBody>
          <a:bodyPr/>
          <a:lstStyle/>
          <a:p>
            <a:r>
              <a:rPr lang="en-US" altLang="en-US" sz="4000" b="1"/>
              <a:t>Particle Model - Development</a:t>
            </a:r>
          </a:p>
        </p:txBody>
      </p:sp>
      <p:sp>
        <p:nvSpPr>
          <p:cNvPr id="99331" name="Content Placeholder 6">
            <a:extLst>
              <a:ext uri="{FF2B5EF4-FFF2-40B4-BE49-F238E27FC236}">
                <a16:creationId xmlns:a16="http://schemas.microsoft.com/office/drawing/2014/main" id="{EBD124E7-FB5E-E795-F489-8DD7E90CC737}"/>
              </a:ext>
            </a:extLst>
          </p:cNvPr>
          <p:cNvSpPr>
            <a:spLocks noGrp="1" noChangeArrowheads="1"/>
          </p:cNvSpPr>
          <p:nvPr>
            <p:ph idx="1"/>
          </p:nvPr>
        </p:nvSpPr>
        <p:spPr>
          <a:xfrm>
            <a:off x="349250" y="4964113"/>
            <a:ext cx="4024313" cy="1282700"/>
          </a:xfrm>
        </p:spPr>
        <p:txBody>
          <a:bodyPr/>
          <a:lstStyle/>
          <a:p>
            <a:pPr marL="0" indent="0" algn="ctr">
              <a:buFontTx/>
              <a:buNone/>
            </a:pPr>
            <a:r>
              <a:rPr lang="en-US" altLang="en-US" sz="2400" b="1"/>
              <a:t>The Charge Distribution Must Balance the Forces Induced by the Magnetic Field</a:t>
            </a:r>
          </a:p>
        </p:txBody>
      </p:sp>
      <p:sp>
        <p:nvSpPr>
          <p:cNvPr id="9" name="Content Placeholder 6">
            <a:extLst>
              <a:ext uri="{FF2B5EF4-FFF2-40B4-BE49-F238E27FC236}">
                <a16:creationId xmlns:a16="http://schemas.microsoft.com/office/drawing/2014/main" id="{795C78F3-34AF-25C8-BE18-EC7CB65D8F99}"/>
              </a:ext>
            </a:extLst>
          </p:cNvPr>
          <p:cNvSpPr txBox="1">
            <a:spLocks/>
          </p:cNvSpPr>
          <p:nvPr/>
        </p:nvSpPr>
        <p:spPr bwMode="auto">
          <a:xfrm>
            <a:off x="4881563" y="4964113"/>
            <a:ext cx="4025900" cy="12827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1" kern="0" dirty="0"/>
              <a:t>Until a Sustainable Equilibrium Shape and State Are Achieved</a:t>
            </a:r>
          </a:p>
        </p:txBody>
      </p:sp>
      <p:grpSp>
        <p:nvGrpSpPr>
          <p:cNvPr id="103" name="Group 102">
            <a:extLst>
              <a:ext uri="{FF2B5EF4-FFF2-40B4-BE49-F238E27FC236}">
                <a16:creationId xmlns:a16="http://schemas.microsoft.com/office/drawing/2014/main" id="{7EE71D43-8585-5AA3-7CC4-1FD95AA7FBD3}"/>
              </a:ext>
            </a:extLst>
          </p:cNvPr>
          <p:cNvGrpSpPr>
            <a:grpSpLocks/>
          </p:cNvGrpSpPr>
          <p:nvPr/>
        </p:nvGrpSpPr>
        <p:grpSpPr bwMode="auto">
          <a:xfrm>
            <a:off x="5359400" y="1481138"/>
            <a:ext cx="2922588" cy="3182937"/>
            <a:chOff x="5358851" y="1481401"/>
            <a:chExt cx="2923508" cy="3183467"/>
          </a:xfrm>
        </p:grpSpPr>
        <p:sp>
          <p:nvSpPr>
            <p:cNvPr id="68" name="Rectangle 67">
              <a:extLst>
                <a:ext uri="{FF2B5EF4-FFF2-40B4-BE49-F238E27FC236}">
                  <a16:creationId xmlns:a16="http://schemas.microsoft.com/office/drawing/2014/main" id="{FAA60603-AF47-2510-755F-54D17A05A6E2}"/>
                </a:ext>
              </a:extLst>
            </p:cNvPr>
            <p:cNvSpPr/>
            <p:nvPr/>
          </p:nvSpPr>
          <p:spPr>
            <a:xfrm>
              <a:off x="5358851" y="1481401"/>
              <a:ext cx="2923508" cy="3183467"/>
            </a:xfrm>
            <a:prstGeom prst="rect">
              <a:avLst/>
            </a:prstGeom>
            <a:gradFill flip="none" rotWithShape="1">
              <a:gsLst>
                <a:gs pos="99000">
                  <a:srgbClr val="FFFFCD"/>
                </a:gs>
                <a:gs pos="3000">
                  <a:srgbClr val="FFFF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9359" name="Group 68">
              <a:extLst>
                <a:ext uri="{FF2B5EF4-FFF2-40B4-BE49-F238E27FC236}">
                  <a16:creationId xmlns:a16="http://schemas.microsoft.com/office/drawing/2014/main" id="{5AB312C3-114A-DF00-3BD7-8143307D3A3F}"/>
                </a:ext>
              </a:extLst>
            </p:cNvPr>
            <p:cNvGrpSpPr>
              <a:grpSpLocks/>
            </p:cNvGrpSpPr>
            <p:nvPr/>
          </p:nvGrpSpPr>
          <p:grpSpPr bwMode="auto">
            <a:xfrm>
              <a:off x="6866784" y="1659467"/>
              <a:ext cx="1252042" cy="2920769"/>
              <a:chOff x="2294786" y="1761067"/>
              <a:chExt cx="1252042" cy="2920769"/>
            </a:xfrm>
          </p:grpSpPr>
          <p:sp>
            <p:nvSpPr>
              <p:cNvPr id="70" name="Oval 69">
                <a:extLst>
                  <a:ext uri="{FF2B5EF4-FFF2-40B4-BE49-F238E27FC236}">
                    <a16:creationId xmlns:a16="http://schemas.microsoft.com/office/drawing/2014/main" id="{A8E7A602-2FEC-BDAE-EAA7-8E82CAE5C70E}"/>
                  </a:ext>
                </a:extLst>
              </p:cNvPr>
              <p:cNvSpPr/>
              <p:nvPr/>
            </p:nvSpPr>
            <p:spPr>
              <a:xfrm>
                <a:off x="2351034" y="1986293"/>
                <a:ext cx="955976"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1" name="Oval 70">
                <a:extLst>
                  <a:ext uri="{FF2B5EF4-FFF2-40B4-BE49-F238E27FC236}">
                    <a16:creationId xmlns:a16="http://schemas.microsoft.com/office/drawing/2014/main" id="{30E57F13-7FFF-D7DC-1DE3-8A18F5530B29}"/>
                  </a:ext>
                </a:extLst>
              </p:cNvPr>
              <p:cNvSpPr/>
              <p:nvPr/>
            </p:nvSpPr>
            <p:spPr>
              <a:xfrm>
                <a:off x="2400261" y="2170474"/>
                <a:ext cx="665372"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2" name="Oval 71">
                <a:extLst>
                  <a:ext uri="{FF2B5EF4-FFF2-40B4-BE49-F238E27FC236}">
                    <a16:creationId xmlns:a16="http://schemas.microsoft.com/office/drawing/2014/main" id="{C4FC8442-1247-8770-3EF4-3672EEFB46DF}"/>
                  </a:ext>
                </a:extLst>
              </p:cNvPr>
              <p:cNvSpPr/>
              <p:nvPr/>
            </p:nvSpPr>
            <p:spPr>
              <a:xfrm>
                <a:off x="2295453" y="1760831"/>
                <a:ext cx="1251344"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99360" name="Group 72">
              <a:extLst>
                <a:ext uri="{FF2B5EF4-FFF2-40B4-BE49-F238E27FC236}">
                  <a16:creationId xmlns:a16="http://schemas.microsoft.com/office/drawing/2014/main" id="{1BBAD65E-C205-2B3F-A199-E3240BAFD7E2}"/>
                </a:ext>
              </a:extLst>
            </p:cNvPr>
            <p:cNvGrpSpPr>
              <a:grpSpLocks/>
            </p:cNvGrpSpPr>
            <p:nvPr/>
          </p:nvGrpSpPr>
          <p:grpSpPr bwMode="auto">
            <a:xfrm flipH="1">
              <a:off x="5637189" y="1659467"/>
              <a:ext cx="1166561" cy="2920769"/>
              <a:chOff x="2294786" y="1761067"/>
              <a:chExt cx="1252042" cy="2920769"/>
            </a:xfrm>
          </p:grpSpPr>
          <p:sp>
            <p:nvSpPr>
              <p:cNvPr id="74" name="Oval 73">
                <a:extLst>
                  <a:ext uri="{FF2B5EF4-FFF2-40B4-BE49-F238E27FC236}">
                    <a16:creationId xmlns:a16="http://schemas.microsoft.com/office/drawing/2014/main" id="{3EB2E6A2-00B0-9F4F-3EC3-10DBFCE43145}"/>
                  </a:ext>
                </a:extLst>
              </p:cNvPr>
              <p:cNvSpPr/>
              <p:nvPr/>
            </p:nvSpPr>
            <p:spPr>
              <a:xfrm>
                <a:off x="2349131" y="1986293"/>
                <a:ext cx="959555"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Oval 74">
                <a:extLst>
                  <a:ext uri="{FF2B5EF4-FFF2-40B4-BE49-F238E27FC236}">
                    <a16:creationId xmlns:a16="http://schemas.microsoft.com/office/drawing/2014/main" id="{D0C27E56-1AAB-DC76-278B-511A9DF428D9}"/>
                  </a:ext>
                </a:extLst>
              </p:cNvPr>
              <p:cNvSpPr/>
              <p:nvPr/>
            </p:nvSpPr>
            <p:spPr>
              <a:xfrm>
                <a:off x="2400262" y="2170474"/>
                <a:ext cx="664701"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6" name="Oval 75">
                <a:extLst>
                  <a:ext uri="{FF2B5EF4-FFF2-40B4-BE49-F238E27FC236}">
                    <a16:creationId xmlns:a16="http://schemas.microsoft.com/office/drawing/2014/main" id="{F1478062-9C1B-46C0-02B9-6D6082CD8B02}"/>
                  </a:ext>
                </a:extLst>
              </p:cNvPr>
              <p:cNvSpPr/>
              <p:nvPr/>
            </p:nvSpPr>
            <p:spPr>
              <a:xfrm>
                <a:off x="2294592" y="1760831"/>
                <a:ext cx="1252705"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77" name="Picture 76" descr="A picture containing colorfulness&#10;&#10;Description automatically generated">
              <a:extLst>
                <a:ext uri="{FF2B5EF4-FFF2-40B4-BE49-F238E27FC236}">
                  <a16:creationId xmlns:a16="http://schemas.microsoft.com/office/drawing/2014/main" id="{FFDAADEA-2C12-3A34-0A80-DB931D5E0971}"/>
                </a:ext>
              </a:extLst>
            </p:cNvPr>
            <p:cNvPicPr>
              <a:picLocks noChangeAspect="1"/>
            </p:cNvPicPr>
            <p:nvPr/>
          </p:nvPicPr>
          <p:blipFill>
            <a:blip r:embed="rId3" cstate="screen">
              <a:duotone>
                <a:schemeClr val="bg2">
                  <a:shade val="45000"/>
                  <a:satMod val="135000"/>
                </a:schemeClr>
                <a:prstClr val="white"/>
              </a:duotone>
              <a:alphaModFix amt="70000"/>
            </a:blip>
            <a:stretch>
              <a:fillRect/>
            </a:stretch>
          </p:blipFill>
          <p:spPr>
            <a:xfrm>
              <a:off x="6289340" y="2956508"/>
              <a:ext cx="1025860" cy="287901"/>
            </a:xfrm>
            <a:prstGeom prst="rect">
              <a:avLst/>
            </a:prstGeom>
          </p:spPr>
        </p:pic>
      </p:grpSp>
      <p:grpSp>
        <p:nvGrpSpPr>
          <p:cNvPr id="99334" name="Group 101">
            <a:extLst>
              <a:ext uri="{FF2B5EF4-FFF2-40B4-BE49-F238E27FC236}">
                <a16:creationId xmlns:a16="http://schemas.microsoft.com/office/drawing/2014/main" id="{80CB7483-B8D6-864D-F626-A4D1237A984D}"/>
              </a:ext>
            </a:extLst>
          </p:cNvPr>
          <p:cNvGrpSpPr>
            <a:grpSpLocks/>
          </p:cNvGrpSpPr>
          <p:nvPr/>
        </p:nvGrpSpPr>
        <p:grpSpPr bwMode="auto">
          <a:xfrm>
            <a:off x="862013" y="1481138"/>
            <a:ext cx="2922587" cy="3182937"/>
            <a:chOff x="861641" y="1481401"/>
            <a:chExt cx="2923508" cy="3183467"/>
          </a:xfrm>
        </p:grpSpPr>
        <p:grpSp>
          <p:nvGrpSpPr>
            <p:cNvPr id="99335" name="Group 77">
              <a:extLst>
                <a:ext uri="{FF2B5EF4-FFF2-40B4-BE49-F238E27FC236}">
                  <a16:creationId xmlns:a16="http://schemas.microsoft.com/office/drawing/2014/main" id="{8BF1637A-73EE-11DD-91B0-32C382DC35C7}"/>
                </a:ext>
              </a:extLst>
            </p:cNvPr>
            <p:cNvGrpSpPr>
              <a:grpSpLocks/>
            </p:cNvGrpSpPr>
            <p:nvPr/>
          </p:nvGrpSpPr>
          <p:grpSpPr bwMode="auto">
            <a:xfrm>
              <a:off x="861641" y="1481401"/>
              <a:ext cx="2923508" cy="3183467"/>
              <a:chOff x="861641" y="1481401"/>
              <a:chExt cx="2923508" cy="3183467"/>
            </a:xfrm>
          </p:grpSpPr>
          <p:sp>
            <p:nvSpPr>
              <p:cNvPr id="29" name="Rectangle 28">
                <a:extLst>
                  <a:ext uri="{FF2B5EF4-FFF2-40B4-BE49-F238E27FC236}">
                    <a16:creationId xmlns:a16="http://schemas.microsoft.com/office/drawing/2014/main" id="{5E4E242D-DCB3-19D0-75AC-A3DB2D11524E}"/>
                  </a:ext>
                </a:extLst>
              </p:cNvPr>
              <p:cNvSpPr/>
              <p:nvPr/>
            </p:nvSpPr>
            <p:spPr>
              <a:xfrm>
                <a:off x="861641" y="1481401"/>
                <a:ext cx="2923508" cy="3183467"/>
              </a:xfrm>
              <a:prstGeom prst="rect">
                <a:avLst/>
              </a:prstGeom>
              <a:gradFill flip="none" rotWithShape="1">
                <a:gsLst>
                  <a:gs pos="99000">
                    <a:srgbClr val="FFFFCD"/>
                  </a:gs>
                  <a:gs pos="3000">
                    <a:srgbClr val="FFFF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9349" name="Group 29">
                <a:extLst>
                  <a:ext uri="{FF2B5EF4-FFF2-40B4-BE49-F238E27FC236}">
                    <a16:creationId xmlns:a16="http://schemas.microsoft.com/office/drawing/2014/main" id="{964586BB-DCC7-0F57-4219-27023F259C61}"/>
                  </a:ext>
                </a:extLst>
              </p:cNvPr>
              <p:cNvGrpSpPr>
                <a:grpSpLocks/>
              </p:cNvGrpSpPr>
              <p:nvPr/>
            </p:nvGrpSpPr>
            <p:grpSpPr bwMode="auto">
              <a:xfrm>
                <a:off x="2369574" y="1659467"/>
                <a:ext cx="1252042" cy="2920769"/>
                <a:chOff x="2294786" y="1761067"/>
                <a:chExt cx="1252042" cy="2920769"/>
              </a:xfrm>
            </p:grpSpPr>
            <p:sp>
              <p:nvSpPr>
                <p:cNvPr id="31" name="Oval 30">
                  <a:extLst>
                    <a:ext uri="{FF2B5EF4-FFF2-40B4-BE49-F238E27FC236}">
                      <a16:creationId xmlns:a16="http://schemas.microsoft.com/office/drawing/2014/main" id="{1CFF30FD-7DD6-0999-CE8E-4D954838EB47}"/>
                    </a:ext>
                  </a:extLst>
                </p:cNvPr>
                <p:cNvSpPr/>
                <p:nvPr/>
              </p:nvSpPr>
              <p:spPr>
                <a:xfrm>
                  <a:off x="2351033" y="1986293"/>
                  <a:ext cx="955976"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a:extLst>
                    <a:ext uri="{FF2B5EF4-FFF2-40B4-BE49-F238E27FC236}">
                      <a16:creationId xmlns:a16="http://schemas.microsoft.com/office/drawing/2014/main" id="{81EA005F-654A-4676-1C10-8342F780B50F}"/>
                    </a:ext>
                  </a:extLst>
                </p:cNvPr>
                <p:cNvSpPr/>
                <p:nvPr/>
              </p:nvSpPr>
              <p:spPr>
                <a:xfrm>
                  <a:off x="2400261" y="2170474"/>
                  <a:ext cx="665371"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a:extLst>
                    <a:ext uri="{FF2B5EF4-FFF2-40B4-BE49-F238E27FC236}">
                      <a16:creationId xmlns:a16="http://schemas.microsoft.com/office/drawing/2014/main" id="{19225C5E-A38B-95FF-A5F1-7261C54C4871}"/>
                    </a:ext>
                  </a:extLst>
                </p:cNvPr>
                <p:cNvSpPr/>
                <p:nvPr/>
              </p:nvSpPr>
              <p:spPr>
                <a:xfrm>
                  <a:off x="2295453" y="1760831"/>
                  <a:ext cx="1251344"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99350" name="Group 49">
                <a:extLst>
                  <a:ext uri="{FF2B5EF4-FFF2-40B4-BE49-F238E27FC236}">
                    <a16:creationId xmlns:a16="http://schemas.microsoft.com/office/drawing/2014/main" id="{2B58532E-92E0-EA10-B032-185686A02B30}"/>
                  </a:ext>
                </a:extLst>
              </p:cNvPr>
              <p:cNvGrpSpPr>
                <a:grpSpLocks/>
              </p:cNvGrpSpPr>
              <p:nvPr/>
            </p:nvGrpSpPr>
            <p:grpSpPr bwMode="auto">
              <a:xfrm flipH="1">
                <a:off x="1139979" y="1659467"/>
                <a:ext cx="1166561" cy="2920769"/>
                <a:chOff x="2294786" y="1761067"/>
                <a:chExt cx="1252042" cy="2920769"/>
              </a:xfrm>
            </p:grpSpPr>
            <p:sp>
              <p:nvSpPr>
                <p:cNvPr id="51" name="Oval 50">
                  <a:extLst>
                    <a:ext uri="{FF2B5EF4-FFF2-40B4-BE49-F238E27FC236}">
                      <a16:creationId xmlns:a16="http://schemas.microsoft.com/office/drawing/2014/main" id="{3B199A91-6A66-2270-BC05-6513AB4FD5E3}"/>
                    </a:ext>
                  </a:extLst>
                </p:cNvPr>
                <p:cNvSpPr/>
                <p:nvPr/>
              </p:nvSpPr>
              <p:spPr>
                <a:xfrm>
                  <a:off x="2349130" y="1986293"/>
                  <a:ext cx="959557" cy="24610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Oval 51">
                  <a:extLst>
                    <a:ext uri="{FF2B5EF4-FFF2-40B4-BE49-F238E27FC236}">
                      <a16:creationId xmlns:a16="http://schemas.microsoft.com/office/drawing/2014/main" id="{D6F2A92A-7303-D66E-2400-D0953E99CB86}"/>
                    </a:ext>
                  </a:extLst>
                </p:cNvPr>
                <p:cNvSpPr/>
                <p:nvPr/>
              </p:nvSpPr>
              <p:spPr>
                <a:xfrm>
                  <a:off x="2400261" y="2170474"/>
                  <a:ext cx="664702" cy="2008521"/>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3" name="Oval 52">
                  <a:extLst>
                    <a:ext uri="{FF2B5EF4-FFF2-40B4-BE49-F238E27FC236}">
                      <a16:creationId xmlns:a16="http://schemas.microsoft.com/office/drawing/2014/main" id="{297CB3EE-CE0E-EE2F-B2FB-A81589C9D102}"/>
                    </a:ext>
                  </a:extLst>
                </p:cNvPr>
                <p:cNvSpPr/>
                <p:nvPr/>
              </p:nvSpPr>
              <p:spPr>
                <a:xfrm>
                  <a:off x="2294591" y="1760831"/>
                  <a:ext cx="1252708" cy="2921486"/>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28" name="Picture 27" descr="A picture containing colorfulness&#10;&#10;Description automatically generated">
                <a:extLst>
                  <a:ext uri="{FF2B5EF4-FFF2-40B4-BE49-F238E27FC236}">
                    <a16:creationId xmlns:a16="http://schemas.microsoft.com/office/drawing/2014/main" id="{928D9498-D4DB-BD88-7402-FD3000FE1A5A}"/>
                  </a:ext>
                </a:extLst>
              </p:cNvPr>
              <p:cNvPicPr>
                <a:picLocks noChangeAspect="1"/>
              </p:cNvPicPr>
              <p:nvPr/>
            </p:nvPicPr>
            <p:blipFill>
              <a:blip r:embed="rId4" cstate="screen">
                <a:duotone>
                  <a:schemeClr val="bg2">
                    <a:shade val="45000"/>
                    <a:satMod val="135000"/>
                  </a:schemeClr>
                  <a:prstClr val="white"/>
                </a:duotone>
                <a:alphaModFix amt="70000"/>
              </a:blip>
              <a:stretch>
                <a:fillRect/>
              </a:stretch>
            </p:blipFill>
            <p:spPr>
              <a:xfrm>
                <a:off x="1636464" y="2826711"/>
                <a:ext cx="1337192" cy="577612"/>
              </a:xfrm>
              <a:prstGeom prst="rect">
                <a:avLst/>
              </a:prstGeom>
            </p:spPr>
          </p:pic>
        </p:grpSp>
        <p:cxnSp>
          <p:nvCxnSpPr>
            <p:cNvPr id="80" name="Straight Arrow Connector 79">
              <a:extLst>
                <a:ext uri="{FF2B5EF4-FFF2-40B4-BE49-F238E27FC236}">
                  <a16:creationId xmlns:a16="http://schemas.microsoft.com/office/drawing/2014/main" id="{2F330F60-564A-8050-0604-5EB2FB531EA6}"/>
                </a:ext>
              </a:extLst>
            </p:cNvPr>
            <p:cNvCxnSpPr>
              <a:cxnSpLocks/>
            </p:cNvCxnSpPr>
            <p:nvPr/>
          </p:nvCxnSpPr>
          <p:spPr>
            <a:xfrm flipH="1" flipV="1">
              <a:off x="2870461" y="3221591"/>
              <a:ext cx="713013" cy="23340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3D94CE6-A2AB-EB21-F9B2-0964248480B4}"/>
                </a:ext>
              </a:extLst>
            </p:cNvPr>
            <p:cNvCxnSpPr>
              <a:cxnSpLocks/>
            </p:cNvCxnSpPr>
            <p:nvPr/>
          </p:nvCxnSpPr>
          <p:spPr>
            <a:xfrm flipH="1" flipV="1">
              <a:off x="2586209" y="3366077"/>
              <a:ext cx="444640" cy="111778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6E8A46C-30C3-328A-51CA-E7D363F8C4DF}"/>
                </a:ext>
              </a:extLst>
            </p:cNvPr>
            <p:cNvCxnSpPr>
              <a:cxnSpLocks/>
            </p:cNvCxnSpPr>
            <p:nvPr/>
          </p:nvCxnSpPr>
          <p:spPr>
            <a:xfrm flipV="1">
              <a:off x="1033145" y="3294628"/>
              <a:ext cx="836876" cy="2937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3BE93E6-352D-D2AD-02EE-A8E12547A2DC}"/>
                </a:ext>
              </a:extLst>
            </p:cNvPr>
            <p:cNvCxnSpPr>
              <a:cxnSpLocks/>
            </p:cNvCxnSpPr>
            <p:nvPr/>
          </p:nvCxnSpPr>
          <p:spPr>
            <a:xfrm flipV="1">
              <a:off x="1831909" y="3378779"/>
              <a:ext cx="252493" cy="10606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0CBE817-F8D5-59EC-D17A-12D127CCA03A}"/>
                </a:ext>
              </a:extLst>
            </p:cNvPr>
            <p:cNvCxnSpPr>
              <a:cxnSpLocks/>
            </p:cNvCxnSpPr>
            <p:nvPr/>
          </p:nvCxnSpPr>
          <p:spPr>
            <a:xfrm flipH="1" flipV="1">
              <a:off x="2012941" y="2929442"/>
              <a:ext cx="274725" cy="8891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7417531-926A-B30F-92F9-4C8F5E6BC170}"/>
                </a:ext>
              </a:extLst>
            </p:cNvPr>
            <p:cNvCxnSpPr>
              <a:cxnSpLocks/>
            </p:cNvCxnSpPr>
            <p:nvPr/>
          </p:nvCxnSpPr>
          <p:spPr>
            <a:xfrm flipV="1">
              <a:off x="2362301" y="2956434"/>
              <a:ext cx="282664" cy="873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F6062F1-41BC-3E58-8FBC-F056F48206B2}"/>
                </a:ext>
              </a:extLst>
            </p:cNvPr>
            <p:cNvCxnSpPr>
              <a:cxnSpLocks/>
            </p:cNvCxnSpPr>
            <p:nvPr/>
          </p:nvCxnSpPr>
          <p:spPr>
            <a:xfrm>
              <a:off x="2368653" y="3127912"/>
              <a:ext cx="276312" cy="539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BE03186-7FE8-878F-871D-90C9331A1F61}"/>
                </a:ext>
              </a:extLst>
            </p:cNvPr>
            <p:cNvCxnSpPr>
              <a:cxnSpLocks/>
            </p:cNvCxnSpPr>
            <p:nvPr/>
          </p:nvCxnSpPr>
          <p:spPr>
            <a:xfrm flipH="1">
              <a:off x="2012941" y="3108859"/>
              <a:ext cx="255669" cy="857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63D7FFE-7781-6711-565A-8F091124C611}"/>
                </a:ext>
              </a:extLst>
            </p:cNvPr>
            <p:cNvCxnSpPr>
              <a:cxnSpLocks/>
            </p:cNvCxnSpPr>
            <p:nvPr/>
          </p:nvCxnSpPr>
          <p:spPr>
            <a:xfrm flipH="1">
              <a:off x="2648141" y="1840236"/>
              <a:ext cx="444640" cy="99076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48E11CF-1476-E33A-65F6-ADCF108F2536}"/>
                </a:ext>
              </a:extLst>
            </p:cNvPr>
            <p:cNvCxnSpPr>
              <a:cxnSpLocks/>
            </p:cNvCxnSpPr>
            <p:nvPr/>
          </p:nvCxnSpPr>
          <p:spPr>
            <a:xfrm>
              <a:off x="1690577" y="1887869"/>
              <a:ext cx="322364" cy="94471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4BEC9DB-7F3F-E31B-15D1-6D2C3F77E187}"/>
                </a:ext>
              </a:extLst>
            </p:cNvPr>
            <p:cNvCxnSpPr>
              <a:cxnSpLocks/>
            </p:cNvCxnSpPr>
            <p:nvPr/>
          </p:nvCxnSpPr>
          <p:spPr>
            <a:xfrm>
              <a:off x="972801" y="2767490"/>
              <a:ext cx="778120" cy="1603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AC8BEA9-A179-24F8-DB5E-B3078F37F936}"/>
                </a:ext>
              </a:extLst>
            </p:cNvPr>
            <p:cNvCxnSpPr/>
            <p:nvPr/>
          </p:nvCxnSpPr>
          <p:spPr>
            <a:xfrm flipH="1">
              <a:off x="2813293" y="2730971"/>
              <a:ext cx="733656" cy="1921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CE705BE1-E805-C315-E585-6DC63AAAA5ED}"/>
              </a:ext>
            </a:extLst>
          </p:cNvPr>
          <p:cNvSpPr>
            <a:spLocks noGrp="1" noChangeArrowheads="1"/>
          </p:cNvSpPr>
          <p:nvPr>
            <p:ph type="title"/>
          </p:nvPr>
        </p:nvSpPr>
        <p:spPr>
          <a:xfrm>
            <a:off x="457200" y="274638"/>
            <a:ext cx="8229600" cy="731837"/>
          </a:xfrm>
        </p:spPr>
        <p:txBody>
          <a:bodyPr/>
          <a:lstStyle/>
          <a:p>
            <a:pPr eaLnBrk="1" hangingPunct="1"/>
            <a:r>
              <a:rPr lang="en-US" altLang="en-US" sz="4000" b="1">
                <a:solidFill>
                  <a:schemeClr val="accent2"/>
                </a:solidFill>
              </a:rPr>
              <a:t>Helicon Model’s Self-Stability</a:t>
            </a:r>
          </a:p>
        </p:txBody>
      </p:sp>
      <p:grpSp>
        <p:nvGrpSpPr>
          <p:cNvPr id="5" name="Group 4">
            <a:extLst>
              <a:ext uri="{FF2B5EF4-FFF2-40B4-BE49-F238E27FC236}">
                <a16:creationId xmlns:a16="http://schemas.microsoft.com/office/drawing/2014/main" id="{FD54DF5D-0D4A-D573-13DE-229CE2488074}"/>
              </a:ext>
            </a:extLst>
          </p:cNvPr>
          <p:cNvGrpSpPr>
            <a:grpSpLocks/>
          </p:cNvGrpSpPr>
          <p:nvPr/>
        </p:nvGrpSpPr>
        <p:grpSpPr bwMode="auto">
          <a:xfrm>
            <a:off x="3530600" y="5629275"/>
            <a:ext cx="5327650" cy="954088"/>
            <a:chOff x="3529911" y="5629255"/>
            <a:chExt cx="5328339" cy="954107"/>
          </a:xfrm>
        </p:grpSpPr>
        <p:sp>
          <p:nvSpPr>
            <p:cNvPr id="101388" name="Text Box 4">
              <a:extLst>
                <a:ext uri="{FF2B5EF4-FFF2-40B4-BE49-F238E27FC236}">
                  <a16:creationId xmlns:a16="http://schemas.microsoft.com/office/drawing/2014/main" id="{9D4CF228-7E7C-98F9-7A2B-7F35ABE11AF3}"/>
                </a:ext>
              </a:extLst>
            </p:cNvPr>
            <p:cNvSpPr txBox="1">
              <a:spLocks noChangeArrowheads="1"/>
            </p:cNvSpPr>
            <p:nvPr/>
          </p:nvSpPr>
          <p:spPr bwMode="auto">
            <a:xfrm>
              <a:off x="4175258" y="5629255"/>
              <a:ext cx="46829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ahoma" panose="020B0604030504040204" pitchFamily="34" charset="0"/>
                </a:rPr>
                <a:t>BLACK</a:t>
              </a:r>
              <a:r>
                <a:rPr lang="en-US" altLang="en-US" sz="1400" b="1">
                  <a:latin typeface="Tahoma" panose="020B0604030504040204" pitchFamily="34" charset="0"/>
                </a:rPr>
                <a:t> Lines: </a:t>
              </a:r>
              <a:r>
                <a:rPr lang="en-US" altLang="en-US" sz="1400" b="1">
                  <a:solidFill>
                    <a:srgbClr val="000000"/>
                  </a:solidFill>
                  <a:latin typeface="Tahoma" panose="020B0604030504040204" pitchFamily="34" charset="0"/>
                </a:rPr>
                <a:t>Magnetic Field</a:t>
              </a:r>
              <a:r>
                <a:rPr lang="en-US" altLang="en-US" sz="1400" b="1">
                  <a:latin typeface="Tahoma" panose="020B0604030504040204" pitchFamily="34" charset="0"/>
                </a:rPr>
                <a:t> Vector Lines</a:t>
              </a:r>
            </a:p>
            <a:p>
              <a:pPr>
                <a:spcBef>
                  <a:spcPct val="0"/>
                </a:spcBef>
                <a:buFontTx/>
                <a:buNone/>
              </a:pPr>
              <a:r>
                <a:rPr lang="en-US" altLang="en-US" sz="1400" b="1">
                  <a:latin typeface="Tahoma" panose="020B0604030504040204" pitchFamily="34" charset="0"/>
                </a:rPr>
                <a:t>Magnetic ‘Pinch’ Force (</a:t>
              </a:r>
              <a:r>
                <a:rPr lang="en-US" altLang="en-US" sz="1400" b="1">
                  <a:solidFill>
                    <a:srgbClr val="000000"/>
                  </a:solidFill>
                  <a:latin typeface="Tahoma" panose="020B0604030504040204" pitchFamily="34" charset="0"/>
                </a:rPr>
                <a:t>Arrows</a:t>
              </a:r>
              <a:r>
                <a:rPr lang="en-US" altLang="en-US" sz="1400" b="1">
                  <a:latin typeface="Tahoma" panose="020B0604030504040204" pitchFamily="34" charset="0"/>
                </a:rPr>
                <a:t>) is </a:t>
              </a:r>
              <a:r>
                <a:rPr lang="en-US" altLang="en-US" sz="1400" b="1">
                  <a:solidFill>
                    <a:srgbClr val="FF0066"/>
                  </a:solidFill>
                  <a:latin typeface="Tahoma" panose="020B0604030504040204" pitchFamily="34" charset="0"/>
                </a:rPr>
                <a:t>Inward</a:t>
              </a:r>
              <a:r>
                <a:rPr lang="en-US" altLang="en-US" sz="1400" b="1">
                  <a:latin typeface="Tahoma" panose="020B0604030504040204" pitchFamily="34" charset="0"/>
                </a:rPr>
                <a:t> Normal to Helicon Surface Attempting to ‘Implode’ Particle (make it Smaller) </a:t>
              </a:r>
            </a:p>
          </p:txBody>
        </p:sp>
        <p:sp>
          <p:nvSpPr>
            <p:cNvPr id="101389" name="Line 5">
              <a:extLst>
                <a:ext uri="{FF2B5EF4-FFF2-40B4-BE49-F238E27FC236}">
                  <a16:creationId xmlns:a16="http://schemas.microsoft.com/office/drawing/2014/main" id="{66272920-0506-53C6-25D3-6F4D3E19893D}"/>
                </a:ext>
              </a:extLst>
            </p:cNvPr>
            <p:cNvSpPr>
              <a:spLocks noChangeShapeType="1"/>
            </p:cNvSpPr>
            <p:nvPr/>
          </p:nvSpPr>
          <p:spPr bwMode="auto">
            <a:xfrm>
              <a:off x="3529911" y="5962650"/>
              <a:ext cx="469212"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3">
            <a:extLst>
              <a:ext uri="{FF2B5EF4-FFF2-40B4-BE49-F238E27FC236}">
                <a16:creationId xmlns:a16="http://schemas.microsoft.com/office/drawing/2014/main" id="{119E9524-D7D0-F64E-CE6F-9F7ED470590E}"/>
              </a:ext>
            </a:extLst>
          </p:cNvPr>
          <p:cNvGrpSpPr>
            <a:grpSpLocks/>
          </p:cNvGrpSpPr>
          <p:nvPr/>
        </p:nvGrpSpPr>
        <p:grpSpPr bwMode="auto">
          <a:xfrm>
            <a:off x="3546475" y="4595813"/>
            <a:ext cx="5140325" cy="954087"/>
            <a:chOff x="3545786" y="4595916"/>
            <a:chExt cx="5141014" cy="954107"/>
          </a:xfrm>
        </p:grpSpPr>
        <p:sp>
          <p:nvSpPr>
            <p:cNvPr id="101386" name="Text Box 3">
              <a:extLst>
                <a:ext uri="{FF2B5EF4-FFF2-40B4-BE49-F238E27FC236}">
                  <a16:creationId xmlns:a16="http://schemas.microsoft.com/office/drawing/2014/main" id="{1985CC68-A5AD-8AF8-0F6B-06C52C6FFC34}"/>
                </a:ext>
              </a:extLst>
            </p:cNvPr>
            <p:cNvSpPr txBox="1">
              <a:spLocks noChangeArrowheads="1"/>
            </p:cNvSpPr>
            <p:nvPr/>
          </p:nvSpPr>
          <p:spPr bwMode="auto">
            <a:xfrm>
              <a:off x="4175258" y="4595916"/>
              <a:ext cx="45115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0000"/>
                  </a:solidFill>
                  <a:latin typeface="Tahoma" panose="020B0604030504040204" pitchFamily="34" charset="0"/>
                </a:rPr>
                <a:t>RED</a:t>
              </a:r>
              <a:r>
                <a:rPr lang="en-US" altLang="en-US" sz="1400" b="1">
                  <a:latin typeface="Tahoma" panose="020B0604030504040204" pitchFamily="34" charset="0"/>
                </a:rPr>
                <a:t> Lines: </a:t>
              </a:r>
              <a:r>
                <a:rPr lang="en-US" altLang="en-US" sz="1400" b="1">
                  <a:solidFill>
                    <a:srgbClr val="FF0000"/>
                  </a:solidFill>
                  <a:latin typeface="Tahoma" panose="020B0604030504040204" pitchFamily="34" charset="0"/>
                </a:rPr>
                <a:t>Electric Field</a:t>
              </a:r>
              <a:r>
                <a:rPr lang="en-US" altLang="en-US" sz="1400" b="1">
                  <a:latin typeface="Tahoma" panose="020B0604030504040204" pitchFamily="34" charset="0"/>
                </a:rPr>
                <a:t> Vector Lines</a:t>
              </a:r>
            </a:p>
            <a:p>
              <a:pPr>
                <a:spcBef>
                  <a:spcPct val="0"/>
                </a:spcBef>
                <a:buFontTx/>
                <a:buNone/>
              </a:pPr>
              <a:r>
                <a:rPr lang="en-US" altLang="en-US" sz="1400" b="1">
                  <a:latin typeface="Tahoma" panose="020B0604030504040204" pitchFamily="34" charset="0"/>
                </a:rPr>
                <a:t>Force of Repulsion is </a:t>
              </a:r>
              <a:r>
                <a:rPr lang="en-US" altLang="en-US" sz="1400" b="1">
                  <a:solidFill>
                    <a:srgbClr val="FF0066"/>
                  </a:solidFill>
                  <a:latin typeface="Tahoma" panose="020B0604030504040204" pitchFamily="34" charset="0"/>
                </a:rPr>
                <a:t>Outward</a:t>
              </a:r>
              <a:r>
                <a:rPr lang="en-US" altLang="en-US" sz="1400" b="1">
                  <a:latin typeface="Tahoma" panose="020B0604030504040204" pitchFamily="34" charset="0"/>
                </a:rPr>
                <a:t> Away From Helicon Surface Attempting to ‘Explode’ Particle (make it Larger) </a:t>
              </a:r>
            </a:p>
          </p:txBody>
        </p:sp>
        <p:sp>
          <p:nvSpPr>
            <p:cNvPr id="101387" name="Line 6">
              <a:extLst>
                <a:ext uri="{FF2B5EF4-FFF2-40B4-BE49-F238E27FC236}">
                  <a16:creationId xmlns:a16="http://schemas.microsoft.com/office/drawing/2014/main" id="{62AE20EC-1DEC-2C98-77B6-3B048DB1C879}"/>
                </a:ext>
              </a:extLst>
            </p:cNvPr>
            <p:cNvSpPr>
              <a:spLocks noChangeShapeType="1"/>
            </p:cNvSpPr>
            <p:nvPr/>
          </p:nvSpPr>
          <p:spPr bwMode="auto">
            <a:xfrm>
              <a:off x="3545786" y="5003800"/>
              <a:ext cx="593725"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1381" name="Group 2">
            <a:extLst>
              <a:ext uri="{FF2B5EF4-FFF2-40B4-BE49-F238E27FC236}">
                <a16:creationId xmlns:a16="http://schemas.microsoft.com/office/drawing/2014/main" id="{3D3D3281-A8EB-8913-60C8-0E8FD715B708}"/>
              </a:ext>
            </a:extLst>
          </p:cNvPr>
          <p:cNvGrpSpPr>
            <a:grpSpLocks/>
          </p:cNvGrpSpPr>
          <p:nvPr/>
        </p:nvGrpSpPr>
        <p:grpSpPr bwMode="auto">
          <a:xfrm>
            <a:off x="3387725" y="1016000"/>
            <a:ext cx="5299075" cy="3556000"/>
            <a:chOff x="3032125" y="1016000"/>
            <a:chExt cx="5726113" cy="3844925"/>
          </a:xfrm>
        </p:grpSpPr>
        <p:pic>
          <p:nvPicPr>
            <p:cNvPr id="101384" name="Picture 7" descr="Helicon with Field Lines">
              <a:extLst>
                <a:ext uri="{FF2B5EF4-FFF2-40B4-BE49-F238E27FC236}">
                  <a16:creationId xmlns:a16="http://schemas.microsoft.com/office/drawing/2014/main" id="{1A363319-B0F7-5BA8-49B3-F079B1781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1016000"/>
              <a:ext cx="5726113"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Rectangle 9">
              <a:extLst>
                <a:ext uri="{FF2B5EF4-FFF2-40B4-BE49-F238E27FC236}">
                  <a16:creationId xmlns:a16="http://schemas.microsoft.com/office/drawing/2014/main" id="{817DE8D1-D2A0-9047-9028-785B377EC003}"/>
                </a:ext>
              </a:extLst>
            </p:cNvPr>
            <p:cNvSpPr>
              <a:spLocks noChangeArrowheads="1"/>
            </p:cNvSpPr>
            <p:nvPr/>
          </p:nvSpPr>
          <p:spPr bwMode="auto">
            <a:xfrm>
              <a:off x="8143954" y="1400348"/>
              <a:ext cx="576585" cy="3139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5064" name="Text Box 8">
            <a:extLst>
              <a:ext uri="{FF2B5EF4-FFF2-40B4-BE49-F238E27FC236}">
                <a16:creationId xmlns:a16="http://schemas.microsoft.com/office/drawing/2014/main" id="{B2840D9B-DE36-1652-2875-5DAC5D691AAE}"/>
              </a:ext>
            </a:extLst>
          </p:cNvPr>
          <p:cNvSpPr txBox="1">
            <a:spLocks noChangeArrowheads="1"/>
          </p:cNvSpPr>
          <p:nvPr/>
        </p:nvSpPr>
        <p:spPr bwMode="auto">
          <a:xfrm>
            <a:off x="285750" y="1311275"/>
            <a:ext cx="2873375" cy="4651375"/>
          </a:xfrm>
          <a:prstGeom prst="rect">
            <a:avLst/>
          </a:prstGeom>
          <a:solidFill>
            <a:srgbClr val="FFFFFF"/>
          </a:solidFill>
          <a:ln w="25400">
            <a:solidFill>
              <a:srgbClr val="000000"/>
            </a:solidFill>
            <a:miter lim="800000"/>
            <a:headEnd/>
            <a:tailEnd/>
          </a:ln>
        </p:spPr>
        <p:txBody>
          <a:bodyPr tIns="91440" bIns="91440"/>
          <a:lstStyle>
            <a:lvl1pPr marL="227013" indent="-227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4000"/>
              </a:lnSpc>
              <a:spcBef>
                <a:spcPct val="0"/>
              </a:spcBef>
            </a:pPr>
            <a:r>
              <a:rPr lang="en-US" altLang="en-US" sz="1800" b="1">
                <a:latin typeface="Tahoma" panose="020B0604030504040204" pitchFamily="34" charset="0"/>
              </a:rPr>
              <a:t>Forces Resulting From Electric Field Energy and Magnetic Field Energy Must Balance for Helicon Particle to Be Stable</a:t>
            </a:r>
          </a:p>
          <a:p>
            <a:pPr>
              <a:spcBef>
                <a:spcPct val="40000"/>
              </a:spcBef>
            </a:pPr>
            <a:r>
              <a:rPr lang="en-US" altLang="en-US" sz="1800" b="1">
                <a:latin typeface="Tahoma" panose="020B0604030504040204" pitchFamily="34" charset="0"/>
              </a:rPr>
              <a:t>Research by David Bergman Achieved a Close Approximation of These Forces in Balance at Specific R  and ω Values Corresponding to Known Electron Quantities</a:t>
            </a:r>
          </a:p>
          <a:p>
            <a:pPr>
              <a:lnSpc>
                <a:spcPct val="94000"/>
              </a:lnSpc>
              <a:spcBef>
                <a:spcPct val="0"/>
              </a:spcBef>
            </a:pPr>
            <a:endParaRPr lang="en-US" altLang="en-US" sz="1800" b="1">
              <a:latin typeface="Tahoma" panose="020B0604030504040204" pitchFamily="34" charset="0"/>
            </a:endParaRPr>
          </a:p>
        </p:txBody>
      </p:sp>
      <p:sp>
        <p:nvSpPr>
          <p:cNvPr id="101383" name="TextBox 1">
            <a:extLst>
              <a:ext uri="{FF2B5EF4-FFF2-40B4-BE49-F238E27FC236}">
                <a16:creationId xmlns:a16="http://schemas.microsoft.com/office/drawing/2014/main" id="{2282D6B3-A904-3AC8-3932-7EFA5EDF1136}"/>
              </a:ext>
            </a:extLst>
          </p:cNvPr>
          <p:cNvSpPr txBox="1">
            <a:spLocks noChangeArrowheads="1"/>
          </p:cNvSpPr>
          <p:nvPr/>
        </p:nvSpPr>
        <p:spPr bwMode="auto">
          <a:xfrm>
            <a:off x="7759700" y="4397375"/>
            <a:ext cx="927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t>Not to Scale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064">
                                            <p:txEl>
                                              <p:pRg st="0" end="0"/>
                                            </p:txEl>
                                          </p:spTgt>
                                        </p:tgtEl>
                                        <p:attrNameLst>
                                          <p:attrName>style.visibility</p:attrName>
                                        </p:attrNameLst>
                                      </p:cBhvr>
                                      <p:to>
                                        <p:strVal val="visible"/>
                                      </p:to>
                                    </p:set>
                                    <p:animEffect transition="in" filter="fade">
                                      <p:cBhvr>
                                        <p:cTn id="17" dur="500"/>
                                        <p:tgtEl>
                                          <p:spTgt spid="4506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5064">
                                            <p:bg/>
                                          </p:spTgt>
                                        </p:tgtEl>
                                        <p:attrNameLst>
                                          <p:attrName>style.visibility</p:attrName>
                                        </p:attrNameLst>
                                      </p:cBhvr>
                                      <p:to>
                                        <p:strVal val="visible"/>
                                      </p:to>
                                    </p:set>
                                    <p:animEffect transition="in" filter="fade">
                                      <p:cBhvr>
                                        <p:cTn id="20" dur="500"/>
                                        <p:tgtEl>
                                          <p:spTgt spid="45064">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5064">
                                            <p:txEl>
                                              <p:pRg st="1" end="1"/>
                                            </p:txEl>
                                          </p:spTgt>
                                        </p:tgtEl>
                                        <p:attrNameLst>
                                          <p:attrName>style.visibility</p:attrName>
                                        </p:attrNameLst>
                                      </p:cBhvr>
                                      <p:to>
                                        <p:strVal val="visible"/>
                                      </p:to>
                                    </p:set>
                                    <p:animEffect transition="in" filter="fade">
                                      <p:cBhvr>
                                        <p:cTn id="25" dur="500"/>
                                        <p:tgtEl>
                                          <p:spTgt spid="450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8B849E0-8987-4A3A-9241-64C4740AA40B}"/>
              </a:ext>
            </a:extLst>
          </p:cNvPr>
          <p:cNvSpPr>
            <a:spLocks noGrp="1" noChangeArrowheads="1"/>
          </p:cNvSpPr>
          <p:nvPr>
            <p:ph type="title"/>
          </p:nvPr>
        </p:nvSpPr>
        <p:spPr>
          <a:xfrm>
            <a:off x="457200" y="180975"/>
            <a:ext cx="8229600" cy="731838"/>
          </a:xfrm>
        </p:spPr>
        <p:txBody>
          <a:bodyPr/>
          <a:lstStyle/>
          <a:p>
            <a:pPr eaLnBrk="1" hangingPunct="1"/>
            <a:r>
              <a:rPr lang="en-US" altLang="en-US" sz="3200" b="1">
                <a:solidFill>
                  <a:schemeClr val="accent2"/>
                </a:solidFill>
              </a:rPr>
              <a:t>Fundamental Stable Matter: </a:t>
            </a:r>
            <a:br>
              <a:rPr lang="en-US" altLang="en-US" sz="3200" b="1">
                <a:solidFill>
                  <a:schemeClr val="accent2"/>
                </a:solidFill>
              </a:rPr>
            </a:br>
            <a:r>
              <a:rPr lang="en-US" altLang="en-US" sz="3200" b="1">
                <a:solidFill>
                  <a:schemeClr val="accent2"/>
                </a:solidFill>
              </a:rPr>
              <a:t>Helicon Ring Charged Particles</a:t>
            </a:r>
          </a:p>
        </p:txBody>
      </p:sp>
      <p:grpSp>
        <p:nvGrpSpPr>
          <p:cNvPr id="103427" name="Group 10">
            <a:extLst>
              <a:ext uri="{FF2B5EF4-FFF2-40B4-BE49-F238E27FC236}">
                <a16:creationId xmlns:a16="http://schemas.microsoft.com/office/drawing/2014/main" id="{49DD36E9-CE6C-F829-62AF-0C348A9035AD}"/>
              </a:ext>
            </a:extLst>
          </p:cNvPr>
          <p:cNvGrpSpPr>
            <a:grpSpLocks/>
          </p:cNvGrpSpPr>
          <p:nvPr/>
        </p:nvGrpSpPr>
        <p:grpSpPr bwMode="auto">
          <a:xfrm>
            <a:off x="3627438" y="1597025"/>
            <a:ext cx="5516562" cy="3638550"/>
            <a:chOff x="1082" y="702"/>
            <a:chExt cx="3607" cy="2422"/>
          </a:xfrm>
        </p:grpSpPr>
        <p:pic>
          <p:nvPicPr>
            <p:cNvPr id="103433" name="Picture 7" descr="Helicon with Field Lines">
              <a:extLst>
                <a:ext uri="{FF2B5EF4-FFF2-40B4-BE49-F238E27FC236}">
                  <a16:creationId xmlns:a16="http://schemas.microsoft.com/office/drawing/2014/main" id="{5B52597B-87EE-0036-6B4B-E805EE039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 y="702"/>
              <a:ext cx="3607" cy="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4" name="Rectangle 9">
              <a:extLst>
                <a:ext uri="{FF2B5EF4-FFF2-40B4-BE49-F238E27FC236}">
                  <a16:creationId xmlns:a16="http://schemas.microsoft.com/office/drawing/2014/main" id="{2A168534-6CC3-6F04-EC7F-1108DB7817BA}"/>
                </a:ext>
              </a:extLst>
            </p:cNvPr>
            <p:cNvSpPr>
              <a:spLocks noChangeArrowheads="1"/>
            </p:cNvSpPr>
            <p:nvPr/>
          </p:nvSpPr>
          <p:spPr bwMode="auto">
            <a:xfrm>
              <a:off x="4304" y="922"/>
              <a:ext cx="377" cy="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138244" name="Text Box 11">
            <a:extLst>
              <a:ext uri="{FF2B5EF4-FFF2-40B4-BE49-F238E27FC236}">
                <a16:creationId xmlns:a16="http://schemas.microsoft.com/office/drawing/2014/main" id="{472D9ADD-BD5C-0B30-90C7-6205C4372D25}"/>
              </a:ext>
            </a:extLst>
          </p:cNvPr>
          <p:cNvSpPr txBox="1">
            <a:spLocks noChangeArrowheads="1"/>
          </p:cNvSpPr>
          <p:nvPr/>
        </p:nvSpPr>
        <p:spPr bwMode="auto">
          <a:xfrm>
            <a:off x="203200" y="1255713"/>
            <a:ext cx="3465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C00000"/>
                </a:solidFill>
              </a:rPr>
              <a:t>Key Features</a:t>
            </a:r>
            <a:r>
              <a:rPr lang="en-US" altLang="en-US" sz="2400" b="1"/>
              <a:t>:</a:t>
            </a:r>
          </a:p>
          <a:p>
            <a:pPr eaLnBrk="1" hangingPunct="1">
              <a:spcBef>
                <a:spcPct val="0"/>
              </a:spcBef>
              <a:buFontTx/>
              <a:buNone/>
            </a:pPr>
            <a:r>
              <a:rPr lang="en-US" altLang="en-US" sz="2400" b="1"/>
              <a:t>An Electron is </a:t>
            </a:r>
            <a:r>
              <a:rPr lang="en-US" altLang="en-US" sz="2400" b="1">
                <a:solidFill>
                  <a:srgbClr val="C00000"/>
                </a:solidFill>
              </a:rPr>
              <a:t>BOTH</a:t>
            </a:r>
            <a:r>
              <a:rPr lang="en-US" altLang="en-US" sz="2400" b="1"/>
              <a:t> </a:t>
            </a:r>
          </a:p>
          <a:p>
            <a:pPr eaLnBrk="1" hangingPunct="1">
              <a:spcBef>
                <a:spcPct val="0"/>
              </a:spcBef>
              <a:buFontTx/>
              <a:buAutoNum type="arabicParenR"/>
            </a:pPr>
            <a:r>
              <a:rPr lang="en-US" altLang="en-US" sz="2400" b="1"/>
              <a:t>a Helicon Ring Shaped “Particle” of Charge Fibers (Solitons), </a:t>
            </a:r>
            <a:r>
              <a:rPr lang="en-US" altLang="en-US" sz="2400" b="1">
                <a:solidFill>
                  <a:srgbClr val="C00000"/>
                </a:solidFill>
              </a:rPr>
              <a:t>With</a:t>
            </a:r>
            <a:r>
              <a:rPr lang="en-US" altLang="en-US" sz="2400" b="1"/>
              <a:t> </a:t>
            </a:r>
          </a:p>
        </p:txBody>
      </p:sp>
      <p:sp>
        <p:nvSpPr>
          <p:cNvPr id="44041" name="Text Box 12">
            <a:extLst>
              <a:ext uri="{FF2B5EF4-FFF2-40B4-BE49-F238E27FC236}">
                <a16:creationId xmlns:a16="http://schemas.microsoft.com/office/drawing/2014/main" id="{8A96E79D-4A13-A8CA-1A7C-4EB7DD7D9BE2}"/>
              </a:ext>
            </a:extLst>
          </p:cNvPr>
          <p:cNvSpPr txBox="1">
            <a:spLocks noChangeArrowheads="1"/>
          </p:cNvSpPr>
          <p:nvPr/>
        </p:nvSpPr>
        <p:spPr bwMode="auto">
          <a:xfrm>
            <a:off x="228600" y="5389563"/>
            <a:ext cx="891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chemeClr val="accent2"/>
                </a:solidFill>
              </a:rPr>
              <a:t>Failure to Recognize the Fields (Energy) as Integrally Part of the Particle Has Led to Misinterpretations of Observations Such as the Concept of Wave-Particle Duality</a:t>
            </a:r>
          </a:p>
        </p:txBody>
      </p:sp>
      <p:sp>
        <p:nvSpPr>
          <p:cNvPr id="4" name="Text Box 11">
            <a:extLst>
              <a:ext uri="{FF2B5EF4-FFF2-40B4-BE49-F238E27FC236}">
                <a16:creationId xmlns:a16="http://schemas.microsoft.com/office/drawing/2014/main" id="{A5B53D0E-A8E9-3F44-F3E1-A788D3007296}"/>
              </a:ext>
            </a:extLst>
          </p:cNvPr>
          <p:cNvSpPr txBox="1">
            <a:spLocks noChangeArrowheads="1"/>
          </p:cNvSpPr>
          <p:nvPr/>
        </p:nvSpPr>
        <p:spPr bwMode="auto">
          <a:xfrm>
            <a:off x="228600" y="3619500"/>
            <a:ext cx="34655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arenR" startAt="2"/>
            </a:pPr>
            <a:r>
              <a:rPr lang="en-US" altLang="en-US" sz="2400" b="1"/>
              <a:t>An </a:t>
            </a:r>
            <a:r>
              <a:rPr lang="en-US" altLang="en-US" sz="2400" b="1" u="sng"/>
              <a:t>Attached</a:t>
            </a:r>
            <a:r>
              <a:rPr lang="en-US" altLang="en-US" sz="2400" b="1"/>
              <a:t> Pair of Static Energy Fields That Extend to Infinity </a:t>
            </a:r>
          </a:p>
        </p:txBody>
      </p:sp>
      <p:sp>
        <p:nvSpPr>
          <p:cNvPr id="103431" name="TextBox 1">
            <a:extLst>
              <a:ext uri="{FF2B5EF4-FFF2-40B4-BE49-F238E27FC236}">
                <a16:creationId xmlns:a16="http://schemas.microsoft.com/office/drawing/2014/main" id="{65E887E0-3E52-9295-F2E2-4EFADF4D4256}"/>
              </a:ext>
            </a:extLst>
          </p:cNvPr>
          <p:cNvSpPr txBox="1">
            <a:spLocks noChangeArrowheads="1"/>
          </p:cNvSpPr>
          <p:nvPr/>
        </p:nvSpPr>
        <p:spPr bwMode="auto">
          <a:xfrm>
            <a:off x="4625975" y="1243013"/>
            <a:ext cx="4314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C00000"/>
                </a:solidFill>
              </a:rPr>
              <a:t>What an Electron IS Matters…</a:t>
            </a:r>
          </a:p>
        </p:txBody>
      </p:sp>
      <p:sp>
        <p:nvSpPr>
          <p:cNvPr id="103432" name="TextBox 1">
            <a:extLst>
              <a:ext uri="{FF2B5EF4-FFF2-40B4-BE49-F238E27FC236}">
                <a16:creationId xmlns:a16="http://schemas.microsoft.com/office/drawing/2014/main" id="{26A8912E-4FB5-D1AA-0FFC-9684C4D53C97}"/>
              </a:ext>
            </a:extLst>
          </p:cNvPr>
          <p:cNvSpPr txBox="1">
            <a:spLocks noChangeArrowheads="1"/>
          </p:cNvSpPr>
          <p:nvPr/>
        </p:nvSpPr>
        <p:spPr bwMode="auto">
          <a:xfrm>
            <a:off x="8204200" y="4978400"/>
            <a:ext cx="927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t>Not to Scale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fade">
                                      <p:cBhvr>
                                        <p:cTn id="7" dur="500"/>
                                        <p:tgtEl>
                                          <p:spTgt spid="138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4041"/>
                                        </p:tgtEl>
                                        <p:attrNameLst>
                                          <p:attrName>style.visibility</p:attrName>
                                        </p:attrNameLst>
                                      </p:cBhvr>
                                      <p:to>
                                        <p:strVal val="visible"/>
                                      </p:to>
                                    </p:set>
                                    <p:animEffect transition="in" filter="fade">
                                      <p:cBhvr>
                                        <p:cTn id="17" dur="5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4404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BE273D1-2627-55F2-C995-65C6B4068406}"/>
              </a:ext>
            </a:extLst>
          </p:cNvPr>
          <p:cNvSpPr>
            <a:spLocks noGrp="1" noChangeArrowheads="1"/>
          </p:cNvSpPr>
          <p:nvPr>
            <p:ph type="title"/>
          </p:nvPr>
        </p:nvSpPr>
        <p:spPr>
          <a:xfrm>
            <a:off x="457200" y="274638"/>
            <a:ext cx="8229600" cy="561975"/>
          </a:xfrm>
        </p:spPr>
        <p:txBody>
          <a:bodyPr/>
          <a:lstStyle/>
          <a:p>
            <a:r>
              <a:rPr lang="en-US" altLang="en-US" sz="4000" b="1">
                <a:solidFill>
                  <a:srgbClr val="002060"/>
                </a:solidFill>
              </a:rPr>
              <a:t>Why Do This Work?</a:t>
            </a:r>
          </a:p>
        </p:txBody>
      </p:sp>
      <p:sp>
        <p:nvSpPr>
          <p:cNvPr id="3" name="Content Placeholder 2">
            <a:extLst>
              <a:ext uri="{FF2B5EF4-FFF2-40B4-BE49-F238E27FC236}">
                <a16:creationId xmlns:a16="http://schemas.microsoft.com/office/drawing/2014/main" id="{6C8C491E-94C3-6EB5-E488-0FD3055B8E2A}"/>
              </a:ext>
            </a:extLst>
          </p:cNvPr>
          <p:cNvSpPr>
            <a:spLocks noGrp="1"/>
          </p:cNvSpPr>
          <p:nvPr>
            <p:ph idx="1"/>
          </p:nvPr>
        </p:nvSpPr>
        <p:spPr>
          <a:xfrm>
            <a:off x="368300" y="979488"/>
            <a:ext cx="8229600" cy="5454650"/>
          </a:xfrm>
        </p:spPr>
        <p:txBody>
          <a:bodyPr/>
          <a:lstStyle/>
          <a:p>
            <a:pPr>
              <a:spcAft>
                <a:spcPts val="600"/>
              </a:spcAft>
              <a:defRPr/>
            </a:pPr>
            <a:r>
              <a:rPr lang="en-US" sz="2000" b="1" dirty="0">
                <a:solidFill>
                  <a:srgbClr val="0070C0"/>
                </a:solidFill>
                <a:latin typeface="+mj-lt"/>
              </a:rPr>
              <a:t>Common Sense Science’s</a:t>
            </a:r>
            <a:r>
              <a:rPr lang="en-US" sz="2000" b="1" dirty="0">
                <a:latin typeface="+mj-lt"/>
              </a:rPr>
              <a:t> </a:t>
            </a:r>
            <a:r>
              <a:rPr lang="en-US" sz="2000" b="1" dirty="0">
                <a:solidFill>
                  <a:srgbClr val="0070C0"/>
                </a:solidFill>
                <a:latin typeface="+mj-lt"/>
              </a:rPr>
              <a:t>goal has been to correct perceived deficiencies </a:t>
            </a:r>
            <a:r>
              <a:rPr lang="en-US" sz="2000" b="1" dirty="0">
                <a:latin typeface="+mj-lt"/>
              </a:rPr>
              <a:t>in modern physics by reapplying sound scientific methods to develop better fundamental theories of the physical world.</a:t>
            </a:r>
          </a:p>
          <a:p>
            <a:pPr>
              <a:spcAft>
                <a:spcPts val="600"/>
              </a:spcAft>
              <a:defRPr/>
            </a:pPr>
            <a:r>
              <a:rPr lang="en-US" sz="2000" b="1" dirty="0">
                <a:latin typeface="+mj-lt"/>
              </a:rPr>
              <a:t>CSS</a:t>
            </a:r>
            <a:r>
              <a:rPr lang="en-US" sz="2000" b="1" dirty="0">
                <a:solidFill>
                  <a:srgbClr val="0070C0"/>
                </a:solidFill>
                <a:latin typeface="+mj-lt"/>
              </a:rPr>
              <a:t> is a body of theory regarding matter and forces </a:t>
            </a:r>
            <a:r>
              <a:rPr lang="en-US" sz="2000" b="1" dirty="0">
                <a:latin typeface="+mj-lt"/>
              </a:rPr>
              <a:t>that describes the physical world building upon classical laws, geometric models, absolute time and Galilean space.</a:t>
            </a:r>
          </a:p>
          <a:p>
            <a:pPr>
              <a:spcAft>
                <a:spcPts val="600"/>
              </a:spcAft>
              <a:defRPr/>
            </a:pPr>
            <a:r>
              <a:rPr lang="en-US" sz="2000" b="1" dirty="0">
                <a:latin typeface="+mj-lt"/>
              </a:rPr>
              <a:t>The foundational principles of CSS theory are based upon the </a:t>
            </a:r>
            <a:r>
              <a:rPr lang="en-US" sz="2000" b="1" dirty="0">
                <a:solidFill>
                  <a:srgbClr val="0070C0"/>
                </a:solidFill>
                <a:latin typeface="+mj-lt"/>
              </a:rPr>
              <a:t>law of cause and effect</a:t>
            </a:r>
            <a:r>
              <a:rPr lang="en-US" sz="2000" b="1" dirty="0">
                <a:latin typeface="+mj-lt"/>
              </a:rPr>
              <a:t>, and the assertion that the universe and all natural phenomena are fundamentally </a:t>
            </a:r>
            <a:r>
              <a:rPr lang="en-US" sz="2000" b="1" dirty="0">
                <a:solidFill>
                  <a:srgbClr val="0070C0"/>
                </a:solidFill>
                <a:latin typeface="+mj-lt"/>
              </a:rPr>
              <a:t>electrical in character</a:t>
            </a:r>
            <a:r>
              <a:rPr lang="en-US" sz="2000" b="1" dirty="0">
                <a:latin typeface="+mj-lt"/>
              </a:rPr>
              <a:t>.</a:t>
            </a:r>
          </a:p>
          <a:p>
            <a:pPr>
              <a:spcAft>
                <a:spcPts val="600"/>
              </a:spcAft>
              <a:defRPr/>
            </a:pPr>
            <a:r>
              <a:rPr lang="en-US" sz="2000" b="1" dirty="0">
                <a:latin typeface="+mj-lt"/>
              </a:rPr>
              <a:t>Applying these principles has led to:</a:t>
            </a:r>
          </a:p>
          <a:p>
            <a:pPr marL="628650" lvl="1">
              <a:spcAft>
                <a:spcPts val="600"/>
              </a:spcAft>
              <a:defRPr/>
            </a:pPr>
            <a:r>
              <a:rPr lang="en-US" sz="2000" b="1" dirty="0">
                <a:latin typeface="+mj-lt"/>
              </a:rPr>
              <a:t>Derivation of a </a:t>
            </a:r>
            <a:r>
              <a:rPr lang="en-US" sz="2000" b="1" dirty="0">
                <a:solidFill>
                  <a:srgbClr val="C00000"/>
                </a:solidFill>
                <a:latin typeface="+mj-lt"/>
              </a:rPr>
              <a:t>universal force law </a:t>
            </a:r>
            <a:r>
              <a:rPr lang="en-US" sz="2000" b="1" dirty="0">
                <a:latin typeface="+mj-lt"/>
              </a:rPr>
              <a:t>that applies on all scales ranging from the sub-atomic to the cosmic domain, and </a:t>
            </a:r>
          </a:p>
          <a:p>
            <a:pPr marL="628650" lvl="1">
              <a:spcAft>
                <a:spcPts val="600"/>
              </a:spcAft>
              <a:defRPr/>
            </a:pPr>
            <a:r>
              <a:rPr lang="en-US" sz="2000" b="1" dirty="0">
                <a:latin typeface="+mj-lt"/>
              </a:rPr>
              <a:t>Development of </a:t>
            </a:r>
            <a:r>
              <a:rPr lang="en-US" sz="2000" b="1" dirty="0">
                <a:solidFill>
                  <a:srgbClr val="C00000"/>
                </a:solidFill>
                <a:latin typeface="+mj-lt"/>
              </a:rPr>
              <a:t>physical models </a:t>
            </a:r>
            <a:r>
              <a:rPr lang="en-US" sz="2000" b="1" dirty="0">
                <a:latin typeface="+mj-lt"/>
              </a:rPr>
              <a:t>for elementary particles, nuclei, atoms and molecules</a:t>
            </a:r>
          </a:p>
        </p:txBody>
      </p:sp>
      <p:pic>
        <p:nvPicPr>
          <p:cNvPr id="4" name="Picture 3" descr="A picture containing child art, art&#10;&#10;Description automatically generated">
            <a:extLst>
              <a:ext uri="{FF2B5EF4-FFF2-40B4-BE49-F238E27FC236}">
                <a16:creationId xmlns:a16="http://schemas.microsoft.com/office/drawing/2014/main" id="{682CEE85-9E76-86C5-5EB7-1235455C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3" y="2351088"/>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iagram of a circular object&#10;&#10;Description automatically generated with low confidence">
            <a:extLst>
              <a:ext uri="{FF2B5EF4-FFF2-40B4-BE49-F238E27FC236}">
                <a16:creationId xmlns:a16="http://schemas.microsoft.com/office/drawing/2014/main" id="{3FF560B6-C1F5-C50D-AADD-B5326044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2363788"/>
            <a:ext cx="35941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99A8846-310E-294A-3123-A54BC92D5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138" y="4578350"/>
            <a:ext cx="28082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iodic table of the elements&#10;&#10;Description automatically generated with medium confidence">
            <a:extLst>
              <a:ext uri="{FF2B5EF4-FFF2-40B4-BE49-F238E27FC236}">
                <a16:creationId xmlns:a16="http://schemas.microsoft.com/office/drawing/2014/main" id="{4D8538C0-3993-7FBB-AA5D-3B63482BF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5963" y="3562350"/>
            <a:ext cx="390048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D2D23F2-018A-5B69-4173-B385B3F3CF5E}"/>
              </a:ext>
            </a:extLst>
          </p:cNvPr>
          <p:cNvSpPr>
            <a:spLocks noGrp="1" noChangeArrowheads="1"/>
          </p:cNvSpPr>
          <p:nvPr>
            <p:ph type="title"/>
          </p:nvPr>
        </p:nvSpPr>
        <p:spPr>
          <a:xfrm>
            <a:off x="404813" y="0"/>
            <a:ext cx="8229600" cy="1277938"/>
          </a:xfrm>
        </p:spPr>
        <p:txBody>
          <a:bodyPr/>
          <a:lstStyle/>
          <a:p>
            <a:pPr eaLnBrk="1" hangingPunct="1"/>
            <a:r>
              <a:rPr lang="en-US" altLang="en-US" sz="3200" b="1">
                <a:solidFill>
                  <a:schemeClr val="accent2"/>
                </a:solidFill>
              </a:rPr>
              <a:t>Revised Electrodynamics Leads to New Model of the Electron</a:t>
            </a:r>
          </a:p>
        </p:txBody>
      </p:sp>
      <p:pic>
        <p:nvPicPr>
          <p:cNvPr id="105475" name="Picture 3" descr="toroid1">
            <a:extLst>
              <a:ext uri="{FF2B5EF4-FFF2-40B4-BE49-F238E27FC236}">
                <a16:creationId xmlns:a16="http://schemas.microsoft.com/office/drawing/2014/main" id="{03FB5579-4D72-2294-267C-6682F0CC41DE}"/>
              </a:ext>
            </a:extLst>
          </p:cNvPr>
          <p:cNvPicPr>
            <a:picLocks noChangeAspect="1" noChangeArrowheads="1"/>
          </p:cNvPicPr>
          <p:nvPr>
            <p:ph type="clipArt" sz="half" idx="1"/>
          </p:nvPr>
        </p:nvPicPr>
        <p:blipFill>
          <a:blip r:embed="rId3">
            <a:lum bright="18000" contrast="30000"/>
            <a:extLst>
              <a:ext uri="{28A0092B-C50C-407E-A947-70E740481C1C}">
                <a14:useLocalDpi xmlns:a14="http://schemas.microsoft.com/office/drawing/2010/main" val="0"/>
              </a:ext>
            </a:extLst>
          </a:blip>
          <a:srcRect r="69011" b="13127"/>
          <a:stretch>
            <a:fillRect/>
          </a:stretch>
        </p:blipFill>
        <p:spPr>
          <a:xfrm>
            <a:off x="5726113" y="1277938"/>
            <a:ext cx="3006725" cy="3011487"/>
          </a:xfrm>
          <a:noFill/>
        </p:spPr>
      </p:pic>
      <p:sp>
        <p:nvSpPr>
          <p:cNvPr id="140292" name="Rectangle 4">
            <a:extLst>
              <a:ext uri="{FF2B5EF4-FFF2-40B4-BE49-F238E27FC236}">
                <a16:creationId xmlns:a16="http://schemas.microsoft.com/office/drawing/2014/main" id="{0E72CAB7-8D2F-E4BF-CBE1-4DF2005DFEE8}"/>
              </a:ext>
            </a:extLst>
          </p:cNvPr>
          <p:cNvSpPr>
            <a:spLocks noGrp="1" noChangeArrowheads="1"/>
          </p:cNvSpPr>
          <p:nvPr>
            <p:ph type="body" sz="half" idx="2"/>
          </p:nvPr>
        </p:nvSpPr>
        <p:spPr>
          <a:xfrm>
            <a:off x="177800" y="1277938"/>
            <a:ext cx="5397500" cy="5262562"/>
          </a:xfrm>
        </p:spPr>
        <p:txBody>
          <a:bodyPr/>
          <a:lstStyle/>
          <a:p>
            <a:pPr marL="223838" indent="-223838" eaLnBrk="1" hangingPunct="1">
              <a:lnSpc>
                <a:spcPct val="110000"/>
              </a:lnSpc>
            </a:pPr>
            <a:r>
              <a:rPr lang="en-US" altLang="en-US" sz="2400" b="1">
                <a:solidFill>
                  <a:schemeClr val="accent2"/>
                </a:solidFill>
              </a:rPr>
              <a:t>Charge Fibers (Solitons of Charge)</a:t>
            </a:r>
            <a:r>
              <a:rPr lang="en-US" altLang="en-US" sz="2400" b="1"/>
              <a:t> Helically Spiraling Around a Toroidal Shape: a </a:t>
            </a:r>
            <a:r>
              <a:rPr lang="en-US" altLang="en-US" sz="2400" b="1">
                <a:solidFill>
                  <a:schemeClr val="accent2"/>
                </a:solidFill>
              </a:rPr>
              <a:t>Helicon</a:t>
            </a:r>
            <a:endParaRPr lang="en-US" altLang="en-US" sz="2400" b="1" baseline="30000"/>
          </a:p>
          <a:p>
            <a:pPr marL="623888" lvl="1" indent="-223838" eaLnBrk="1" hangingPunct="1">
              <a:lnSpc>
                <a:spcPct val="110000"/>
              </a:lnSpc>
            </a:pPr>
            <a:r>
              <a:rPr lang="en-US" altLang="en-US" sz="2000" b="1"/>
              <a:t>Three e/3 Intertwined Charge Fibers (Electron Model)</a:t>
            </a:r>
          </a:p>
          <a:p>
            <a:pPr marL="223838" indent="-223838" eaLnBrk="1" hangingPunct="1">
              <a:lnSpc>
                <a:spcPct val="110000"/>
              </a:lnSpc>
            </a:pPr>
            <a:r>
              <a:rPr lang="en-US" altLang="en-US" sz="2400" b="1"/>
              <a:t>Circumference Equal to Compton Wavelength of Electron</a:t>
            </a:r>
          </a:p>
          <a:p>
            <a:pPr marL="223838" indent="-223838" eaLnBrk="1" hangingPunct="1">
              <a:lnSpc>
                <a:spcPct val="110000"/>
              </a:lnSpc>
            </a:pPr>
            <a:r>
              <a:rPr lang="en-US" altLang="en-US" sz="2400" b="1"/>
              <a:t>Multiple Ground and Excited States</a:t>
            </a:r>
          </a:p>
          <a:p>
            <a:pPr marL="223838" indent="-223838" eaLnBrk="1" hangingPunct="1">
              <a:lnSpc>
                <a:spcPct val="110000"/>
              </a:lnSpc>
            </a:pPr>
            <a:r>
              <a:rPr lang="en-US" altLang="en-US" sz="2400" b="1"/>
              <a:t>Physical Spin</a:t>
            </a:r>
          </a:p>
          <a:p>
            <a:pPr marL="223838" indent="-223838" eaLnBrk="1" hangingPunct="1">
              <a:lnSpc>
                <a:spcPct val="110000"/>
              </a:lnSpc>
            </a:pPr>
            <a:r>
              <a:rPr lang="en-US" altLang="en-US" sz="2400" b="1"/>
              <a:t>Physical Magnetic Moment</a:t>
            </a:r>
          </a:p>
        </p:txBody>
      </p:sp>
      <p:pic>
        <p:nvPicPr>
          <p:cNvPr id="105477" name="Picture 5" descr="electron_1_1">
            <a:extLst>
              <a:ext uri="{FF2B5EF4-FFF2-40B4-BE49-F238E27FC236}">
                <a16:creationId xmlns:a16="http://schemas.microsoft.com/office/drawing/2014/main" id="{8A55AEBA-3BEF-CA1C-5A7F-19EB4E584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725" y="4151313"/>
            <a:ext cx="356711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292">
                                            <p:txEl>
                                              <p:pRg st="0" end="0"/>
                                            </p:txEl>
                                          </p:spTgt>
                                        </p:tgtEl>
                                        <p:attrNameLst>
                                          <p:attrName>style.visibility</p:attrName>
                                        </p:attrNameLst>
                                      </p:cBhvr>
                                      <p:to>
                                        <p:strVal val="visible"/>
                                      </p:to>
                                    </p:set>
                                    <p:animEffect transition="in" filter="fade">
                                      <p:cBhvr>
                                        <p:cTn id="7" dur="500"/>
                                        <p:tgtEl>
                                          <p:spTgt spid="14029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292">
                                            <p:txEl>
                                              <p:pRg st="1" end="1"/>
                                            </p:txEl>
                                          </p:spTgt>
                                        </p:tgtEl>
                                        <p:attrNameLst>
                                          <p:attrName>style.visibility</p:attrName>
                                        </p:attrNameLst>
                                      </p:cBhvr>
                                      <p:to>
                                        <p:strVal val="visible"/>
                                      </p:to>
                                    </p:set>
                                    <p:animEffect transition="in" filter="fade">
                                      <p:cBhvr>
                                        <p:cTn id="10" dur="500"/>
                                        <p:tgtEl>
                                          <p:spTgt spid="14029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0292">
                                            <p:txEl>
                                              <p:pRg st="2" end="2"/>
                                            </p:txEl>
                                          </p:spTgt>
                                        </p:tgtEl>
                                        <p:attrNameLst>
                                          <p:attrName>style.visibility</p:attrName>
                                        </p:attrNameLst>
                                      </p:cBhvr>
                                      <p:to>
                                        <p:strVal val="visible"/>
                                      </p:to>
                                    </p:set>
                                    <p:animEffect transition="in" filter="fade">
                                      <p:cBhvr>
                                        <p:cTn id="15" dur="500"/>
                                        <p:tgtEl>
                                          <p:spTgt spid="14029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0292">
                                            <p:txEl>
                                              <p:pRg st="3" end="3"/>
                                            </p:txEl>
                                          </p:spTgt>
                                        </p:tgtEl>
                                        <p:attrNameLst>
                                          <p:attrName>style.visibility</p:attrName>
                                        </p:attrNameLst>
                                      </p:cBhvr>
                                      <p:to>
                                        <p:strVal val="visible"/>
                                      </p:to>
                                    </p:set>
                                    <p:animEffect transition="in" filter="fade">
                                      <p:cBhvr>
                                        <p:cTn id="20" dur="500"/>
                                        <p:tgtEl>
                                          <p:spTgt spid="14029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0292">
                                            <p:txEl>
                                              <p:pRg st="4" end="4"/>
                                            </p:txEl>
                                          </p:spTgt>
                                        </p:tgtEl>
                                        <p:attrNameLst>
                                          <p:attrName>style.visibility</p:attrName>
                                        </p:attrNameLst>
                                      </p:cBhvr>
                                      <p:to>
                                        <p:strVal val="visible"/>
                                      </p:to>
                                    </p:set>
                                    <p:animEffect transition="in" filter="fade">
                                      <p:cBhvr>
                                        <p:cTn id="25" dur="500"/>
                                        <p:tgtEl>
                                          <p:spTgt spid="140292">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40292">
                                            <p:txEl>
                                              <p:pRg st="5" end="5"/>
                                            </p:txEl>
                                          </p:spTgt>
                                        </p:tgtEl>
                                        <p:attrNameLst>
                                          <p:attrName>style.visibility</p:attrName>
                                        </p:attrNameLst>
                                      </p:cBhvr>
                                      <p:to>
                                        <p:strVal val="visible"/>
                                      </p:to>
                                    </p:set>
                                    <p:animEffect transition="in" filter="fade">
                                      <p:cBhvr>
                                        <p:cTn id="30" dur="500"/>
                                        <p:tgtEl>
                                          <p:spTgt spid="1402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1420A377-ABCA-1FD9-D921-05D00BFC0D10}"/>
              </a:ext>
            </a:extLst>
          </p:cNvPr>
          <p:cNvSpPr>
            <a:spLocks noGrp="1" noChangeArrowheads="1"/>
          </p:cNvSpPr>
          <p:nvPr>
            <p:ph type="title"/>
          </p:nvPr>
        </p:nvSpPr>
        <p:spPr>
          <a:xfrm>
            <a:off x="722313" y="219075"/>
            <a:ext cx="7772400" cy="992188"/>
          </a:xfrm>
          <a:noFill/>
        </p:spPr>
        <p:txBody>
          <a:bodyPr lIns="92075" tIns="46038" rIns="92075" bIns="46038"/>
          <a:lstStyle/>
          <a:p>
            <a:pPr eaLnBrk="1" hangingPunct="1"/>
            <a:r>
              <a:rPr lang="en-US" altLang="en-US" sz="3200" b="1">
                <a:solidFill>
                  <a:schemeClr val="accent2"/>
                </a:solidFill>
              </a:rPr>
              <a:t>Spinning Charge Fiber Ring Model</a:t>
            </a:r>
            <a:br>
              <a:rPr lang="en-US" altLang="en-US" sz="3200" b="1">
                <a:solidFill>
                  <a:schemeClr val="accent2"/>
                </a:solidFill>
              </a:rPr>
            </a:br>
            <a:r>
              <a:rPr lang="en-US" altLang="en-US" sz="3200" b="1">
                <a:solidFill>
                  <a:schemeClr val="accent2"/>
                </a:solidFill>
              </a:rPr>
              <a:t>Structure of Elementary Particles</a:t>
            </a:r>
          </a:p>
        </p:txBody>
      </p:sp>
      <p:sp>
        <p:nvSpPr>
          <p:cNvPr id="148483" name="Rectangle 3">
            <a:extLst>
              <a:ext uri="{FF2B5EF4-FFF2-40B4-BE49-F238E27FC236}">
                <a16:creationId xmlns:a16="http://schemas.microsoft.com/office/drawing/2014/main" id="{5FD68A37-BEB5-52D3-2648-F514D5A7906B}"/>
              </a:ext>
            </a:extLst>
          </p:cNvPr>
          <p:cNvSpPr>
            <a:spLocks noChangeArrowheads="1"/>
          </p:cNvSpPr>
          <p:nvPr/>
        </p:nvSpPr>
        <p:spPr bwMode="auto">
          <a:xfrm>
            <a:off x="336550" y="1689100"/>
            <a:ext cx="84709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401638" indent="-401638">
              <a:spcBef>
                <a:spcPct val="20000"/>
              </a:spcBef>
              <a:buChar char="•"/>
              <a:defRPr sz="3200">
                <a:solidFill>
                  <a:schemeClr val="tx1"/>
                </a:solidFill>
                <a:latin typeface="Arial" panose="020B0604020202020204" pitchFamily="34" charset="0"/>
              </a:defRPr>
            </a:lvl1pPr>
            <a:lvl2pPr marL="858838" indent="-40163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400" b="1">
                <a:solidFill>
                  <a:srgbClr val="000000"/>
                </a:solidFill>
              </a:rPr>
              <a:t>Charge Fibers Appear to Be Complex Consisting of:</a:t>
            </a:r>
          </a:p>
          <a:p>
            <a:pPr lvl="1">
              <a:spcBef>
                <a:spcPct val="50000"/>
              </a:spcBef>
              <a:buFontTx/>
              <a:buChar char="•"/>
            </a:pPr>
            <a:r>
              <a:rPr lang="en-US" altLang="en-US" sz="2000" b="1">
                <a:solidFill>
                  <a:srgbClr val="000000"/>
                </a:solidFill>
              </a:rPr>
              <a:t>At Least 3 </a:t>
            </a:r>
            <a:r>
              <a:rPr lang="en-US" altLang="en-US" sz="2000" b="1">
                <a:solidFill>
                  <a:srgbClr val="0070C0"/>
                </a:solidFill>
              </a:rPr>
              <a:t>Primary</a:t>
            </a:r>
            <a:r>
              <a:rPr lang="en-US" altLang="en-US" sz="2000" b="1">
                <a:solidFill>
                  <a:srgbClr val="000000"/>
                </a:solidFill>
              </a:rPr>
              <a:t> Continuous Intertwined Soliton Fibers of Charge</a:t>
            </a:r>
          </a:p>
          <a:p>
            <a:pPr lvl="1">
              <a:spcBef>
                <a:spcPct val="50000"/>
              </a:spcBef>
              <a:buFontTx/>
              <a:buChar char="•"/>
            </a:pPr>
            <a:r>
              <a:rPr lang="en-US" altLang="en-US" sz="2000" b="1">
                <a:solidFill>
                  <a:srgbClr val="000000"/>
                </a:solidFill>
              </a:rPr>
              <a:t>Primary Fibers May Consist of Smaller Intertwined </a:t>
            </a:r>
            <a:r>
              <a:rPr lang="en-US" altLang="en-US" sz="2000" b="1">
                <a:solidFill>
                  <a:srgbClr val="C00000"/>
                </a:solidFill>
              </a:rPr>
              <a:t>Secondary Charge Fibers</a:t>
            </a:r>
            <a:endParaRPr lang="en-US" altLang="en-US" sz="2000" b="1">
              <a:solidFill>
                <a:srgbClr val="000000"/>
              </a:solidFill>
            </a:endParaRPr>
          </a:p>
          <a:p>
            <a:pPr lvl="1">
              <a:spcBef>
                <a:spcPct val="50000"/>
              </a:spcBef>
              <a:buFontTx/>
              <a:buChar char="•"/>
            </a:pPr>
            <a:r>
              <a:rPr lang="en-US" altLang="en-US" sz="2000" b="1">
                <a:solidFill>
                  <a:srgbClr val="000000"/>
                </a:solidFill>
              </a:rPr>
              <a:t>Secondary Fibers May Consist of </a:t>
            </a:r>
            <a:r>
              <a:rPr lang="en-US" altLang="en-US" sz="2000" b="1">
                <a:solidFill>
                  <a:srgbClr val="7030A0"/>
                </a:solidFill>
              </a:rPr>
              <a:t>Tertiary Charge Fibers</a:t>
            </a:r>
          </a:p>
        </p:txBody>
      </p:sp>
      <p:sp>
        <p:nvSpPr>
          <p:cNvPr id="2" name="Rectangle 3">
            <a:extLst>
              <a:ext uri="{FF2B5EF4-FFF2-40B4-BE49-F238E27FC236}">
                <a16:creationId xmlns:a16="http://schemas.microsoft.com/office/drawing/2014/main" id="{92F14C07-A14B-74F3-28DD-A7CD27993F8D}"/>
              </a:ext>
            </a:extLst>
          </p:cNvPr>
          <p:cNvSpPr>
            <a:spLocks noChangeArrowheads="1"/>
          </p:cNvSpPr>
          <p:nvPr/>
        </p:nvSpPr>
        <p:spPr bwMode="auto">
          <a:xfrm>
            <a:off x="336550" y="4341813"/>
            <a:ext cx="48275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401638" indent="-401638">
              <a:spcBef>
                <a:spcPct val="20000"/>
              </a:spcBef>
              <a:buChar char="•"/>
              <a:defRPr sz="3200">
                <a:solidFill>
                  <a:schemeClr val="tx1"/>
                </a:solidFill>
                <a:latin typeface="Arial" panose="020B0604020202020204" pitchFamily="34" charset="0"/>
              </a:defRPr>
            </a:lvl1pPr>
            <a:lvl2pPr marL="858838" indent="-40163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400" b="1">
                <a:solidFill>
                  <a:srgbClr val="000000"/>
                </a:solidFill>
              </a:rPr>
              <a:t>The More Looping Fibers (Solitons) the </a:t>
            </a:r>
            <a:r>
              <a:rPr lang="en-US" altLang="en-US" sz="2400" b="1">
                <a:solidFill>
                  <a:srgbClr val="0070C0"/>
                </a:solidFill>
              </a:rPr>
              <a:t>Higher the Binding Energy</a:t>
            </a:r>
            <a:r>
              <a:rPr lang="en-US" altLang="en-US" sz="2400" b="1">
                <a:solidFill>
                  <a:srgbClr val="000000"/>
                </a:solidFill>
              </a:rPr>
              <a:t> and the </a:t>
            </a:r>
            <a:r>
              <a:rPr lang="en-US" altLang="en-US" sz="2400" b="1"/>
              <a:t>Resulting</a:t>
            </a:r>
            <a:r>
              <a:rPr lang="en-US" altLang="en-US" sz="2400" b="1">
                <a:solidFill>
                  <a:srgbClr val="0070C0"/>
                </a:solidFill>
              </a:rPr>
              <a:t> </a:t>
            </a:r>
            <a:r>
              <a:rPr lang="en-US" altLang="en-US" sz="2400" b="1">
                <a:solidFill>
                  <a:srgbClr val="C00000"/>
                </a:solidFill>
              </a:rPr>
              <a:t>Mass</a:t>
            </a:r>
            <a:r>
              <a:rPr lang="en-US" altLang="en-US" sz="2400" b="1">
                <a:solidFill>
                  <a:srgbClr val="0070C0"/>
                </a:solidFill>
              </a:rPr>
              <a:t> </a:t>
            </a:r>
            <a:r>
              <a:rPr lang="en-US" altLang="en-US" sz="2400" b="1">
                <a:solidFill>
                  <a:srgbClr val="000000"/>
                </a:solidFill>
              </a:rPr>
              <a:t>of the Particle</a:t>
            </a:r>
            <a:endParaRPr lang="en-US" altLang="en-US" sz="2400" b="1">
              <a:solidFill>
                <a:srgbClr val="000000"/>
              </a:solidFill>
              <a:latin typeface="Tahoma" panose="020B0604030504040204" pitchFamily="34" charset="0"/>
            </a:endParaRPr>
          </a:p>
        </p:txBody>
      </p:sp>
      <p:pic>
        <p:nvPicPr>
          <p:cNvPr id="107525" name="Picture 2">
            <a:extLst>
              <a:ext uri="{FF2B5EF4-FFF2-40B4-BE49-F238E27FC236}">
                <a16:creationId xmlns:a16="http://schemas.microsoft.com/office/drawing/2014/main" id="{1B04C731-0AF7-780F-5DF8-D239AD2CE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138" y="4403725"/>
            <a:ext cx="33099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4E39C8-63E7-63C4-A18B-98E69FEFE4B9}"/>
              </a:ext>
            </a:extLst>
          </p:cNvPr>
          <p:cNvSpPr/>
          <p:nvPr/>
        </p:nvSpPr>
        <p:spPr>
          <a:xfrm>
            <a:off x="6303963" y="5070475"/>
            <a:ext cx="1193800" cy="447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fade">
                                      <p:cBhvr>
                                        <p:cTn id="7" dur="500"/>
                                        <p:tgtEl>
                                          <p:spTgt spid="1484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8483">
                                            <p:txEl>
                                              <p:pRg st="1" end="1"/>
                                            </p:txEl>
                                          </p:spTgt>
                                        </p:tgtEl>
                                        <p:attrNameLst>
                                          <p:attrName>style.visibility</p:attrName>
                                        </p:attrNameLst>
                                      </p:cBhvr>
                                      <p:to>
                                        <p:strVal val="visible"/>
                                      </p:to>
                                    </p:set>
                                    <p:animEffect transition="in" filter="fade">
                                      <p:cBhvr>
                                        <p:cTn id="10" dur="500"/>
                                        <p:tgtEl>
                                          <p:spTgt spid="14848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animEffect transition="in" filter="fade">
                                      <p:cBhvr>
                                        <p:cTn id="15" dur="500"/>
                                        <p:tgtEl>
                                          <p:spTgt spid="14848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8483">
                                            <p:txEl>
                                              <p:pRg st="3" end="3"/>
                                            </p:txEl>
                                          </p:spTgt>
                                        </p:tgtEl>
                                        <p:attrNameLst>
                                          <p:attrName>style.visibility</p:attrName>
                                        </p:attrNameLst>
                                      </p:cBhvr>
                                      <p:to>
                                        <p:strVal val="visible"/>
                                      </p:to>
                                    </p:set>
                                    <p:animEffect transition="in" filter="fade">
                                      <p:cBhvr>
                                        <p:cTn id="20" dur="500"/>
                                        <p:tgtEl>
                                          <p:spTgt spid="14848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7DBF9F4-8CCC-E9D0-23DE-F73EAB658F74}"/>
              </a:ext>
            </a:extLst>
          </p:cNvPr>
          <p:cNvSpPr>
            <a:spLocks noGrp="1" noChangeArrowheads="1"/>
          </p:cNvSpPr>
          <p:nvPr>
            <p:ph type="title"/>
          </p:nvPr>
        </p:nvSpPr>
        <p:spPr>
          <a:xfrm>
            <a:off x="738188" y="0"/>
            <a:ext cx="7839075" cy="892175"/>
          </a:xfrm>
        </p:spPr>
        <p:txBody>
          <a:bodyPr/>
          <a:lstStyle/>
          <a:p>
            <a:pPr eaLnBrk="1" hangingPunct="1"/>
            <a:r>
              <a:rPr lang="en-US" altLang="en-US" sz="4100" b="1">
                <a:solidFill>
                  <a:schemeClr val="accent2"/>
                </a:solidFill>
              </a:rPr>
              <a:t>Helicon</a:t>
            </a:r>
            <a:r>
              <a:rPr lang="en-US" altLang="en-US" sz="3800" b="1" baseline="30000">
                <a:solidFill>
                  <a:schemeClr val="accent2"/>
                </a:solidFill>
              </a:rPr>
              <a:t> </a:t>
            </a:r>
            <a:r>
              <a:rPr lang="en-US" altLang="en-US" sz="4100" b="1">
                <a:solidFill>
                  <a:schemeClr val="accent2"/>
                </a:solidFill>
              </a:rPr>
              <a:t>Theory</a:t>
            </a:r>
            <a:endParaRPr lang="en-US" altLang="en-US" sz="2000" b="1">
              <a:solidFill>
                <a:schemeClr val="accent2"/>
              </a:solidFill>
            </a:endParaRPr>
          </a:p>
        </p:txBody>
      </p:sp>
      <p:sp>
        <p:nvSpPr>
          <p:cNvPr id="146435" name="Rectangle 3">
            <a:extLst>
              <a:ext uri="{FF2B5EF4-FFF2-40B4-BE49-F238E27FC236}">
                <a16:creationId xmlns:a16="http://schemas.microsoft.com/office/drawing/2014/main" id="{20B2BD00-2036-EF6A-3926-0A3D77CE9301}"/>
              </a:ext>
            </a:extLst>
          </p:cNvPr>
          <p:cNvSpPr>
            <a:spLocks noGrp="1" noChangeArrowheads="1"/>
          </p:cNvSpPr>
          <p:nvPr>
            <p:ph type="body" idx="1"/>
          </p:nvPr>
        </p:nvSpPr>
        <p:spPr>
          <a:xfrm>
            <a:off x="223838" y="909638"/>
            <a:ext cx="5527675" cy="3436937"/>
          </a:xfrm>
        </p:spPr>
        <p:txBody>
          <a:bodyPr/>
          <a:lstStyle/>
          <a:p>
            <a:pPr eaLnBrk="1" hangingPunct="1">
              <a:lnSpc>
                <a:spcPct val="90000"/>
              </a:lnSpc>
            </a:pPr>
            <a:r>
              <a:rPr lang="en-US" altLang="en-US" sz="2400" b="1"/>
              <a:t>Charged Particles have Finite Size &amp; Specifiable Physical Shape     			</a:t>
            </a:r>
            <a:r>
              <a:rPr lang="en-US" altLang="en-US" sz="1800" b="1">
                <a:solidFill>
                  <a:srgbClr val="333399"/>
                </a:solidFill>
              </a:rPr>
              <a:t>— Dr. Thomas Barnes</a:t>
            </a:r>
            <a:endParaRPr lang="en-US" altLang="en-US" sz="2000" b="1">
              <a:solidFill>
                <a:srgbClr val="333399"/>
              </a:solidFill>
            </a:endParaRPr>
          </a:p>
          <a:p>
            <a:pPr eaLnBrk="1" hangingPunct="1">
              <a:lnSpc>
                <a:spcPct val="90000"/>
              </a:lnSpc>
            </a:pPr>
            <a:r>
              <a:rPr lang="en-US" altLang="en-US" sz="2400" b="1">
                <a:solidFill>
                  <a:srgbClr val="0070C0"/>
                </a:solidFill>
              </a:rPr>
              <a:t>Electromagnetic Energy</a:t>
            </a:r>
            <a:r>
              <a:rPr lang="en-US" altLang="en-US" sz="2400" b="1"/>
              <a:t> is Purely Wave-like and is Non-Quantized</a:t>
            </a:r>
          </a:p>
          <a:p>
            <a:pPr lvl="1" eaLnBrk="1" hangingPunct="1">
              <a:lnSpc>
                <a:spcPct val="90000"/>
              </a:lnSpc>
              <a:buFont typeface="Wingdings" panose="05000000000000000000" pitchFamily="2" charset="2"/>
              <a:buChar char="§"/>
            </a:pPr>
            <a:r>
              <a:rPr lang="en-US" altLang="en-US" sz="2000" b="1">
                <a:solidFill>
                  <a:srgbClr val="000000"/>
                </a:solidFill>
              </a:rPr>
              <a:t>Actual </a:t>
            </a:r>
            <a:r>
              <a:rPr lang="en-US" altLang="en-US" sz="2000" b="1">
                <a:solidFill>
                  <a:srgbClr val="C00000"/>
                </a:solidFill>
              </a:rPr>
              <a:t>Quantization</a:t>
            </a:r>
            <a:r>
              <a:rPr lang="en-US" altLang="en-US" sz="2000" b="1">
                <a:solidFill>
                  <a:srgbClr val="000000"/>
                </a:solidFill>
              </a:rPr>
              <a:t> (or the Appearance Thereof) </a:t>
            </a:r>
            <a:r>
              <a:rPr lang="en-US" altLang="en-US" sz="2000" b="1">
                <a:solidFill>
                  <a:srgbClr val="C00000"/>
                </a:solidFill>
              </a:rPr>
              <a:t>Occurs In the Interaction of Wave Energy with Matter</a:t>
            </a:r>
            <a:r>
              <a:rPr lang="en-US" altLang="en-US" sz="2000" b="1">
                <a:solidFill>
                  <a:srgbClr val="000000"/>
                </a:solidFill>
              </a:rPr>
              <a:t> (</a:t>
            </a:r>
            <a:r>
              <a:rPr lang="en-US" altLang="en-US" sz="2000" b="1" i="1">
                <a:solidFill>
                  <a:srgbClr val="000000"/>
                </a:solidFill>
              </a:rPr>
              <a:t>e.g., Photoelectric Effect, Line Spectra)</a:t>
            </a:r>
          </a:p>
          <a:p>
            <a:pPr lvl="1" eaLnBrk="1" hangingPunct="1">
              <a:lnSpc>
                <a:spcPct val="90000"/>
              </a:lnSpc>
              <a:buFont typeface="Wingdings" panose="05000000000000000000" pitchFamily="2" charset="2"/>
              <a:buChar char="§"/>
            </a:pPr>
            <a:r>
              <a:rPr lang="en-US" altLang="en-US" sz="2000" b="1">
                <a:solidFill>
                  <a:srgbClr val="000000"/>
                </a:solidFill>
              </a:rPr>
              <a:t>Standing and Oscillating Waves</a:t>
            </a:r>
          </a:p>
        </p:txBody>
      </p:sp>
      <p:sp>
        <p:nvSpPr>
          <p:cNvPr id="109572" name="Text Box 5">
            <a:extLst>
              <a:ext uri="{FF2B5EF4-FFF2-40B4-BE49-F238E27FC236}">
                <a16:creationId xmlns:a16="http://schemas.microsoft.com/office/drawing/2014/main" id="{42807AD2-3685-59AE-7F58-C3C27E16F70C}"/>
              </a:ext>
            </a:extLst>
          </p:cNvPr>
          <p:cNvSpPr txBox="1">
            <a:spLocks noChangeArrowheads="1"/>
          </p:cNvSpPr>
          <p:nvPr/>
        </p:nvSpPr>
        <p:spPr bwMode="auto">
          <a:xfrm>
            <a:off x="5886450" y="1277938"/>
            <a:ext cx="294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b="1">
                <a:latin typeface="Tahoma" panose="020B0604030504040204" pitchFamily="34" charset="0"/>
              </a:rPr>
              <a:t>Particle Ring Helicon Model</a:t>
            </a:r>
          </a:p>
        </p:txBody>
      </p:sp>
      <p:sp>
        <p:nvSpPr>
          <p:cNvPr id="109573" name="Rectangle 6">
            <a:extLst>
              <a:ext uri="{FF2B5EF4-FFF2-40B4-BE49-F238E27FC236}">
                <a16:creationId xmlns:a16="http://schemas.microsoft.com/office/drawing/2014/main" id="{269BD7B8-A242-0057-3379-035C08C9D785}"/>
              </a:ext>
            </a:extLst>
          </p:cNvPr>
          <p:cNvSpPr>
            <a:spLocks noChangeArrowheads="1"/>
          </p:cNvSpPr>
          <p:nvPr/>
        </p:nvSpPr>
        <p:spPr bwMode="auto">
          <a:xfrm>
            <a:off x="4227513" y="2924175"/>
            <a:ext cx="952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solidFill>
                  <a:srgbClr val="000000"/>
                </a:solidFill>
                <a:latin typeface="Times New Roman" panose="02020603050405020304" pitchFamily="18" charset="0"/>
              </a:rPr>
              <a:t> </a:t>
            </a:r>
            <a:endParaRPr lang="en-US" altLang="en-US" sz="2800">
              <a:latin typeface="Tahoma" panose="020B0604030504040204" pitchFamily="34" charset="0"/>
            </a:endParaRPr>
          </a:p>
        </p:txBody>
      </p:sp>
      <p:grpSp>
        <p:nvGrpSpPr>
          <p:cNvPr id="109574" name="Group 176">
            <a:extLst>
              <a:ext uri="{FF2B5EF4-FFF2-40B4-BE49-F238E27FC236}">
                <a16:creationId xmlns:a16="http://schemas.microsoft.com/office/drawing/2014/main" id="{65559B72-D38B-88F6-5729-12A55ABEEFE2}"/>
              </a:ext>
            </a:extLst>
          </p:cNvPr>
          <p:cNvGrpSpPr>
            <a:grpSpLocks/>
          </p:cNvGrpSpPr>
          <p:nvPr/>
        </p:nvGrpSpPr>
        <p:grpSpPr bwMode="auto">
          <a:xfrm>
            <a:off x="5961063" y="1657350"/>
            <a:ext cx="2817812" cy="2143125"/>
            <a:chOff x="3686" y="919"/>
            <a:chExt cx="1775" cy="1350"/>
          </a:xfrm>
        </p:grpSpPr>
        <p:sp>
          <p:nvSpPr>
            <p:cNvPr id="109577" name="Rectangle 177">
              <a:extLst>
                <a:ext uri="{FF2B5EF4-FFF2-40B4-BE49-F238E27FC236}">
                  <a16:creationId xmlns:a16="http://schemas.microsoft.com/office/drawing/2014/main" id="{9C65DBFE-FEE3-7577-9349-06F86F188F9A}"/>
                </a:ext>
              </a:extLst>
            </p:cNvPr>
            <p:cNvSpPr>
              <a:spLocks noChangeArrowheads="1"/>
            </p:cNvSpPr>
            <p:nvPr/>
          </p:nvSpPr>
          <p:spPr bwMode="auto">
            <a:xfrm>
              <a:off x="3686" y="919"/>
              <a:ext cx="1775" cy="1350"/>
            </a:xfrm>
            <a:prstGeom prst="rect">
              <a:avLst/>
            </a:prstGeom>
            <a:solidFill>
              <a:schemeClr val="bg2"/>
            </a:solidFill>
            <a:ln w="38100">
              <a:solidFill>
                <a:schemeClr val="accent2"/>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9578" name="Picture 178" descr="Electron-k7-nowire">
              <a:extLst>
                <a:ext uri="{FF2B5EF4-FFF2-40B4-BE49-F238E27FC236}">
                  <a16:creationId xmlns:a16="http://schemas.microsoft.com/office/drawing/2014/main" id="{BB65ECF9-E2B0-AED3-E92D-A4486057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51" t="26500" r="14500" b="42000"/>
            <a:stretch>
              <a:fillRect/>
            </a:stretch>
          </p:blipFill>
          <p:spPr bwMode="auto">
            <a:xfrm>
              <a:off x="3838" y="1065"/>
              <a:ext cx="149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9" name="Line 179">
              <a:extLst>
                <a:ext uri="{FF2B5EF4-FFF2-40B4-BE49-F238E27FC236}">
                  <a16:creationId xmlns:a16="http://schemas.microsoft.com/office/drawing/2014/main" id="{D001285F-28B2-62BC-0162-964EA1D24027}"/>
                </a:ext>
              </a:extLst>
            </p:cNvPr>
            <p:cNvSpPr>
              <a:spLocks noChangeShapeType="1"/>
            </p:cNvSpPr>
            <p:nvPr/>
          </p:nvSpPr>
          <p:spPr bwMode="auto">
            <a:xfrm>
              <a:off x="4575" y="1003"/>
              <a:ext cx="1" cy="79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0" name="Line 180">
              <a:extLst>
                <a:ext uri="{FF2B5EF4-FFF2-40B4-BE49-F238E27FC236}">
                  <a16:creationId xmlns:a16="http://schemas.microsoft.com/office/drawing/2014/main" id="{947C2A3F-C67C-AC94-DEEA-F8DA4A5A3433}"/>
                </a:ext>
              </a:extLst>
            </p:cNvPr>
            <p:cNvSpPr>
              <a:spLocks noChangeShapeType="1"/>
            </p:cNvSpPr>
            <p:nvPr/>
          </p:nvSpPr>
          <p:spPr bwMode="auto">
            <a:xfrm>
              <a:off x="4010" y="1292"/>
              <a:ext cx="1088" cy="14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1" name="Line 181">
              <a:extLst>
                <a:ext uri="{FF2B5EF4-FFF2-40B4-BE49-F238E27FC236}">
                  <a16:creationId xmlns:a16="http://schemas.microsoft.com/office/drawing/2014/main" id="{F0D13700-D824-7BBD-D2BD-86435963CB20}"/>
                </a:ext>
              </a:extLst>
            </p:cNvPr>
            <p:cNvSpPr>
              <a:spLocks noChangeShapeType="1"/>
            </p:cNvSpPr>
            <p:nvPr/>
          </p:nvSpPr>
          <p:spPr bwMode="auto">
            <a:xfrm flipV="1">
              <a:off x="4408" y="1171"/>
              <a:ext cx="458" cy="31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2" name="Oval 182">
              <a:extLst>
                <a:ext uri="{FF2B5EF4-FFF2-40B4-BE49-F238E27FC236}">
                  <a16:creationId xmlns:a16="http://schemas.microsoft.com/office/drawing/2014/main" id="{10281CDC-8FC4-9B9B-A725-63CE5EC8EB69}"/>
                </a:ext>
              </a:extLst>
            </p:cNvPr>
            <p:cNvSpPr>
              <a:spLocks noChangeArrowheads="1"/>
            </p:cNvSpPr>
            <p:nvPr/>
          </p:nvSpPr>
          <p:spPr bwMode="auto">
            <a:xfrm>
              <a:off x="4693" y="1788"/>
              <a:ext cx="391" cy="392"/>
            </a:xfrm>
            <a:prstGeom prst="ellipse">
              <a:avLst/>
            </a:pr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9583" name="Oval 183">
              <a:extLst>
                <a:ext uri="{FF2B5EF4-FFF2-40B4-BE49-F238E27FC236}">
                  <a16:creationId xmlns:a16="http://schemas.microsoft.com/office/drawing/2014/main" id="{F370889A-3CD0-D31A-8A26-EA9349116279}"/>
                </a:ext>
              </a:extLst>
            </p:cNvPr>
            <p:cNvSpPr>
              <a:spLocks noChangeArrowheads="1"/>
            </p:cNvSpPr>
            <p:nvPr/>
          </p:nvSpPr>
          <p:spPr bwMode="auto">
            <a:xfrm>
              <a:off x="4760" y="1857"/>
              <a:ext cx="256" cy="255"/>
            </a:xfrm>
            <a:prstGeom prst="ellipse">
              <a:avLst/>
            </a:prstGeom>
            <a:solidFill>
              <a:srgbClr val="FFFFFF"/>
            </a:solidFill>
            <a:ln w="6350">
              <a:solidFill>
                <a:srgbClr val="000000"/>
              </a:solidFill>
              <a:prstDash val="dash"/>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09584" name="Group 184">
              <a:extLst>
                <a:ext uri="{FF2B5EF4-FFF2-40B4-BE49-F238E27FC236}">
                  <a16:creationId xmlns:a16="http://schemas.microsoft.com/office/drawing/2014/main" id="{2C8592DA-0043-7A22-71C0-F54FB54802AF}"/>
                </a:ext>
              </a:extLst>
            </p:cNvPr>
            <p:cNvGrpSpPr>
              <a:grpSpLocks/>
            </p:cNvGrpSpPr>
            <p:nvPr/>
          </p:nvGrpSpPr>
          <p:grpSpPr bwMode="auto">
            <a:xfrm>
              <a:off x="4798" y="1891"/>
              <a:ext cx="92" cy="94"/>
              <a:chOff x="5019" y="1823"/>
              <a:chExt cx="98" cy="100"/>
            </a:xfrm>
          </p:grpSpPr>
          <p:sp>
            <p:nvSpPr>
              <p:cNvPr id="109633" name="Line 185">
                <a:extLst>
                  <a:ext uri="{FF2B5EF4-FFF2-40B4-BE49-F238E27FC236}">
                    <a16:creationId xmlns:a16="http://schemas.microsoft.com/office/drawing/2014/main" id="{5CFB4748-7848-9999-69F1-434E65FA7225}"/>
                  </a:ext>
                </a:extLst>
              </p:cNvPr>
              <p:cNvSpPr>
                <a:spLocks noChangeShapeType="1"/>
              </p:cNvSpPr>
              <p:nvPr/>
            </p:nvSpPr>
            <p:spPr bwMode="auto">
              <a:xfrm flipH="1" flipV="1">
                <a:off x="5046" y="1852"/>
                <a:ext cx="71" cy="7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34" name="Freeform 186">
                <a:extLst>
                  <a:ext uri="{FF2B5EF4-FFF2-40B4-BE49-F238E27FC236}">
                    <a16:creationId xmlns:a16="http://schemas.microsoft.com/office/drawing/2014/main" id="{2450ABC8-6666-C39E-1F58-C2D01A34006B}"/>
                  </a:ext>
                </a:extLst>
              </p:cNvPr>
              <p:cNvSpPr>
                <a:spLocks/>
              </p:cNvSpPr>
              <p:nvPr/>
            </p:nvSpPr>
            <p:spPr bwMode="auto">
              <a:xfrm>
                <a:off x="5019" y="1823"/>
                <a:ext cx="50" cy="51"/>
              </a:xfrm>
              <a:custGeom>
                <a:avLst/>
                <a:gdLst>
                  <a:gd name="T0" fmla="*/ 0 w 100"/>
                  <a:gd name="T1" fmla="*/ 0 h 100"/>
                  <a:gd name="T2" fmla="*/ 1 w 100"/>
                  <a:gd name="T3" fmla="*/ 1 h 100"/>
                  <a:gd name="T4" fmla="*/ 1 w 100"/>
                  <a:gd name="T5" fmla="*/ 1 h 100"/>
                  <a:gd name="T6" fmla="*/ 0 w 100"/>
                  <a:gd name="T7" fmla="*/ 0 h 100"/>
                  <a:gd name="T8" fmla="*/ 0 60000 65536"/>
                  <a:gd name="T9" fmla="*/ 0 60000 65536"/>
                  <a:gd name="T10" fmla="*/ 0 60000 65536"/>
                  <a:gd name="T11" fmla="*/ 0 60000 65536"/>
                  <a:gd name="T12" fmla="*/ 0 w 100"/>
                  <a:gd name="T13" fmla="*/ 0 h 100"/>
                  <a:gd name="T14" fmla="*/ 100 w 100"/>
                  <a:gd name="T15" fmla="*/ 100 h 100"/>
                </a:gdLst>
                <a:ahLst/>
                <a:cxnLst>
                  <a:cxn ang="T8">
                    <a:pos x="T0" y="T1"/>
                  </a:cxn>
                  <a:cxn ang="T9">
                    <a:pos x="T2" y="T3"/>
                  </a:cxn>
                  <a:cxn ang="T10">
                    <a:pos x="T4" y="T5"/>
                  </a:cxn>
                  <a:cxn ang="T11">
                    <a:pos x="T6" y="T7"/>
                  </a:cxn>
                </a:cxnLst>
                <a:rect l="T12" t="T13" r="T14" b="T15"/>
                <a:pathLst>
                  <a:path w="100" h="100">
                    <a:moveTo>
                      <a:pt x="0" y="0"/>
                    </a:moveTo>
                    <a:lnTo>
                      <a:pt x="54" y="100"/>
                    </a:lnTo>
                    <a:lnTo>
                      <a:pt x="100" y="5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9585" name="Group 187">
              <a:extLst>
                <a:ext uri="{FF2B5EF4-FFF2-40B4-BE49-F238E27FC236}">
                  <a16:creationId xmlns:a16="http://schemas.microsoft.com/office/drawing/2014/main" id="{4FBC931C-8C31-1876-20B3-1181A604D562}"/>
                </a:ext>
              </a:extLst>
            </p:cNvPr>
            <p:cNvGrpSpPr>
              <a:grpSpLocks/>
            </p:cNvGrpSpPr>
            <p:nvPr/>
          </p:nvGrpSpPr>
          <p:grpSpPr bwMode="auto">
            <a:xfrm>
              <a:off x="4730" y="1983"/>
              <a:ext cx="155" cy="117"/>
              <a:chOff x="4947" y="1920"/>
              <a:chExt cx="165" cy="125"/>
            </a:xfrm>
          </p:grpSpPr>
          <p:sp>
            <p:nvSpPr>
              <p:cNvPr id="109631" name="Line 188">
                <a:extLst>
                  <a:ext uri="{FF2B5EF4-FFF2-40B4-BE49-F238E27FC236}">
                    <a16:creationId xmlns:a16="http://schemas.microsoft.com/office/drawing/2014/main" id="{FA047B67-DBA3-BD74-0854-46A55D6F7134}"/>
                  </a:ext>
                </a:extLst>
              </p:cNvPr>
              <p:cNvSpPr>
                <a:spLocks noChangeShapeType="1"/>
              </p:cNvSpPr>
              <p:nvPr/>
            </p:nvSpPr>
            <p:spPr bwMode="auto">
              <a:xfrm flipH="1">
                <a:off x="4975" y="1920"/>
                <a:ext cx="137" cy="10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32" name="Freeform 189">
                <a:extLst>
                  <a:ext uri="{FF2B5EF4-FFF2-40B4-BE49-F238E27FC236}">
                    <a16:creationId xmlns:a16="http://schemas.microsoft.com/office/drawing/2014/main" id="{FBF51146-2DD6-9BB8-EC55-87771FC77F64}"/>
                  </a:ext>
                </a:extLst>
              </p:cNvPr>
              <p:cNvSpPr>
                <a:spLocks/>
              </p:cNvSpPr>
              <p:nvPr/>
            </p:nvSpPr>
            <p:spPr bwMode="auto">
              <a:xfrm>
                <a:off x="4947" y="1999"/>
                <a:ext cx="53" cy="46"/>
              </a:xfrm>
              <a:custGeom>
                <a:avLst/>
                <a:gdLst>
                  <a:gd name="T0" fmla="*/ 0 w 107"/>
                  <a:gd name="T1" fmla="*/ 1 h 92"/>
                  <a:gd name="T2" fmla="*/ 0 w 107"/>
                  <a:gd name="T3" fmla="*/ 1 h 92"/>
                  <a:gd name="T4" fmla="*/ 0 w 107"/>
                  <a:gd name="T5" fmla="*/ 0 h 92"/>
                  <a:gd name="T6" fmla="*/ 0 w 107"/>
                  <a:gd name="T7" fmla="*/ 1 h 92"/>
                  <a:gd name="T8" fmla="*/ 0 60000 65536"/>
                  <a:gd name="T9" fmla="*/ 0 60000 65536"/>
                  <a:gd name="T10" fmla="*/ 0 60000 65536"/>
                  <a:gd name="T11" fmla="*/ 0 60000 65536"/>
                  <a:gd name="T12" fmla="*/ 0 w 107"/>
                  <a:gd name="T13" fmla="*/ 0 h 92"/>
                  <a:gd name="T14" fmla="*/ 107 w 107"/>
                  <a:gd name="T15" fmla="*/ 92 h 92"/>
                </a:gdLst>
                <a:ahLst/>
                <a:cxnLst>
                  <a:cxn ang="T8">
                    <a:pos x="T0" y="T1"/>
                  </a:cxn>
                  <a:cxn ang="T9">
                    <a:pos x="T2" y="T3"/>
                  </a:cxn>
                  <a:cxn ang="T10">
                    <a:pos x="T4" y="T5"/>
                  </a:cxn>
                  <a:cxn ang="T11">
                    <a:pos x="T6" y="T7"/>
                  </a:cxn>
                </a:cxnLst>
                <a:rect l="T12" t="T13" r="T14" b="T15"/>
                <a:pathLst>
                  <a:path w="107" h="92">
                    <a:moveTo>
                      <a:pt x="0" y="92"/>
                    </a:moveTo>
                    <a:lnTo>
                      <a:pt x="107" y="51"/>
                    </a:lnTo>
                    <a:lnTo>
                      <a:pt x="68"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9586" name="Group 190">
              <a:extLst>
                <a:ext uri="{FF2B5EF4-FFF2-40B4-BE49-F238E27FC236}">
                  <a16:creationId xmlns:a16="http://schemas.microsoft.com/office/drawing/2014/main" id="{9F1FA65A-E61D-62B6-7E04-3353C44FEF23}"/>
                </a:ext>
              </a:extLst>
            </p:cNvPr>
            <p:cNvGrpSpPr>
              <a:grpSpLocks/>
            </p:cNvGrpSpPr>
            <p:nvPr/>
          </p:nvGrpSpPr>
          <p:grpSpPr bwMode="auto">
            <a:xfrm>
              <a:off x="4762" y="1967"/>
              <a:ext cx="70" cy="31"/>
              <a:chOff x="4981" y="1903"/>
              <a:chExt cx="74" cy="33"/>
            </a:xfrm>
          </p:grpSpPr>
          <p:sp>
            <p:nvSpPr>
              <p:cNvPr id="109629" name="Line 191">
                <a:extLst>
                  <a:ext uri="{FF2B5EF4-FFF2-40B4-BE49-F238E27FC236}">
                    <a16:creationId xmlns:a16="http://schemas.microsoft.com/office/drawing/2014/main" id="{D293D1D9-44F7-8B10-8BEF-50EBBC4085BC}"/>
                  </a:ext>
                </a:extLst>
              </p:cNvPr>
              <p:cNvSpPr>
                <a:spLocks noChangeShapeType="1"/>
              </p:cNvSpPr>
              <p:nvPr/>
            </p:nvSpPr>
            <p:spPr bwMode="auto">
              <a:xfrm>
                <a:off x="5008" y="1920"/>
                <a:ext cx="4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30" name="Freeform 192">
                <a:extLst>
                  <a:ext uri="{FF2B5EF4-FFF2-40B4-BE49-F238E27FC236}">
                    <a16:creationId xmlns:a16="http://schemas.microsoft.com/office/drawing/2014/main" id="{EBAD862A-955D-D5B4-D949-B559C7B724B3}"/>
                  </a:ext>
                </a:extLst>
              </p:cNvPr>
              <p:cNvSpPr>
                <a:spLocks/>
              </p:cNvSpPr>
              <p:nvPr/>
            </p:nvSpPr>
            <p:spPr bwMode="auto">
              <a:xfrm>
                <a:off x="4981" y="1903"/>
                <a:ext cx="54" cy="33"/>
              </a:xfrm>
              <a:custGeom>
                <a:avLst/>
                <a:gdLst>
                  <a:gd name="T0" fmla="*/ 0 w 110"/>
                  <a:gd name="T1" fmla="*/ 1 h 66"/>
                  <a:gd name="T2" fmla="*/ 0 w 110"/>
                  <a:gd name="T3" fmla="*/ 1 h 66"/>
                  <a:gd name="T4" fmla="*/ 0 w 110"/>
                  <a:gd name="T5" fmla="*/ 0 h 66"/>
                  <a:gd name="T6" fmla="*/ 0 w 110"/>
                  <a:gd name="T7" fmla="*/ 1 h 66"/>
                  <a:gd name="T8" fmla="*/ 0 60000 65536"/>
                  <a:gd name="T9" fmla="*/ 0 60000 65536"/>
                  <a:gd name="T10" fmla="*/ 0 60000 65536"/>
                  <a:gd name="T11" fmla="*/ 0 60000 65536"/>
                  <a:gd name="T12" fmla="*/ 0 w 110"/>
                  <a:gd name="T13" fmla="*/ 0 h 66"/>
                  <a:gd name="T14" fmla="*/ 110 w 110"/>
                  <a:gd name="T15" fmla="*/ 66 h 66"/>
                </a:gdLst>
                <a:ahLst/>
                <a:cxnLst>
                  <a:cxn ang="T8">
                    <a:pos x="T0" y="T1"/>
                  </a:cxn>
                  <a:cxn ang="T9">
                    <a:pos x="T2" y="T3"/>
                  </a:cxn>
                  <a:cxn ang="T10">
                    <a:pos x="T4" y="T5"/>
                  </a:cxn>
                  <a:cxn ang="T11">
                    <a:pos x="T6" y="T7"/>
                  </a:cxn>
                </a:cxnLst>
                <a:rect l="T12" t="T13" r="T14" b="T15"/>
                <a:pathLst>
                  <a:path w="110" h="66">
                    <a:moveTo>
                      <a:pt x="0" y="34"/>
                    </a:moveTo>
                    <a:lnTo>
                      <a:pt x="110" y="66"/>
                    </a:lnTo>
                    <a:lnTo>
                      <a:pt x="110"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9587" name="Group 193">
              <a:extLst>
                <a:ext uri="{FF2B5EF4-FFF2-40B4-BE49-F238E27FC236}">
                  <a16:creationId xmlns:a16="http://schemas.microsoft.com/office/drawing/2014/main" id="{EC620FBA-72B7-E87F-87E9-D3BEB4A35965}"/>
                </a:ext>
              </a:extLst>
            </p:cNvPr>
            <p:cNvGrpSpPr>
              <a:grpSpLocks/>
            </p:cNvGrpSpPr>
            <p:nvPr/>
          </p:nvGrpSpPr>
          <p:grpSpPr bwMode="auto">
            <a:xfrm>
              <a:off x="4623" y="1967"/>
              <a:ext cx="68" cy="31"/>
              <a:chOff x="4833" y="1903"/>
              <a:chExt cx="72" cy="33"/>
            </a:xfrm>
          </p:grpSpPr>
          <p:sp>
            <p:nvSpPr>
              <p:cNvPr id="109627" name="Line 194">
                <a:extLst>
                  <a:ext uri="{FF2B5EF4-FFF2-40B4-BE49-F238E27FC236}">
                    <a16:creationId xmlns:a16="http://schemas.microsoft.com/office/drawing/2014/main" id="{BA6DC4DD-32B3-DB12-E412-B7FF7787E164}"/>
                  </a:ext>
                </a:extLst>
              </p:cNvPr>
              <p:cNvSpPr>
                <a:spLocks noChangeShapeType="1"/>
              </p:cNvSpPr>
              <p:nvPr/>
            </p:nvSpPr>
            <p:spPr bwMode="auto">
              <a:xfrm flipH="1">
                <a:off x="4833" y="1920"/>
                <a:ext cx="4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8" name="Freeform 195">
                <a:extLst>
                  <a:ext uri="{FF2B5EF4-FFF2-40B4-BE49-F238E27FC236}">
                    <a16:creationId xmlns:a16="http://schemas.microsoft.com/office/drawing/2014/main" id="{27AB7829-3AD4-2E94-C386-028042E3FAC2}"/>
                  </a:ext>
                </a:extLst>
              </p:cNvPr>
              <p:cNvSpPr>
                <a:spLocks/>
              </p:cNvSpPr>
              <p:nvPr/>
            </p:nvSpPr>
            <p:spPr bwMode="auto">
              <a:xfrm>
                <a:off x="4850" y="1903"/>
                <a:ext cx="55" cy="33"/>
              </a:xfrm>
              <a:custGeom>
                <a:avLst/>
                <a:gdLst>
                  <a:gd name="T0" fmla="*/ 1 w 110"/>
                  <a:gd name="T1" fmla="*/ 1 h 66"/>
                  <a:gd name="T2" fmla="*/ 0 w 110"/>
                  <a:gd name="T3" fmla="*/ 0 h 66"/>
                  <a:gd name="T4" fmla="*/ 0 w 110"/>
                  <a:gd name="T5" fmla="*/ 1 h 66"/>
                  <a:gd name="T6" fmla="*/ 1 w 110"/>
                  <a:gd name="T7" fmla="*/ 1 h 66"/>
                  <a:gd name="T8" fmla="*/ 0 60000 65536"/>
                  <a:gd name="T9" fmla="*/ 0 60000 65536"/>
                  <a:gd name="T10" fmla="*/ 0 60000 65536"/>
                  <a:gd name="T11" fmla="*/ 0 60000 65536"/>
                  <a:gd name="T12" fmla="*/ 0 w 110"/>
                  <a:gd name="T13" fmla="*/ 0 h 66"/>
                  <a:gd name="T14" fmla="*/ 110 w 110"/>
                  <a:gd name="T15" fmla="*/ 66 h 66"/>
                </a:gdLst>
                <a:ahLst/>
                <a:cxnLst>
                  <a:cxn ang="T8">
                    <a:pos x="T0" y="T1"/>
                  </a:cxn>
                  <a:cxn ang="T9">
                    <a:pos x="T2" y="T3"/>
                  </a:cxn>
                  <a:cxn ang="T10">
                    <a:pos x="T4" y="T5"/>
                  </a:cxn>
                  <a:cxn ang="T11">
                    <a:pos x="T6" y="T7"/>
                  </a:cxn>
                </a:cxnLst>
                <a:rect l="T12" t="T13" r="T14" b="T15"/>
                <a:pathLst>
                  <a:path w="110" h="66">
                    <a:moveTo>
                      <a:pt x="110" y="34"/>
                    </a:moveTo>
                    <a:lnTo>
                      <a:pt x="0" y="0"/>
                    </a:lnTo>
                    <a:lnTo>
                      <a:pt x="0" y="66"/>
                    </a:lnTo>
                    <a:lnTo>
                      <a:pt x="11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9588" name="Rectangle 196">
              <a:extLst>
                <a:ext uri="{FF2B5EF4-FFF2-40B4-BE49-F238E27FC236}">
                  <a16:creationId xmlns:a16="http://schemas.microsoft.com/office/drawing/2014/main" id="{ABD73A51-A2B1-D27B-F4DA-9A31E5EC6B88}"/>
                </a:ext>
              </a:extLst>
            </p:cNvPr>
            <p:cNvSpPr>
              <a:spLocks noChangeArrowheads="1"/>
            </p:cNvSpPr>
            <p:nvPr/>
          </p:nvSpPr>
          <p:spPr bwMode="auto">
            <a:xfrm>
              <a:off x="4855" y="185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a</a:t>
              </a:r>
              <a:endParaRPr lang="en-US" altLang="en-US" sz="2800">
                <a:latin typeface="Tahoma" panose="020B0604030504040204" pitchFamily="34" charset="0"/>
              </a:endParaRPr>
            </a:p>
          </p:txBody>
        </p:sp>
        <p:sp>
          <p:nvSpPr>
            <p:cNvPr id="109589" name="Rectangle 197">
              <a:extLst>
                <a:ext uri="{FF2B5EF4-FFF2-40B4-BE49-F238E27FC236}">
                  <a16:creationId xmlns:a16="http://schemas.microsoft.com/office/drawing/2014/main" id="{48F5A6C5-548E-06D3-22AA-B82769AB25B1}"/>
                </a:ext>
              </a:extLst>
            </p:cNvPr>
            <p:cNvSpPr>
              <a:spLocks noChangeArrowheads="1"/>
            </p:cNvSpPr>
            <p:nvPr/>
          </p:nvSpPr>
          <p:spPr bwMode="auto">
            <a:xfrm>
              <a:off x="4834" y="1999"/>
              <a:ext cx="3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r</a:t>
              </a:r>
              <a:endParaRPr lang="en-US" altLang="en-US" sz="2800">
                <a:latin typeface="Tahoma" panose="020B0604030504040204" pitchFamily="34" charset="0"/>
              </a:endParaRPr>
            </a:p>
          </p:txBody>
        </p:sp>
        <p:sp>
          <p:nvSpPr>
            <p:cNvPr id="109590" name="Rectangle 198">
              <a:extLst>
                <a:ext uri="{FF2B5EF4-FFF2-40B4-BE49-F238E27FC236}">
                  <a16:creationId xmlns:a16="http://schemas.microsoft.com/office/drawing/2014/main" id="{ACD5D8DF-BEF0-5727-075D-AB0B2E294FFD}"/>
                </a:ext>
              </a:extLst>
            </p:cNvPr>
            <p:cNvSpPr>
              <a:spLocks noChangeArrowheads="1"/>
            </p:cNvSpPr>
            <p:nvPr/>
          </p:nvSpPr>
          <p:spPr bwMode="auto">
            <a:xfrm>
              <a:off x="4584" y="1926"/>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t</a:t>
              </a:r>
              <a:endParaRPr lang="en-US" altLang="en-US" sz="2800">
                <a:latin typeface="Tahoma" panose="020B0604030504040204" pitchFamily="34" charset="0"/>
              </a:endParaRPr>
            </a:p>
          </p:txBody>
        </p:sp>
        <p:grpSp>
          <p:nvGrpSpPr>
            <p:cNvPr id="109591" name="Group 199">
              <a:extLst>
                <a:ext uri="{FF2B5EF4-FFF2-40B4-BE49-F238E27FC236}">
                  <a16:creationId xmlns:a16="http://schemas.microsoft.com/office/drawing/2014/main" id="{7CD22A33-015A-BCC5-07DE-6E9F19E1D1F1}"/>
                </a:ext>
              </a:extLst>
            </p:cNvPr>
            <p:cNvGrpSpPr>
              <a:grpSpLocks/>
            </p:cNvGrpSpPr>
            <p:nvPr/>
          </p:nvGrpSpPr>
          <p:grpSpPr bwMode="auto">
            <a:xfrm>
              <a:off x="4958" y="1425"/>
              <a:ext cx="228" cy="383"/>
              <a:chOff x="5122" y="1514"/>
              <a:chExt cx="182" cy="392"/>
            </a:xfrm>
          </p:grpSpPr>
          <p:sp>
            <p:nvSpPr>
              <p:cNvPr id="109619" name="Line 200">
                <a:extLst>
                  <a:ext uri="{FF2B5EF4-FFF2-40B4-BE49-F238E27FC236}">
                    <a16:creationId xmlns:a16="http://schemas.microsoft.com/office/drawing/2014/main" id="{030284EC-E866-6C12-52FD-BABD0D06255D}"/>
                  </a:ext>
                </a:extLst>
              </p:cNvPr>
              <p:cNvSpPr>
                <a:spLocks noChangeShapeType="1"/>
              </p:cNvSpPr>
              <p:nvPr/>
            </p:nvSpPr>
            <p:spPr bwMode="auto">
              <a:xfrm flipH="1">
                <a:off x="5290" y="1514"/>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0" name="Line 201">
                <a:extLst>
                  <a:ext uri="{FF2B5EF4-FFF2-40B4-BE49-F238E27FC236}">
                    <a16:creationId xmlns:a16="http://schemas.microsoft.com/office/drawing/2014/main" id="{1B661DCD-3F15-B654-D970-A604A79D3660}"/>
                  </a:ext>
                </a:extLst>
              </p:cNvPr>
              <p:cNvSpPr>
                <a:spLocks noChangeShapeType="1"/>
              </p:cNvSpPr>
              <p:nvPr/>
            </p:nvSpPr>
            <p:spPr bwMode="auto">
              <a:xfrm flipH="1">
                <a:off x="5266" y="1566"/>
                <a:ext cx="14"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1" name="Line 202">
                <a:extLst>
                  <a:ext uri="{FF2B5EF4-FFF2-40B4-BE49-F238E27FC236}">
                    <a16:creationId xmlns:a16="http://schemas.microsoft.com/office/drawing/2014/main" id="{48CE6E4A-16EC-1763-CA23-EEDF7C0D6B71}"/>
                  </a:ext>
                </a:extLst>
              </p:cNvPr>
              <p:cNvSpPr>
                <a:spLocks noChangeShapeType="1"/>
              </p:cNvSpPr>
              <p:nvPr/>
            </p:nvSpPr>
            <p:spPr bwMode="auto">
              <a:xfrm flipH="1">
                <a:off x="5242" y="1618"/>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2" name="Line 203">
                <a:extLst>
                  <a:ext uri="{FF2B5EF4-FFF2-40B4-BE49-F238E27FC236}">
                    <a16:creationId xmlns:a16="http://schemas.microsoft.com/office/drawing/2014/main" id="{7D329E8C-1C0B-D302-77CA-7A6B4143CF61}"/>
                  </a:ext>
                </a:extLst>
              </p:cNvPr>
              <p:cNvSpPr>
                <a:spLocks noChangeShapeType="1"/>
              </p:cNvSpPr>
              <p:nvPr/>
            </p:nvSpPr>
            <p:spPr bwMode="auto">
              <a:xfrm flipH="1">
                <a:off x="5218" y="1670"/>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3" name="Line 204">
                <a:extLst>
                  <a:ext uri="{FF2B5EF4-FFF2-40B4-BE49-F238E27FC236}">
                    <a16:creationId xmlns:a16="http://schemas.microsoft.com/office/drawing/2014/main" id="{C8E98FF5-B707-6490-4E38-3BEBAFFF5088}"/>
                  </a:ext>
                </a:extLst>
              </p:cNvPr>
              <p:cNvSpPr>
                <a:spLocks noChangeShapeType="1"/>
              </p:cNvSpPr>
              <p:nvPr/>
            </p:nvSpPr>
            <p:spPr bwMode="auto">
              <a:xfrm flipH="1">
                <a:off x="5194" y="1721"/>
                <a:ext cx="14"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4" name="Line 205">
                <a:extLst>
                  <a:ext uri="{FF2B5EF4-FFF2-40B4-BE49-F238E27FC236}">
                    <a16:creationId xmlns:a16="http://schemas.microsoft.com/office/drawing/2014/main" id="{61826DC7-8AAC-27C8-1C0A-D8B4E941AAF6}"/>
                  </a:ext>
                </a:extLst>
              </p:cNvPr>
              <p:cNvSpPr>
                <a:spLocks noChangeShapeType="1"/>
              </p:cNvSpPr>
              <p:nvPr/>
            </p:nvSpPr>
            <p:spPr bwMode="auto">
              <a:xfrm flipH="1">
                <a:off x="5170" y="1774"/>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5" name="Line 206">
                <a:extLst>
                  <a:ext uri="{FF2B5EF4-FFF2-40B4-BE49-F238E27FC236}">
                    <a16:creationId xmlns:a16="http://schemas.microsoft.com/office/drawing/2014/main" id="{EF25C756-E4F5-2E48-1050-122AA2B129DB}"/>
                  </a:ext>
                </a:extLst>
              </p:cNvPr>
              <p:cNvSpPr>
                <a:spLocks noChangeShapeType="1"/>
              </p:cNvSpPr>
              <p:nvPr/>
            </p:nvSpPr>
            <p:spPr bwMode="auto">
              <a:xfrm flipH="1">
                <a:off x="5146" y="1825"/>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6" name="Line 207">
                <a:extLst>
                  <a:ext uri="{FF2B5EF4-FFF2-40B4-BE49-F238E27FC236}">
                    <a16:creationId xmlns:a16="http://schemas.microsoft.com/office/drawing/2014/main" id="{27FC93A2-C230-ABCF-D79E-0032F446E4FA}"/>
                  </a:ext>
                </a:extLst>
              </p:cNvPr>
              <p:cNvSpPr>
                <a:spLocks noChangeShapeType="1"/>
              </p:cNvSpPr>
              <p:nvPr/>
            </p:nvSpPr>
            <p:spPr bwMode="auto">
              <a:xfrm flipH="1">
                <a:off x="5122" y="1877"/>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592" name="Group 208">
              <a:extLst>
                <a:ext uri="{FF2B5EF4-FFF2-40B4-BE49-F238E27FC236}">
                  <a16:creationId xmlns:a16="http://schemas.microsoft.com/office/drawing/2014/main" id="{82595350-502E-F1FA-6E76-4144A1E526C7}"/>
                </a:ext>
              </a:extLst>
            </p:cNvPr>
            <p:cNvGrpSpPr>
              <a:grpSpLocks/>
            </p:cNvGrpSpPr>
            <p:nvPr/>
          </p:nvGrpSpPr>
          <p:grpSpPr bwMode="auto">
            <a:xfrm>
              <a:off x="5085" y="1456"/>
              <a:ext cx="173" cy="608"/>
              <a:chOff x="5317" y="1532"/>
              <a:chExt cx="124" cy="422"/>
            </a:xfrm>
          </p:grpSpPr>
          <p:sp>
            <p:nvSpPr>
              <p:cNvPr id="109610" name="Line 209">
                <a:extLst>
                  <a:ext uri="{FF2B5EF4-FFF2-40B4-BE49-F238E27FC236}">
                    <a16:creationId xmlns:a16="http://schemas.microsoft.com/office/drawing/2014/main" id="{5F63A541-620D-80B3-A90A-A56BE59DF34D}"/>
                  </a:ext>
                </a:extLst>
              </p:cNvPr>
              <p:cNvSpPr>
                <a:spLocks noChangeShapeType="1"/>
              </p:cNvSpPr>
              <p:nvPr/>
            </p:nvSpPr>
            <p:spPr bwMode="auto">
              <a:xfrm flipH="1">
                <a:off x="5433" y="1532"/>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1" name="Line 210">
                <a:extLst>
                  <a:ext uri="{FF2B5EF4-FFF2-40B4-BE49-F238E27FC236}">
                    <a16:creationId xmlns:a16="http://schemas.microsoft.com/office/drawing/2014/main" id="{23561C66-8844-8CFA-0B06-2FBB55DFCF4B}"/>
                  </a:ext>
                </a:extLst>
              </p:cNvPr>
              <p:cNvSpPr>
                <a:spLocks noChangeShapeType="1"/>
              </p:cNvSpPr>
              <p:nvPr/>
            </p:nvSpPr>
            <p:spPr bwMode="auto">
              <a:xfrm flipH="1">
                <a:off x="5417" y="1584"/>
                <a:ext cx="9"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2" name="Line 211">
                <a:extLst>
                  <a:ext uri="{FF2B5EF4-FFF2-40B4-BE49-F238E27FC236}">
                    <a16:creationId xmlns:a16="http://schemas.microsoft.com/office/drawing/2014/main" id="{B85FFDC8-182F-2B3E-7571-05202B127ECC}"/>
                  </a:ext>
                </a:extLst>
              </p:cNvPr>
              <p:cNvSpPr>
                <a:spLocks noChangeShapeType="1"/>
              </p:cNvSpPr>
              <p:nvPr/>
            </p:nvSpPr>
            <p:spPr bwMode="auto">
              <a:xfrm flipH="1">
                <a:off x="5402" y="1636"/>
                <a:ext cx="9"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3" name="Line 212">
                <a:extLst>
                  <a:ext uri="{FF2B5EF4-FFF2-40B4-BE49-F238E27FC236}">
                    <a16:creationId xmlns:a16="http://schemas.microsoft.com/office/drawing/2014/main" id="{1B81B1EE-44FF-7FA6-708E-8638C78F7854}"/>
                  </a:ext>
                </a:extLst>
              </p:cNvPr>
              <p:cNvSpPr>
                <a:spLocks noChangeShapeType="1"/>
              </p:cNvSpPr>
              <p:nvPr/>
            </p:nvSpPr>
            <p:spPr bwMode="auto">
              <a:xfrm flipH="1">
                <a:off x="5387" y="1688"/>
                <a:ext cx="9"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4" name="Line 213">
                <a:extLst>
                  <a:ext uri="{FF2B5EF4-FFF2-40B4-BE49-F238E27FC236}">
                    <a16:creationId xmlns:a16="http://schemas.microsoft.com/office/drawing/2014/main" id="{BBC7C493-9194-1763-A769-4F0D0768F5A2}"/>
                  </a:ext>
                </a:extLst>
              </p:cNvPr>
              <p:cNvSpPr>
                <a:spLocks noChangeShapeType="1"/>
              </p:cNvSpPr>
              <p:nvPr/>
            </p:nvSpPr>
            <p:spPr bwMode="auto">
              <a:xfrm flipH="1">
                <a:off x="5372" y="1740"/>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5" name="Line 214">
                <a:extLst>
                  <a:ext uri="{FF2B5EF4-FFF2-40B4-BE49-F238E27FC236}">
                    <a16:creationId xmlns:a16="http://schemas.microsoft.com/office/drawing/2014/main" id="{518DCDEB-009C-FC78-6721-50D049F30910}"/>
                  </a:ext>
                </a:extLst>
              </p:cNvPr>
              <p:cNvSpPr>
                <a:spLocks noChangeShapeType="1"/>
              </p:cNvSpPr>
              <p:nvPr/>
            </p:nvSpPr>
            <p:spPr bwMode="auto">
              <a:xfrm flipH="1">
                <a:off x="5357" y="1792"/>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6" name="Line 215">
                <a:extLst>
                  <a:ext uri="{FF2B5EF4-FFF2-40B4-BE49-F238E27FC236}">
                    <a16:creationId xmlns:a16="http://schemas.microsoft.com/office/drawing/2014/main" id="{0A73CA8A-5245-69F4-003F-8101439B88C0}"/>
                  </a:ext>
                </a:extLst>
              </p:cNvPr>
              <p:cNvSpPr>
                <a:spLocks noChangeShapeType="1"/>
              </p:cNvSpPr>
              <p:nvPr/>
            </p:nvSpPr>
            <p:spPr bwMode="auto">
              <a:xfrm flipH="1">
                <a:off x="5342" y="1843"/>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7" name="Line 216">
                <a:extLst>
                  <a:ext uri="{FF2B5EF4-FFF2-40B4-BE49-F238E27FC236}">
                    <a16:creationId xmlns:a16="http://schemas.microsoft.com/office/drawing/2014/main" id="{4CB1AFD7-F087-30FC-411F-089A787B1AFF}"/>
                  </a:ext>
                </a:extLst>
              </p:cNvPr>
              <p:cNvSpPr>
                <a:spLocks noChangeShapeType="1"/>
              </p:cNvSpPr>
              <p:nvPr/>
            </p:nvSpPr>
            <p:spPr bwMode="auto">
              <a:xfrm flipH="1">
                <a:off x="5327" y="1896"/>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8" name="Line 217">
                <a:extLst>
                  <a:ext uri="{FF2B5EF4-FFF2-40B4-BE49-F238E27FC236}">
                    <a16:creationId xmlns:a16="http://schemas.microsoft.com/office/drawing/2014/main" id="{4AC99B42-9BEB-CBD6-B7BA-0BC97AD5872E}"/>
                  </a:ext>
                </a:extLst>
              </p:cNvPr>
              <p:cNvSpPr>
                <a:spLocks noChangeShapeType="1"/>
              </p:cNvSpPr>
              <p:nvPr/>
            </p:nvSpPr>
            <p:spPr bwMode="auto">
              <a:xfrm flipH="1">
                <a:off x="5317" y="1947"/>
                <a:ext cx="3" cy="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593" name="Group 218">
              <a:extLst>
                <a:ext uri="{FF2B5EF4-FFF2-40B4-BE49-F238E27FC236}">
                  <a16:creationId xmlns:a16="http://schemas.microsoft.com/office/drawing/2014/main" id="{4964E612-CBDA-6B72-C372-EF21F3717B4E}"/>
                </a:ext>
              </a:extLst>
            </p:cNvPr>
            <p:cNvGrpSpPr>
              <a:grpSpLocks/>
            </p:cNvGrpSpPr>
            <p:nvPr/>
          </p:nvGrpSpPr>
          <p:grpSpPr bwMode="auto">
            <a:xfrm>
              <a:off x="4738" y="1366"/>
              <a:ext cx="417" cy="509"/>
              <a:chOff x="4955" y="1496"/>
              <a:chExt cx="205" cy="288"/>
            </a:xfrm>
          </p:grpSpPr>
          <p:sp>
            <p:nvSpPr>
              <p:cNvPr id="109604" name="Line 219">
                <a:extLst>
                  <a:ext uri="{FF2B5EF4-FFF2-40B4-BE49-F238E27FC236}">
                    <a16:creationId xmlns:a16="http://schemas.microsoft.com/office/drawing/2014/main" id="{874CD1A3-3E35-2055-66DB-C68D1F8F5D32}"/>
                  </a:ext>
                </a:extLst>
              </p:cNvPr>
              <p:cNvSpPr>
                <a:spLocks noChangeShapeType="1"/>
              </p:cNvSpPr>
              <p:nvPr/>
            </p:nvSpPr>
            <p:spPr bwMode="auto">
              <a:xfrm flipH="1">
                <a:off x="5139" y="1496"/>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5" name="Line 220">
                <a:extLst>
                  <a:ext uri="{FF2B5EF4-FFF2-40B4-BE49-F238E27FC236}">
                    <a16:creationId xmlns:a16="http://schemas.microsoft.com/office/drawing/2014/main" id="{22FDAEA1-3F5A-C2F1-A192-ADB4C3A4F469}"/>
                  </a:ext>
                </a:extLst>
              </p:cNvPr>
              <p:cNvSpPr>
                <a:spLocks noChangeShapeType="1"/>
              </p:cNvSpPr>
              <p:nvPr/>
            </p:nvSpPr>
            <p:spPr bwMode="auto">
              <a:xfrm flipH="1">
                <a:off x="5102" y="1548"/>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6" name="Line 221">
                <a:extLst>
                  <a:ext uri="{FF2B5EF4-FFF2-40B4-BE49-F238E27FC236}">
                    <a16:creationId xmlns:a16="http://schemas.microsoft.com/office/drawing/2014/main" id="{C291E38D-80E9-7EA5-AABB-C5EB3BCE3FC3}"/>
                  </a:ext>
                </a:extLst>
              </p:cNvPr>
              <p:cNvSpPr>
                <a:spLocks noChangeShapeType="1"/>
              </p:cNvSpPr>
              <p:nvPr/>
            </p:nvSpPr>
            <p:spPr bwMode="auto">
              <a:xfrm flipH="1">
                <a:off x="5065" y="1600"/>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7" name="Line 222">
                <a:extLst>
                  <a:ext uri="{FF2B5EF4-FFF2-40B4-BE49-F238E27FC236}">
                    <a16:creationId xmlns:a16="http://schemas.microsoft.com/office/drawing/2014/main" id="{5F702BCB-10CF-F67D-F334-F79817451191}"/>
                  </a:ext>
                </a:extLst>
              </p:cNvPr>
              <p:cNvSpPr>
                <a:spLocks noChangeShapeType="1"/>
              </p:cNvSpPr>
              <p:nvPr/>
            </p:nvSpPr>
            <p:spPr bwMode="auto">
              <a:xfrm flipH="1">
                <a:off x="5028" y="1651"/>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8" name="Line 223">
                <a:extLst>
                  <a:ext uri="{FF2B5EF4-FFF2-40B4-BE49-F238E27FC236}">
                    <a16:creationId xmlns:a16="http://schemas.microsoft.com/office/drawing/2014/main" id="{B05B787E-11F0-DD15-A82F-C5735DB38747}"/>
                  </a:ext>
                </a:extLst>
              </p:cNvPr>
              <p:cNvSpPr>
                <a:spLocks noChangeShapeType="1"/>
              </p:cNvSpPr>
              <p:nvPr/>
            </p:nvSpPr>
            <p:spPr bwMode="auto">
              <a:xfrm flipH="1">
                <a:off x="4991" y="1703"/>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9" name="Line 224">
                <a:extLst>
                  <a:ext uri="{FF2B5EF4-FFF2-40B4-BE49-F238E27FC236}">
                    <a16:creationId xmlns:a16="http://schemas.microsoft.com/office/drawing/2014/main" id="{04E1CAF7-2DDA-73D4-0D67-D0B4DC9EFE9E}"/>
                  </a:ext>
                </a:extLst>
              </p:cNvPr>
              <p:cNvSpPr>
                <a:spLocks noChangeShapeType="1"/>
              </p:cNvSpPr>
              <p:nvPr/>
            </p:nvSpPr>
            <p:spPr bwMode="auto">
              <a:xfrm flipH="1">
                <a:off x="4955" y="1755"/>
                <a:ext cx="20"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9594" name="Rectangle 225">
              <a:extLst>
                <a:ext uri="{FF2B5EF4-FFF2-40B4-BE49-F238E27FC236}">
                  <a16:creationId xmlns:a16="http://schemas.microsoft.com/office/drawing/2014/main" id="{8CBB5AF9-4A5E-ECF9-3D31-0796BA4440BF}"/>
                </a:ext>
              </a:extLst>
            </p:cNvPr>
            <p:cNvSpPr>
              <a:spLocks noChangeArrowheads="1"/>
            </p:cNvSpPr>
            <p:nvPr/>
          </p:nvSpPr>
          <p:spPr bwMode="auto">
            <a:xfrm>
              <a:off x="4740" y="1464"/>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i="1">
                  <a:solidFill>
                    <a:srgbClr val="000000"/>
                  </a:solidFill>
                  <a:latin typeface="Times New Roman" panose="02020603050405020304" pitchFamily="18" charset="0"/>
                </a:rPr>
                <a:t>R</a:t>
              </a:r>
              <a:endParaRPr lang="en-US" altLang="en-US" b="1">
                <a:latin typeface="Tahoma" panose="020B0604030504040204" pitchFamily="34" charset="0"/>
              </a:endParaRPr>
            </a:p>
          </p:txBody>
        </p:sp>
        <p:grpSp>
          <p:nvGrpSpPr>
            <p:cNvPr id="109595" name="Group 226">
              <a:extLst>
                <a:ext uri="{FF2B5EF4-FFF2-40B4-BE49-F238E27FC236}">
                  <a16:creationId xmlns:a16="http://schemas.microsoft.com/office/drawing/2014/main" id="{6365567B-4D61-6C6A-B86A-1319BEC28E0D}"/>
                </a:ext>
              </a:extLst>
            </p:cNvPr>
            <p:cNvGrpSpPr>
              <a:grpSpLocks/>
            </p:cNvGrpSpPr>
            <p:nvPr/>
          </p:nvGrpSpPr>
          <p:grpSpPr bwMode="auto">
            <a:xfrm>
              <a:off x="4575" y="1368"/>
              <a:ext cx="468" cy="199"/>
              <a:chOff x="4715" y="1446"/>
              <a:chExt cx="512" cy="234"/>
            </a:xfrm>
          </p:grpSpPr>
          <p:sp>
            <p:nvSpPr>
              <p:cNvPr id="109602" name="Line 227">
                <a:extLst>
                  <a:ext uri="{FF2B5EF4-FFF2-40B4-BE49-F238E27FC236}">
                    <a16:creationId xmlns:a16="http://schemas.microsoft.com/office/drawing/2014/main" id="{A6B47A78-5048-71CF-BE89-9A4273B90A82}"/>
                  </a:ext>
                </a:extLst>
              </p:cNvPr>
              <p:cNvSpPr>
                <a:spLocks noChangeShapeType="1"/>
              </p:cNvSpPr>
              <p:nvPr/>
            </p:nvSpPr>
            <p:spPr bwMode="auto">
              <a:xfrm>
                <a:off x="4715" y="1446"/>
                <a:ext cx="484" cy="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3" name="Freeform 228">
                <a:extLst>
                  <a:ext uri="{FF2B5EF4-FFF2-40B4-BE49-F238E27FC236}">
                    <a16:creationId xmlns:a16="http://schemas.microsoft.com/office/drawing/2014/main" id="{161D72D2-D8C7-7E1D-5B27-D7FBFD83BA28}"/>
                  </a:ext>
                </a:extLst>
              </p:cNvPr>
              <p:cNvSpPr>
                <a:spLocks/>
              </p:cNvSpPr>
              <p:nvPr/>
            </p:nvSpPr>
            <p:spPr bwMode="auto">
              <a:xfrm>
                <a:off x="5171" y="1642"/>
                <a:ext cx="56" cy="38"/>
              </a:xfrm>
              <a:custGeom>
                <a:avLst/>
                <a:gdLst>
                  <a:gd name="T0" fmla="*/ 0 w 113"/>
                  <a:gd name="T1" fmla="*/ 1 h 75"/>
                  <a:gd name="T2" fmla="*/ 0 w 113"/>
                  <a:gd name="T3" fmla="*/ 0 h 75"/>
                  <a:gd name="T4" fmla="*/ 0 w 113"/>
                  <a:gd name="T5" fmla="*/ 1 h 75"/>
                  <a:gd name="T6" fmla="*/ 0 w 113"/>
                  <a:gd name="T7" fmla="*/ 1 h 75"/>
                  <a:gd name="T8" fmla="*/ 0 60000 65536"/>
                  <a:gd name="T9" fmla="*/ 0 60000 65536"/>
                  <a:gd name="T10" fmla="*/ 0 60000 65536"/>
                  <a:gd name="T11" fmla="*/ 0 60000 65536"/>
                  <a:gd name="T12" fmla="*/ 0 w 113"/>
                  <a:gd name="T13" fmla="*/ 0 h 75"/>
                  <a:gd name="T14" fmla="*/ 113 w 113"/>
                  <a:gd name="T15" fmla="*/ 75 h 75"/>
                </a:gdLst>
                <a:ahLst/>
                <a:cxnLst>
                  <a:cxn ang="T8">
                    <a:pos x="T0" y="T1"/>
                  </a:cxn>
                  <a:cxn ang="T9">
                    <a:pos x="T2" y="T3"/>
                  </a:cxn>
                  <a:cxn ang="T10">
                    <a:pos x="T4" y="T5"/>
                  </a:cxn>
                  <a:cxn ang="T11">
                    <a:pos x="T6" y="T7"/>
                  </a:cxn>
                </a:cxnLst>
                <a:rect l="T12" t="T13" r="T14" b="T15"/>
                <a:pathLst>
                  <a:path w="113" h="75">
                    <a:moveTo>
                      <a:pt x="113" y="75"/>
                    </a:moveTo>
                    <a:lnTo>
                      <a:pt x="25" y="0"/>
                    </a:lnTo>
                    <a:lnTo>
                      <a:pt x="0" y="60"/>
                    </a:lnTo>
                    <a:lnTo>
                      <a:pt x="113"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9596" name="Oval 229">
              <a:extLst>
                <a:ext uri="{FF2B5EF4-FFF2-40B4-BE49-F238E27FC236}">
                  <a16:creationId xmlns:a16="http://schemas.microsoft.com/office/drawing/2014/main" id="{804E20C5-CB39-3F8F-DA62-95F0AC9D4B51}"/>
                </a:ext>
              </a:extLst>
            </p:cNvPr>
            <p:cNvSpPr>
              <a:spLocks noChangeArrowheads="1"/>
            </p:cNvSpPr>
            <p:nvPr/>
          </p:nvSpPr>
          <p:spPr bwMode="auto">
            <a:xfrm>
              <a:off x="4748" y="1844"/>
              <a:ext cx="53" cy="6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9597" name="Text Box 230">
              <a:extLst>
                <a:ext uri="{FF2B5EF4-FFF2-40B4-BE49-F238E27FC236}">
                  <a16:creationId xmlns:a16="http://schemas.microsoft.com/office/drawing/2014/main" id="{AE2A5A9A-7903-5383-D8EB-1F70C83E6527}"/>
                </a:ext>
              </a:extLst>
            </p:cNvPr>
            <p:cNvSpPr txBox="1">
              <a:spLocks noChangeArrowheads="1"/>
            </p:cNvSpPr>
            <p:nvPr/>
          </p:nvSpPr>
          <p:spPr bwMode="auto">
            <a:xfrm>
              <a:off x="4024" y="1768"/>
              <a:ext cx="43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solidFill>
                    <a:srgbClr val="000000"/>
                  </a:solidFill>
                  <a:latin typeface="Tahoma" panose="020B0604030504040204" pitchFamily="34" charset="0"/>
                </a:rPr>
                <a:t>Charge</a:t>
              </a:r>
            </a:p>
            <a:p>
              <a:pPr>
                <a:spcBef>
                  <a:spcPct val="0"/>
                </a:spcBef>
                <a:buFontTx/>
                <a:buNone/>
              </a:pPr>
              <a:r>
                <a:rPr lang="en-US" altLang="en-US" sz="1000" b="1" i="1">
                  <a:solidFill>
                    <a:srgbClr val="000000"/>
                  </a:solidFill>
                  <a:latin typeface="Tahoma" panose="020B0604030504040204" pitchFamily="34" charset="0"/>
                </a:rPr>
                <a:t>“Fiber”</a:t>
              </a:r>
              <a:r>
                <a:rPr lang="en-US" altLang="en-US" sz="1600" b="1" baseline="30000">
                  <a:solidFill>
                    <a:srgbClr val="000000"/>
                  </a:solidFill>
                  <a:latin typeface="Tahoma" panose="020B0604030504040204" pitchFamily="34" charset="0"/>
                </a:rPr>
                <a:t>-</a:t>
              </a:r>
            </a:p>
          </p:txBody>
        </p:sp>
        <p:sp>
          <p:nvSpPr>
            <p:cNvPr id="109598" name="Text Box 231">
              <a:extLst>
                <a:ext uri="{FF2B5EF4-FFF2-40B4-BE49-F238E27FC236}">
                  <a16:creationId xmlns:a16="http://schemas.microsoft.com/office/drawing/2014/main" id="{E9BDDE72-5B37-B694-F050-1F74A2EDCE79}"/>
                </a:ext>
              </a:extLst>
            </p:cNvPr>
            <p:cNvSpPr txBox="1">
              <a:spLocks noChangeArrowheads="1"/>
            </p:cNvSpPr>
            <p:nvPr/>
          </p:nvSpPr>
          <p:spPr bwMode="auto">
            <a:xfrm>
              <a:off x="3726" y="2016"/>
              <a:ext cx="75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latin typeface="Tahoma" panose="020B0604030504040204" pitchFamily="34" charset="0"/>
                </a:rPr>
                <a:t>Toroidal “Form”</a:t>
              </a:r>
              <a:endParaRPr lang="en-US" altLang="en-US" sz="1600" b="1" baseline="30000">
                <a:latin typeface="Tahoma" panose="020B0604030504040204" pitchFamily="34" charset="0"/>
              </a:endParaRPr>
            </a:p>
          </p:txBody>
        </p:sp>
        <p:sp>
          <p:nvSpPr>
            <p:cNvPr id="109599" name="Line 232">
              <a:extLst>
                <a:ext uri="{FF2B5EF4-FFF2-40B4-BE49-F238E27FC236}">
                  <a16:creationId xmlns:a16="http://schemas.microsoft.com/office/drawing/2014/main" id="{735D3FB4-C1D7-DA48-36AD-2D042A48DB06}"/>
                </a:ext>
              </a:extLst>
            </p:cNvPr>
            <p:cNvSpPr>
              <a:spLocks noChangeShapeType="1"/>
            </p:cNvSpPr>
            <p:nvPr/>
          </p:nvSpPr>
          <p:spPr bwMode="auto">
            <a:xfrm flipV="1">
              <a:off x="3867" y="1511"/>
              <a:ext cx="194" cy="554"/>
            </a:xfrm>
            <a:prstGeom prst="line">
              <a:avLst/>
            </a:prstGeom>
            <a:noFill/>
            <a:ln w="952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00" name="Line 233">
              <a:extLst>
                <a:ext uri="{FF2B5EF4-FFF2-40B4-BE49-F238E27FC236}">
                  <a16:creationId xmlns:a16="http://schemas.microsoft.com/office/drawing/2014/main" id="{C550285A-B911-B439-4E0F-C4FD112E97DA}"/>
                </a:ext>
              </a:extLst>
            </p:cNvPr>
            <p:cNvSpPr>
              <a:spLocks noChangeShapeType="1"/>
            </p:cNvSpPr>
            <p:nvPr/>
          </p:nvSpPr>
          <p:spPr bwMode="auto">
            <a:xfrm>
              <a:off x="4376" y="1863"/>
              <a:ext cx="374" cy="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01" name="Line 234">
              <a:extLst>
                <a:ext uri="{FF2B5EF4-FFF2-40B4-BE49-F238E27FC236}">
                  <a16:creationId xmlns:a16="http://schemas.microsoft.com/office/drawing/2014/main" id="{162FA655-E30B-5A81-1292-C66EC95AE190}"/>
                </a:ext>
              </a:extLst>
            </p:cNvPr>
            <p:cNvSpPr>
              <a:spLocks noChangeShapeType="1"/>
            </p:cNvSpPr>
            <p:nvPr/>
          </p:nvSpPr>
          <p:spPr bwMode="auto">
            <a:xfrm flipH="1" flipV="1">
              <a:off x="4189" y="1608"/>
              <a:ext cx="15" cy="1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 name="Rectangle 3">
            <a:extLst>
              <a:ext uri="{FF2B5EF4-FFF2-40B4-BE49-F238E27FC236}">
                <a16:creationId xmlns:a16="http://schemas.microsoft.com/office/drawing/2014/main" id="{9EBC402F-94CE-37FC-9E90-67D0726D38B1}"/>
              </a:ext>
            </a:extLst>
          </p:cNvPr>
          <p:cNvSpPr txBox="1">
            <a:spLocks noChangeArrowheads="1"/>
          </p:cNvSpPr>
          <p:nvPr/>
        </p:nvSpPr>
        <p:spPr bwMode="auto">
          <a:xfrm>
            <a:off x="201613" y="4460875"/>
            <a:ext cx="8112125" cy="18669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altLang="en-US" sz="2400" b="1" kern="0" dirty="0"/>
              <a:t>Particle Interactions are Determined by </a:t>
            </a:r>
            <a:r>
              <a:rPr lang="en-US" altLang="en-US" sz="2400" b="1" kern="0" dirty="0">
                <a:solidFill>
                  <a:srgbClr val="0070C0"/>
                </a:solidFill>
              </a:rPr>
              <a:t>Electric and Magnetic Forces</a:t>
            </a:r>
          </a:p>
          <a:p>
            <a:pPr lvl="1" eaLnBrk="1" hangingPunct="1">
              <a:lnSpc>
                <a:spcPct val="90000"/>
              </a:lnSpc>
              <a:buFont typeface="Wingdings" panose="05000000000000000000" pitchFamily="2" charset="2"/>
              <a:buChar char="§"/>
              <a:defRPr/>
            </a:pPr>
            <a:r>
              <a:rPr lang="en-US" altLang="en-US" sz="2000" b="1" kern="0" dirty="0">
                <a:solidFill>
                  <a:srgbClr val="000000"/>
                </a:solidFill>
              </a:rPr>
              <a:t>Magnetic Force Becomes Rapidly More Influential “Up Close” at Sub-Atomic Distances</a:t>
            </a:r>
            <a:r>
              <a:rPr lang="en-US" altLang="en-US" sz="2400" b="1" kern="0" dirty="0">
                <a:solidFill>
                  <a:srgbClr val="000000"/>
                </a:solidFill>
              </a:rPr>
              <a:t> </a:t>
            </a:r>
            <a:r>
              <a:rPr lang="en-US" altLang="en-US" sz="2000" b="1" kern="0" dirty="0">
                <a:solidFill>
                  <a:srgbClr val="000000"/>
                </a:solidFill>
              </a:rPr>
              <a:t>(</a:t>
            </a:r>
            <a:r>
              <a:rPr lang="en-US" altLang="en-US" sz="2000" b="1" kern="0" dirty="0">
                <a:solidFill>
                  <a:srgbClr val="C00000"/>
                </a:solidFill>
              </a:rPr>
              <a:t>Near Field</a:t>
            </a:r>
            <a:r>
              <a:rPr lang="en-US" altLang="en-US" sz="2000" b="1" kern="0" dirty="0">
                <a:solidFill>
                  <a:srgbClr val="000000"/>
                </a:solidFill>
              </a:rPr>
              <a:t> Phenomena)</a:t>
            </a:r>
          </a:p>
          <a:p>
            <a:pPr lvl="1" eaLnBrk="1" hangingPunct="1">
              <a:lnSpc>
                <a:spcPct val="90000"/>
              </a:lnSpc>
              <a:buFont typeface="Wingdings" panose="05000000000000000000" pitchFamily="2" charset="2"/>
              <a:buChar char="§"/>
              <a:defRPr/>
            </a:pPr>
            <a:r>
              <a:rPr lang="en-US" altLang="en-US" sz="2000" b="1" kern="0" dirty="0">
                <a:solidFill>
                  <a:srgbClr val="000000"/>
                </a:solidFill>
              </a:rPr>
              <a:t>As We Will See with the Atomic Model, There is No Need for a ‘Strong Force’ or ‘Weak Force’</a:t>
            </a:r>
          </a:p>
        </p:txBody>
      </p:sp>
      <p:sp>
        <p:nvSpPr>
          <p:cNvPr id="109576" name="TextBox 2">
            <a:extLst>
              <a:ext uri="{FF2B5EF4-FFF2-40B4-BE49-F238E27FC236}">
                <a16:creationId xmlns:a16="http://schemas.microsoft.com/office/drawing/2014/main" id="{60D8A030-0EC0-BC68-2F8D-C9FAA88AC547}"/>
              </a:ext>
            </a:extLst>
          </p:cNvPr>
          <p:cNvSpPr txBox="1">
            <a:spLocks noChangeArrowheads="1"/>
          </p:cNvSpPr>
          <p:nvPr/>
        </p:nvSpPr>
        <p:spPr bwMode="auto">
          <a:xfrm>
            <a:off x="7285038" y="3878263"/>
            <a:ext cx="14700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t>Not to Scale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fade">
                                      <p:cBhvr>
                                        <p:cTn id="7" dur="500"/>
                                        <p:tgtEl>
                                          <p:spTgt spid="146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5">
                                            <p:txEl>
                                              <p:pRg st="1" end="1"/>
                                            </p:txEl>
                                          </p:spTgt>
                                        </p:tgtEl>
                                        <p:attrNameLst>
                                          <p:attrName>style.visibility</p:attrName>
                                        </p:attrNameLst>
                                      </p:cBhvr>
                                      <p:to>
                                        <p:strVal val="visible"/>
                                      </p:to>
                                    </p:set>
                                    <p:animEffect transition="in" filter="fade">
                                      <p:cBhvr>
                                        <p:cTn id="12" dur="500"/>
                                        <p:tgtEl>
                                          <p:spTgt spid="14643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6435">
                                            <p:txEl>
                                              <p:pRg st="2" end="2"/>
                                            </p:txEl>
                                          </p:spTgt>
                                        </p:tgtEl>
                                        <p:attrNameLst>
                                          <p:attrName>style.visibility</p:attrName>
                                        </p:attrNameLst>
                                      </p:cBhvr>
                                      <p:to>
                                        <p:strVal val="visible"/>
                                      </p:to>
                                    </p:set>
                                    <p:animEffect transition="in" filter="fade">
                                      <p:cBhvr>
                                        <p:cTn id="15" dur="500"/>
                                        <p:tgtEl>
                                          <p:spTgt spid="14643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6435">
                                            <p:txEl>
                                              <p:pRg st="3" end="3"/>
                                            </p:txEl>
                                          </p:spTgt>
                                        </p:tgtEl>
                                        <p:attrNameLst>
                                          <p:attrName>style.visibility</p:attrName>
                                        </p:attrNameLst>
                                      </p:cBhvr>
                                      <p:to>
                                        <p:strVal val="visible"/>
                                      </p:to>
                                    </p:set>
                                    <p:animEffect transition="in" filter="fade">
                                      <p:cBhvr>
                                        <p:cTn id="18" dur="500"/>
                                        <p:tgtEl>
                                          <p:spTgt spid="14643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500"/>
                                        <p:tgtEl>
                                          <p:spTgt spid="2">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uiExpand="1" build="p"/>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6642E13-1570-313C-0C3B-79BC35758A08}"/>
              </a:ext>
            </a:extLst>
          </p:cNvPr>
          <p:cNvSpPr>
            <a:spLocks noGrp="1" noChangeArrowheads="1"/>
          </p:cNvSpPr>
          <p:nvPr>
            <p:ph type="title"/>
          </p:nvPr>
        </p:nvSpPr>
        <p:spPr>
          <a:xfrm>
            <a:off x="473075" y="184150"/>
            <a:ext cx="8229600" cy="625475"/>
          </a:xfrm>
        </p:spPr>
        <p:txBody>
          <a:bodyPr/>
          <a:lstStyle/>
          <a:p>
            <a:pPr eaLnBrk="1" hangingPunct="1"/>
            <a:r>
              <a:rPr lang="en-US" altLang="en-US" sz="3200" b="1">
                <a:solidFill>
                  <a:schemeClr val="accent2"/>
                </a:solidFill>
              </a:rPr>
              <a:t>Bostick’s Explanation of Quantization</a:t>
            </a:r>
            <a:endParaRPr lang="en-US" altLang="en-US" sz="3200" b="1" baseline="30000">
              <a:solidFill>
                <a:schemeClr val="accent2"/>
              </a:solidFill>
            </a:endParaRPr>
          </a:p>
        </p:txBody>
      </p:sp>
      <p:sp>
        <p:nvSpPr>
          <p:cNvPr id="150531" name="Text Box 3">
            <a:extLst>
              <a:ext uri="{FF2B5EF4-FFF2-40B4-BE49-F238E27FC236}">
                <a16:creationId xmlns:a16="http://schemas.microsoft.com/office/drawing/2014/main" id="{B93CD0A3-FFB1-F629-6A72-7830A903E64B}"/>
              </a:ext>
            </a:extLst>
          </p:cNvPr>
          <p:cNvSpPr txBox="1">
            <a:spLocks noChangeArrowheads="1"/>
          </p:cNvSpPr>
          <p:nvPr/>
        </p:nvSpPr>
        <p:spPr bwMode="auto">
          <a:xfrm>
            <a:off x="303213" y="1122363"/>
            <a:ext cx="5218112" cy="5641975"/>
          </a:xfrm>
          <a:prstGeom prst="rect">
            <a:avLst/>
          </a:prstGeom>
          <a:solidFill>
            <a:srgbClr val="FFFFFF"/>
          </a:solidFill>
          <a:ln w="25400">
            <a:solidFill>
              <a:srgbClr val="000000"/>
            </a:solidFill>
            <a:miter lim="800000"/>
            <a:headEnd/>
            <a:tailEnd/>
          </a:ln>
        </p:spPr>
        <p:txBody>
          <a:bodyPr tIns="91440" bIns="91440"/>
          <a:lstStyle>
            <a:lvl1pPr marL="227013" indent="-227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4000"/>
              </a:lnSpc>
              <a:spcBef>
                <a:spcPct val="40000"/>
              </a:spcBef>
            </a:pPr>
            <a:r>
              <a:rPr lang="en-US" altLang="en-US" sz="2000" b="1"/>
              <a:t>Charge Fiber Moves Along in Shape of Circular Solenoid as a Helix Wound Around a Toroidal Form.</a:t>
            </a:r>
          </a:p>
          <a:p>
            <a:pPr>
              <a:lnSpc>
                <a:spcPct val="114000"/>
              </a:lnSpc>
              <a:spcBef>
                <a:spcPct val="60000"/>
              </a:spcBef>
            </a:pPr>
            <a:r>
              <a:rPr lang="en-US" altLang="en-US" sz="2000" b="1"/>
              <a:t>Fiber With 1 Turn Represents Electron in a “Non-Excited” State (Minimum Energy).  Fibers With Higher Numbers of Turns Correspond to Excited States (Enhanced Energy Levels). </a:t>
            </a:r>
          </a:p>
          <a:p>
            <a:pPr>
              <a:lnSpc>
                <a:spcPct val="114000"/>
              </a:lnSpc>
              <a:spcBef>
                <a:spcPct val="60000"/>
              </a:spcBef>
            </a:pPr>
            <a:r>
              <a:rPr lang="en-US" altLang="en-US" sz="2000" b="1"/>
              <a:t>Since the Fiber is </a:t>
            </a:r>
            <a:r>
              <a:rPr lang="en-US" altLang="en-US" sz="2000" b="1" u="sng"/>
              <a:t>Continuous</a:t>
            </a:r>
            <a:r>
              <a:rPr lang="en-US" altLang="en-US" sz="2000" b="1"/>
              <a:t>, </a:t>
            </a:r>
            <a:r>
              <a:rPr lang="en-US" altLang="en-US" sz="2000" b="1">
                <a:solidFill>
                  <a:srgbClr val="C00000"/>
                </a:solidFill>
              </a:rPr>
              <a:t>it CANNOT Rotate a Non-Integer Number of Turns</a:t>
            </a:r>
            <a:r>
              <a:rPr lang="en-US" altLang="en-US" sz="2000" b="1"/>
              <a:t>. It MUST Be a Whole Number</a:t>
            </a:r>
          </a:p>
          <a:p>
            <a:pPr>
              <a:lnSpc>
                <a:spcPct val="114000"/>
              </a:lnSpc>
              <a:spcBef>
                <a:spcPct val="60000"/>
              </a:spcBef>
            </a:pPr>
            <a:r>
              <a:rPr lang="en-US" altLang="en-US" sz="2000" b="1"/>
              <a:t>This is One Source (One Degree of Freedom) Where the </a:t>
            </a:r>
            <a:r>
              <a:rPr lang="en-US" altLang="en-US" sz="2000" b="1">
                <a:solidFill>
                  <a:srgbClr val="C00000"/>
                </a:solidFill>
              </a:rPr>
              <a:t>QUANTIZATION</a:t>
            </a:r>
            <a:r>
              <a:rPr lang="en-US" altLang="en-US" sz="2000" b="1"/>
              <a:t> of Energy Levels Comes From.</a:t>
            </a:r>
          </a:p>
        </p:txBody>
      </p:sp>
      <p:grpSp>
        <p:nvGrpSpPr>
          <p:cNvPr id="111620" name="Group 1">
            <a:extLst>
              <a:ext uri="{FF2B5EF4-FFF2-40B4-BE49-F238E27FC236}">
                <a16:creationId xmlns:a16="http://schemas.microsoft.com/office/drawing/2014/main" id="{B92C2A6F-94B3-91C2-B42F-8FB5D9A7F318}"/>
              </a:ext>
            </a:extLst>
          </p:cNvPr>
          <p:cNvGrpSpPr>
            <a:grpSpLocks/>
          </p:cNvGrpSpPr>
          <p:nvPr/>
        </p:nvGrpSpPr>
        <p:grpSpPr bwMode="auto">
          <a:xfrm>
            <a:off x="5656263" y="1328738"/>
            <a:ext cx="2965450" cy="3078162"/>
            <a:chOff x="5656263" y="1328738"/>
            <a:chExt cx="2965450" cy="3078162"/>
          </a:xfrm>
        </p:grpSpPr>
        <p:pic>
          <p:nvPicPr>
            <p:cNvPr id="111623" name="Picture 5" descr="Electron-k7-nowire">
              <a:extLst>
                <a:ext uri="{FF2B5EF4-FFF2-40B4-BE49-F238E27FC236}">
                  <a16:creationId xmlns:a16="http://schemas.microsoft.com/office/drawing/2014/main" id="{4CECB0CE-2D4B-C854-7CB2-2CDA763F7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51" t="26500" r="14500" b="42000"/>
            <a:stretch>
              <a:fillRect/>
            </a:stretch>
          </p:blipFill>
          <p:spPr bwMode="auto">
            <a:xfrm>
              <a:off x="6387412" y="3597005"/>
              <a:ext cx="2227257" cy="80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6" descr="Electron-k3-nowire">
              <a:extLst>
                <a:ext uri="{FF2B5EF4-FFF2-40B4-BE49-F238E27FC236}">
                  <a16:creationId xmlns:a16="http://schemas.microsoft.com/office/drawing/2014/main" id="{8B01B262-1BF2-3118-5645-7745B2C15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00" t="27251" r="14500" b="39999"/>
            <a:stretch>
              <a:fillRect/>
            </a:stretch>
          </p:blipFill>
          <p:spPr bwMode="auto">
            <a:xfrm>
              <a:off x="6394456" y="2439010"/>
              <a:ext cx="2214578" cy="84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1625" name="Object 7">
              <a:extLst>
                <a:ext uri="{FF2B5EF4-FFF2-40B4-BE49-F238E27FC236}">
                  <a16:creationId xmlns:a16="http://schemas.microsoft.com/office/drawing/2014/main" id="{8573602F-C9E1-E658-F41F-4911313BF10A}"/>
                </a:ext>
              </a:extLst>
            </p:cNvPr>
            <p:cNvGraphicFramePr>
              <a:graphicFrameLocks noChangeAspect="1"/>
            </p:cNvGraphicFramePr>
            <p:nvPr/>
          </p:nvGraphicFramePr>
          <p:xfrm>
            <a:off x="6380368" y="1328738"/>
            <a:ext cx="2241345" cy="798666"/>
          </p:xfrm>
          <a:graphic>
            <a:graphicData uri="http://schemas.openxmlformats.org/presentationml/2006/ole">
              <mc:AlternateContent xmlns:mc="http://schemas.openxmlformats.org/markup-compatibility/2006">
                <mc:Choice xmlns:v="urn:schemas-microsoft-com:vml" Requires="v">
                  <p:oleObj name="Picture" r:id="rId5" imgW="1399032" imgH="583692" progId="Word.Picture.8">
                    <p:embed/>
                  </p:oleObj>
                </mc:Choice>
                <mc:Fallback>
                  <p:oleObj name="Picture" r:id="rId5" imgW="1399032" imgH="583692" progId="Word.Picture.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l="13727" t="26637" r="13727" b="42307"/>
                        <a:stretch>
                          <a:fillRect/>
                        </a:stretch>
                      </p:blipFill>
                      <p:spPr bwMode="auto">
                        <a:xfrm>
                          <a:off x="6380368" y="1328738"/>
                          <a:ext cx="2241345" cy="79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6" name="Text Box 8">
              <a:extLst>
                <a:ext uri="{FF2B5EF4-FFF2-40B4-BE49-F238E27FC236}">
                  <a16:creationId xmlns:a16="http://schemas.microsoft.com/office/drawing/2014/main" id="{C5745BEB-FAD3-A7AD-4AC5-D5C99E043FB0}"/>
                </a:ext>
              </a:extLst>
            </p:cNvPr>
            <p:cNvSpPr txBox="1">
              <a:spLocks noChangeArrowheads="1"/>
            </p:cNvSpPr>
            <p:nvPr/>
          </p:nvSpPr>
          <p:spPr bwMode="auto">
            <a:xfrm>
              <a:off x="5656263" y="1598235"/>
              <a:ext cx="595908" cy="2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ahoma" panose="020B0604030504040204" pitchFamily="34" charset="0"/>
                </a:rPr>
                <a:t>k = 1</a:t>
              </a:r>
            </a:p>
          </p:txBody>
        </p:sp>
        <p:sp>
          <p:nvSpPr>
            <p:cNvPr id="111627" name="Text Box 9">
              <a:extLst>
                <a:ext uri="{FF2B5EF4-FFF2-40B4-BE49-F238E27FC236}">
                  <a16:creationId xmlns:a16="http://schemas.microsoft.com/office/drawing/2014/main" id="{3BF4F34D-FD2C-2102-FE6A-BFD58F0B7552}"/>
                </a:ext>
              </a:extLst>
            </p:cNvPr>
            <p:cNvSpPr txBox="1">
              <a:spLocks noChangeArrowheads="1"/>
            </p:cNvSpPr>
            <p:nvPr/>
          </p:nvSpPr>
          <p:spPr bwMode="auto">
            <a:xfrm>
              <a:off x="5656263" y="2719736"/>
              <a:ext cx="595908" cy="2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ahoma" panose="020B0604030504040204" pitchFamily="34" charset="0"/>
                </a:rPr>
                <a:t>k = 3</a:t>
              </a:r>
            </a:p>
          </p:txBody>
        </p:sp>
        <p:sp>
          <p:nvSpPr>
            <p:cNvPr id="111628" name="Text Box 10">
              <a:extLst>
                <a:ext uri="{FF2B5EF4-FFF2-40B4-BE49-F238E27FC236}">
                  <a16:creationId xmlns:a16="http://schemas.microsoft.com/office/drawing/2014/main" id="{095421B4-8469-67E4-48C9-946D2B5DC594}"/>
                </a:ext>
              </a:extLst>
            </p:cNvPr>
            <p:cNvSpPr txBox="1">
              <a:spLocks noChangeArrowheads="1"/>
            </p:cNvSpPr>
            <p:nvPr/>
          </p:nvSpPr>
          <p:spPr bwMode="auto">
            <a:xfrm>
              <a:off x="5656263" y="3936684"/>
              <a:ext cx="595908" cy="2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ahoma" panose="020B0604030504040204" pitchFamily="34" charset="0"/>
                </a:rPr>
                <a:t>k = 7</a:t>
              </a:r>
            </a:p>
          </p:txBody>
        </p:sp>
      </p:grpSp>
      <p:sp>
        <p:nvSpPr>
          <p:cNvPr id="111621" name="Text Box 11">
            <a:extLst>
              <a:ext uri="{FF2B5EF4-FFF2-40B4-BE49-F238E27FC236}">
                <a16:creationId xmlns:a16="http://schemas.microsoft.com/office/drawing/2014/main" id="{F28F7A7D-1C23-D344-3ECB-FFD31B4FADFD}"/>
              </a:ext>
            </a:extLst>
          </p:cNvPr>
          <p:cNvSpPr txBox="1">
            <a:spLocks noChangeArrowheads="1"/>
          </p:cNvSpPr>
          <p:nvPr/>
        </p:nvSpPr>
        <p:spPr bwMode="auto">
          <a:xfrm>
            <a:off x="5810250" y="5191125"/>
            <a:ext cx="31369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solidFill>
                  <a:schemeClr val="accent2"/>
                </a:solidFill>
              </a:rPr>
              <a:t>NOTE: Toroid Form (In Color) Is Shown Only As Visual Aid and Is Not Part of the Spiraling Helicon</a:t>
            </a:r>
            <a:r>
              <a:rPr lang="en-US" altLang="en-US" sz="1600" b="1" baseline="30000">
                <a:solidFill>
                  <a:schemeClr val="accent2"/>
                </a:solidFill>
              </a:rPr>
              <a:t>©</a:t>
            </a:r>
            <a:r>
              <a:rPr lang="en-US" altLang="en-US" sz="1600" b="1">
                <a:solidFill>
                  <a:schemeClr val="accent2"/>
                </a:solidFill>
              </a:rPr>
              <a:t> Particle</a:t>
            </a:r>
          </a:p>
        </p:txBody>
      </p:sp>
      <p:sp>
        <p:nvSpPr>
          <p:cNvPr id="111622" name="TextBox 1">
            <a:extLst>
              <a:ext uri="{FF2B5EF4-FFF2-40B4-BE49-F238E27FC236}">
                <a16:creationId xmlns:a16="http://schemas.microsoft.com/office/drawing/2014/main" id="{5C83863D-8B37-7004-7C42-6F5EC863E6C4}"/>
              </a:ext>
            </a:extLst>
          </p:cNvPr>
          <p:cNvSpPr txBox="1">
            <a:spLocks noChangeArrowheads="1"/>
          </p:cNvSpPr>
          <p:nvPr/>
        </p:nvSpPr>
        <p:spPr bwMode="auto">
          <a:xfrm>
            <a:off x="7913688" y="4481513"/>
            <a:ext cx="927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t>Not to Scale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500"/>
                                        <p:tgtEl>
                                          <p:spTgt spid="1505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0531">
                                            <p:bg/>
                                          </p:spTgt>
                                        </p:tgtEl>
                                        <p:attrNameLst>
                                          <p:attrName>style.visibility</p:attrName>
                                        </p:attrNameLst>
                                      </p:cBhvr>
                                      <p:to>
                                        <p:strVal val="visible"/>
                                      </p:to>
                                    </p:set>
                                    <p:animEffect transition="in" filter="fade">
                                      <p:cBhvr>
                                        <p:cTn id="10" dur="500"/>
                                        <p:tgtEl>
                                          <p:spTgt spid="150531">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50531">
                                            <p:txEl>
                                              <p:pRg st="1" end="1"/>
                                            </p:txEl>
                                          </p:spTgt>
                                        </p:tgtEl>
                                        <p:attrNameLst>
                                          <p:attrName>style.visibility</p:attrName>
                                        </p:attrNameLst>
                                      </p:cBhvr>
                                      <p:to>
                                        <p:strVal val="visible"/>
                                      </p:to>
                                    </p:set>
                                    <p:animEffect transition="in" filter="fade">
                                      <p:cBhvr>
                                        <p:cTn id="15" dur="500"/>
                                        <p:tgtEl>
                                          <p:spTgt spid="15053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0531">
                                            <p:txEl>
                                              <p:pRg st="2" end="2"/>
                                            </p:txEl>
                                          </p:spTgt>
                                        </p:tgtEl>
                                        <p:attrNameLst>
                                          <p:attrName>style.visibility</p:attrName>
                                        </p:attrNameLst>
                                      </p:cBhvr>
                                      <p:to>
                                        <p:strVal val="visible"/>
                                      </p:to>
                                    </p:set>
                                    <p:animEffect transition="in" filter="fade">
                                      <p:cBhvr>
                                        <p:cTn id="20" dur="500"/>
                                        <p:tgtEl>
                                          <p:spTgt spid="15053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50531">
                                            <p:txEl>
                                              <p:pRg st="3" end="3"/>
                                            </p:txEl>
                                          </p:spTgt>
                                        </p:tgtEl>
                                        <p:attrNameLst>
                                          <p:attrName>style.visibility</p:attrName>
                                        </p:attrNameLst>
                                      </p:cBhvr>
                                      <p:to>
                                        <p:strVal val="visible"/>
                                      </p:to>
                                    </p:set>
                                    <p:animEffect transition="in" filter="fade">
                                      <p:cBhvr>
                                        <p:cTn id="25" dur="500"/>
                                        <p:tgtEl>
                                          <p:spTgt spid="150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uiExpand="1" build="allAtOnce"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9629CC2-A736-74A4-212E-0D539702B474}"/>
              </a:ext>
            </a:extLst>
          </p:cNvPr>
          <p:cNvSpPr>
            <a:spLocks noGrp="1" noChangeArrowheads="1"/>
          </p:cNvSpPr>
          <p:nvPr>
            <p:ph type="title"/>
          </p:nvPr>
        </p:nvSpPr>
        <p:spPr>
          <a:xfrm>
            <a:off x="685800" y="228600"/>
            <a:ext cx="7772400" cy="1073150"/>
          </a:xfrm>
          <a:noFill/>
        </p:spPr>
        <p:txBody>
          <a:bodyPr lIns="92075" tIns="46038" rIns="92075" bIns="46038"/>
          <a:lstStyle/>
          <a:p>
            <a:pPr eaLnBrk="1" hangingPunct="1"/>
            <a:r>
              <a:rPr lang="en-US" altLang="en-US" sz="4000" b="1">
                <a:solidFill>
                  <a:schemeClr val="accent2"/>
                </a:solidFill>
              </a:rPr>
              <a:t>Charge Fiber Ring Model</a:t>
            </a:r>
            <a:br>
              <a:rPr lang="en-US" altLang="en-US" sz="4000" b="1">
                <a:solidFill>
                  <a:schemeClr val="accent2"/>
                </a:solidFill>
              </a:rPr>
            </a:br>
            <a:r>
              <a:rPr lang="en-US" altLang="en-US" sz="4000" b="1">
                <a:solidFill>
                  <a:schemeClr val="accent2"/>
                </a:solidFill>
              </a:rPr>
              <a:t>Resonant States</a:t>
            </a:r>
          </a:p>
        </p:txBody>
      </p:sp>
      <p:sp>
        <p:nvSpPr>
          <p:cNvPr id="154627" name="Rectangle 3">
            <a:extLst>
              <a:ext uri="{FF2B5EF4-FFF2-40B4-BE49-F238E27FC236}">
                <a16:creationId xmlns:a16="http://schemas.microsoft.com/office/drawing/2014/main" id="{E995358D-2254-ADDC-E687-DD273C54CC9D}"/>
              </a:ext>
            </a:extLst>
          </p:cNvPr>
          <p:cNvSpPr>
            <a:spLocks noChangeArrowheads="1"/>
          </p:cNvSpPr>
          <p:nvPr/>
        </p:nvSpPr>
        <p:spPr bwMode="auto">
          <a:xfrm>
            <a:off x="166688" y="3775075"/>
            <a:ext cx="86201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t>Charge Fibers Intertwined in a Toroid of Primary Radius R Can Support Multiple Standing Wave Resonant States with Wavelength </a:t>
            </a:r>
            <a:r>
              <a:rPr lang="el-GR" altLang="en-US" sz="2800" b="1">
                <a:cs typeface="Arial" panose="020B0604020202020204" pitchFamily="34" charset="0"/>
              </a:rPr>
              <a:t>λ</a:t>
            </a:r>
          </a:p>
          <a:p>
            <a:pPr algn="ctr">
              <a:spcBef>
                <a:spcPct val="50000"/>
              </a:spcBef>
              <a:buFontTx/>
              <a:buNone/>
            </a:pPr>
            <a:r>
              <a:rPr lang="en-US" altLang="en-US" sz="2800" b="1"/>
              <a:t>Resonance/Harmonics Provide Another Physical Mechanism (Degree of Freedom) for Quantized Energy Absorption and Emission</a:t>
            </a:r>
          </a:p>
          <a:p>
            <a:pPr algn="ctr">
              <a:spcBef>
                <a:spcPct val="50000"/>
              </a:spcBef>
              <a:buFontTx/>
              <a:buNone/>
            </a:pPr>
            <a:endParaRPr lang="en-US" altLang="en-US" sz="2800" b="1"/>
          </a:p>
        </p:txBody>
      </p:sp>
      <p:pic>
        <p:nvPicPr>
          <p:cNvPr id="113668" name="Picture 5">
            <a:extLst>
              <a:ext uri="{FF2B5EF4-FFF2-40B4-BE49-F238E27FC236}">
                <a16:creationId xmlns:a16="http://schemas.microsoft.com/office/drawing/2014/main" id="{7279335A-4502-108C-BF28-831926C5B44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524000"/>
            <a:ext cx="61642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3669" name="Object 4">
            <a:extLst>
              <a:ext uri="{FF2B5EF4-FFF2-40B4-BE49-F238E27FC236}">
                <a16:creationId xmlns:a16="http://schemas.microsoft.com/office/drawing/2014/main" id="{51BD1098-3B96-87DB-044E-4191A4CE5768}"/>
              </a:ext>
            </a:extLst>
          </p:cNvPr>
          <p:cNvGraphicFramePr>
            <a:graphicFrameLocks/>
          </p:cNvGraphicFramePr>
          <p:nvPr/>
        </p:nvGraphicFramePr>
        <p:xfrm>
          <a:off x="1177925" y="3217863"/>
          <a:ext cx="6305550" cy="422275"/>
        </p:xfrm>
        <a:graphic>
          <a:graphicData uri="http://schemas.openxmlformats.org/presentationml/2006/ole">
            <mc:AlternateContent xmlns:mc="http://schemas.openxmlformats.org/markup-compatibility/2006">
              <mc:Choice xmlns:v="urn:schemas-microsoft-com:vml" Requires="v">
                <p:oleObj name="Equation" r:id="rId4" imgW="3949700" imgH="292100" progId="Equation.COEE2">
                  <p:embed/>
                </p:oleObj>
              </mc:Choice>
              <mc:Fallback>
                <p:oleObj name="Equation" r:id="rId4" imgW="3949700" imgH="292100" progId="Equation.COEE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925" y="3217863"/>
                        <a:ext cx="6305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fade">
                                      <p:cBhvr>
                                        <p:cTn id="7" dur="500"/>
                                        <p:tgtEl>
                                          <p:spTgt spid="154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7">
                                            <p:txEl>
                                              <p:pRg st="1" end="1"/>
                                            </p:txEl>
                                          </p:spTgt>
                                        </p:tgtEl>
                                        <p:attrNameLst>
                                          <p:attrName>style.visibility</p:attrName>
                                        </p:attrNameLst>
                                      </p:cBhvr>
                                      <p:to>
                                        <p:strVal val="visible"/>
                                      </p:to>
                                    </p:set>
                                    <p:animEffect transition="in" filter="fade">
                                      <p:cBhvr>
                                        <p:cTn id="12" dur="500"/>
                                        <p:tgtEl>
                                          <p:spTgt spid="154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AutoShape 4">
            <a:extLst>
              <a:ext uri="{FF2B5EF4-FFF2-40B4-BE49-F238E27FC236}">
                <a16:creationId xmlns:a16="http://schemas.microsoft.com/office/drawing/2014/main" id="{A9034F04-FF2A-2669-04F6-86C79995423A}"/>
              </a:ext>
            </a:extLst>
          </p:cNvPr>
          <p:cNvSpPr>
            <a:spLocks noChangeArrowheads="1"/>
          </p:cNvSpPr>
          <p:nvPr/>
        </p:nvSpPr>
        <p:spPr bwMode="auto">
          <a:xfrm>
            <a:off x="252413" y="3243263"/>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115715" name="Rectangle 2">
            <a:extLst>
              <a:ext uri="{FF2B5EF4-FFF2-40B4-BE49-F238E27FC236}">
                <a16:creationId xmlns:a16="http://schemas.microsoft.com/office/drawing/2014/main" id="{CB90D066-4BFC-4B0B-376F-CCDDE13ACF3B}"/>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E96E9BC3-755C-1020-A140-8D12B6DB6B40}"/>
              </a:ext>
            </a:extLst>
          </p:cNvPr>
          <p:cNvSpPr>
            <a:spLocks noGrp="1" noChangeArrowheads="1"/>
          </p:cNvSpPr>
          <p:nvPr>
            <p:ph type="body" idx="1"/>
          </p:nvPr>
        </p:nvSpPr>
        <p:spPr>
          <a:xfrm>
            <a:off x="425450" y="1179513"/>
            <a:ext cx="8229600" cy="5113337"/>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bg1">
                    <a:lumMod val="50000"/>
                  </a:schemeClr>
                </a:solidFill>
              </a:rPr>
              <a:t>Derivation of the Universal Force Law</a:t>
            </a:r>
          </a:p>
          <a:p>
            <a:pPr eaLnBrk="1" hangingPunct="1">
              <a:lnSpc>
                <a:spcPct val="90000"/>
              </a:lnSpc>
              <a:defRPr/>
            </a:pPr>
            <a:r>
              <a:rPr lang="en-US" altLang="en-US" b="1" dirty="0">
                <a:solidFill>
                  <a:schemeClr val="bg1">
                    <a:lumMod val="50000"/>
                  </a:schemeClr>
                </a:solidFill>
              </a:rPr>
              <a:t>Derivation of Gravitational Force</a:t>
            </a:r>
          </a:p>
          <a:p>
            <a:pPr eaLnBrk="1" hangingPunct="1">
              <a:lnSpc>
                <a:spcPct val="90000"/>
              </a:lnSpc>
              <a:defRPr/>
            </a:pPr>
            <a:r>
              <a:rPr lang="en-US" altLang="en-US" b="1" dirty="0">
                <a:solidFill>
                  <a:schemeClr val="bg1">
                    <a:lumMod val="50000"/>
                  </a:schemeClr>
                </a:solidFill>
              </a:rPr>
              <a:t>Electromagnetic Model of Matter</a:t>
            </a:r>
          </a:p>
          <a:p>
            <a:pPr eaLnBrk="1" hangingPunct="1">
              <a:lnSpc>
                <a:spcPct val="90000"/>
              </a:lnSpc>
              <a:defRPr/>
            </a:pPr>
            <a:r>
              <a:rPr lang="en-US" altLang="en-US" b="1" dirty="0">
                <a:solidFill>
                  <a:schemeClr val="accent2"/>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6CED2BC2-D7F9-0042-1905-B0084558AC66}"/>
              </a:ext>
            </a:extLst>
          </p:cNvPr>
          <p:cNvSpPr>
            <a:spLocks noGrp="1" noChangeArrowheads="1"/>
          </p:cNvSpPr>
          <p:nvPr>
            <p:ph type="title"/>
          </p:nvPr>
        </p:nvSpPr>
        <p:spPr>
          <a:xfrm>
            <a:off x="990600" y="193675"/>
            <a:ext cx="6581775" cy="654050"/>
          </a:xfrm>
          <a:noFill/>
        </p:spPr>
        <p:txBody>
          <a:bodyPr lIns="90553" tIns="44510" rIns="90553" bIns="44510" anchor="b"/>
          <a:lstStyle/>
          <a:p>
            <a:pPr defTabSz="923925" eaLnBrk="1" hangingPunct="1"/>
            <a:r>
              <a:rPr lang="en-US" altLang="en-US" sz="4800" b="1">
                <a:solidFill>
                  <a:schemeClr val="accent2"/>
                </a:solidFill>
              </a:rPr>
              <a:t>Inertial Mass</a:t>
            </a:r>
            <a:r>
              <a:rPr lang="en-US" altLang="en-US" sz="4000" b="1">
                <a:solidFill>
                  <a:schemeClr val="accent2"/>
                </a:solidFill>
              </a:rPr>
              <a:t> </a:t>
            </a:r>
          </a:p>
        </p:txBody>
      </p:sp>
      <p:sp>
        <p:nvSpPr>
          <p:cNvPr id="160771" name="Rectangle 3">
            <a:extLst>
              <a:ext uri="{FF2B5EF4-FFF2-40B4-BE49-F238E27FC236}">
                <a16:creationId xmlns:a16="http://schemas.microsoft.com/office/drawing/2014/main" id="{895A7ABD-09DE-845D-5889-9FA24ADDEE09}"/>
              </a:ext>
            </a:extLst>
          </p:cNvPr>
          <p:cNvSpPr>
            <a:spLocks noGrp="1" noChangeArrowheads="1"/>
          </p:cNvSpPr>
          <p:nvPr>
            <p:ph type="body" idx="1"/>
          </p:nvPr>
        </p:nvSpPr>
        <p:spPr>
          <a:xfrm>
            <a:off x="344488" y="985838"/>
            <a:ext cx="7872412" cy="727075"/>
          </a:xfrm>
          <a:noFill/>
        </p:spPr>
        <p:txBody>
          <a:bodyPr lIns="90553" tIns="44510" rIns="90553" bIns="44510"/>
          <a:lstStyle/>
          <a:p>
            <a:pPr marL="346075" indent="-346075" defTabSz="923925" eaLnBrk="1" hangingPunct="1"/>
            <a:r>
              <a:rPr lang="en-US" altLang="en-US" sz="2200" b="1"/>
              <a:t>If Inertial Mass was an </a:t>
            </a:r>
            <a:r>
              <a:rPr lang="en-US" altLang="en-US" sz="2200" b="1" u="sng"/>
              <a:t>Intrinsic</a:t>
            </a:r>
            <a:r>
              <a:rPr lang="en-US" altLang="en-US" sz="2200" b="1"/>
              <a:t> Property, it would </a:t>
            </a:r>
            <a:r>
              <a:rPr lang="en-US" altLang="en-US" sz="2200" b="1" u="sng"/>
              <a:t>not</a:t>
            </a:r>
            <a:r>
              <a:rPr lang="en-US" altLang="en-US" sz="2200" b="1"/>
              <a:t> Change with Velocity</a:t>
            </a:r>
          </a:p>
        </p:txBody>
      </p:sp>
      <p:sp>
        <p:nvSpPr>
          <p:cNvPr id="160784" name="Rectangle 13">
            <a:extLst>
              <a:ext uri="{FF2B5EF4-FFF2-40B4-BE49-F238E27FC236}">
                <a16:creationId xmlns:a16="http://schemas.microsoft.com/office/drawing/2014/main" id="{8C5076BE-2CF3-B51F-A9A5-CE33D2B23861}"/>
              </a:ext>
            </a:extLst>
          </p:cNvPr>
          <p:cNvSpPr>
            <a:spLocks noChangeArrowheads="1"/>
          </p:cNvSpPr>
          <p:nvPr/>
        </p:nvSpPr>
        <p:spPr bwMode="auto">
          <a:xfrm>
            <a:off x="3581400" y="4330700"/>
            <a:ext cx="19954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484" tIns="42974" rIns="87484" bIns="42974">
            <a:spAutoFit/>
          </a:bodyPr>
          <a:lstStyle>
            <a:lvl1pPr defTabSz="884238">
              <a:spcBef>
                <a:spcPct val="20000"/>
              </a:spcBef>
              <a:buChar char="•"/>
              <a:defRPr sz="3200">
                <a:solidFill>
                  <a:schemeClr val="tx1"/>
                </a:solidFill>
                <a:latin typeface="Arial" panose="020B0604020202020204" pitchFamily="34" charset="0"/>
              </a:defRPr>
            </a:lvl1pPr>
            <a:lvl2pPr marL="742950" indent="-285750" defTabSz="884238">
              <a:spcBef>
                <a:spcPct val="20000"/>
              </a:spcBef>
              <a:buChar char="–"/>
              <a:defRPr sz="2800">
                <a:solidFill>
                  <a:schemeClr val="tx1"/>
                </a:solidFill>
                <a:latin typeface="Arial" panose="020B0604020202020204" pitchFamily="34" charset="0"/>
              </a:defRPr>
            </a:lvl2pPr>
            <a:lvl3pPr marL="1143000" indent="-228600" defTabSz="884238">
              <a:spcBef>
                <a:spcPct val="20000"/>
              </a:spcBef>
              <a:buChar char="•"/>
              <a:defRPr sz="2400">
                <a:solidFill>
                  <a:schemeClr val="tx1"/>
                </a:solidFill>
                <a:latin typeface="Arial" panose="020B0604020202020204" pitchFamily="34" charset="0"/>
              </a:defRPr>
            </a:lvl3pPr>
            <a:lvl4pPr marL="1600200" indent="-228600" defTabSz="884238">
              <a:spcBef>
                <a:spcPct val="20000"/>
              </a:spcBef>
              <a:buChar char="–"/>
              <a:defRPr sz="2000">
                <a:solidFill>
                  <a:schemeClr val="tx1"/>
                </a:solidFill>
                <a:latin typeface="Arial" panose="020B0604020202020204" pitchFamily="34" charset="0"/>
              </a:defRPr>
            </a:lvl4pPr>
            <a:lvl5pPr marL="2057400" indent="-228600" defTabSz="884238">
              <a:spcBef>
                <a:spcPct val="20000"/>
              </a:spcBef>
              <a:buChar char="»"/>
              <a:defRPr sz="2000">
                <a:solidFill>
                  <a:schemeClr val="tx1"/>
                </a:solidFill>
                <a:latin typeface="Arial" panose="020B0604020202020204" pitchFamily="34" charset="0"/>
              </a:defRPr>
            </a:lvl5pPr>
            <a:lvl6pPr marL="25146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423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100" i="1"/>
              <a:t>m</a:t>
            </a:r>
            <a:r>
              <a:rPr lang="en-US" altLang="en-US" sz="3100"/>
              <a:t> = </a:t>
            </a:r>
            <a:r>
              <a:rPr lang="en-US" altLang="en-US" sz="3100">
                <a:latin typeface="Symbol" panose="05050102010706020507" pitchFamily="18" charset="2"/>
              </a:rPr>
              <a:t>g</a:t>
            </a:r>
            <a:r>
              <a:rPr lang="en-US" altLang="en-US" sz="3100" i="1"/>
              <a:t>m</a:t>
            </a:r>
            <a:r>
              <a:rPr lang="en-US" altLang="en-US" sz="3100" baseline="-25000"/>
              <a:t>o</a:t>
            </a:r>
          </a:p>
        </p:txBody>
      </p:sp>
      <p:sp>
        <p:nvSpPr>
          <p:cNvPr id="8" name="Rectangle 3">
            <a:extLst>
              <a:ext uri="{FF2B5EF4-FFF2-40B4-BE49-F238E27FC236}">
                <a16:creationId xmlns:a16="http://schemas.microsoft.com/office/drawing/2014/main" id="{D8DFEF69-0D3F-F48A-32EF-AD0CE7054F2C}"/>
              </a:ext>
            </a:extLst>
          </p:cNvPr>
          <p:cNvSpPr txBox="1">
            <a:spLocks noChangeArrowheads="1"/>
          </p:cNvSpPr>
          <p:nvPr/>
        </p:nvSpPr>
        <p:spPr bwMode="auto">
          <a:xfrm>
            <a:off x="333375" y="1765300"/>
            <a:ext cx="3228975" cy="2327275"/>
          </a:xfrm>
          <a:prstGeom prst="rect">
            <a:avLst/>
          </a:prstGeom>
          <a:noFill/>
          <a:ln>
            <a:noFill/>
          </a:ln>
        </p:spPr>
        <p:txBody>
          <a:bodyPr lIns="90553" tIns="44510" rIns="90553" bIns="4451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6075" indent="-346075" defTabSz="923925" eaLnBrk="1" hangingPunct="1">
              <a:spcAft>
                <a:spcPts val="1800"/>
              </a:spcAft>
              <a:defRPr/>
            </a:pPr>
            <a:r>
              <a:rPr lang="en-US" altLang="en-US" sz="2200" b="1" kern="0" dirty="0"/>
              <a:t>However, Particles at High Velocity Appear to Be More ‘Massive’ (Requires More Force to Move Them)</a:t>
            </a:r>
          </a:p>
        </p:txBody>
      </p:sp>
      <p:sp>
        <p:nvSpPr>
          <p:cNvPr id="9" name="Rectangle 3">
            <a:extLst>
              <a:ext uri="{FF2B5EF4-FFF2-40B4-BE49-F238E27FC236}">
                <a16:creationId xmlns:a16="http://schemas.microsoft.com/office/drawing/2014/main" id="{1118FF6A-877F-B0D3-C777-CF4ADF8A8218}"/>
              </a:ext>
            </a:extLst>
          </p:cNvPr>
          <p:cNvSpPr txBox="1">
            <a:spLocks noChangeArrowheads="1"/>
          </p:cNvSpPr>
          <p:nvPr/>
        </p:nvSpPr>
        <p:spPr bwMode="auto">
          <a:xfrm>
            <a:off x="344488" y="3952875"/>
            <a:ext cx="5813425" cy="496888"/>
          </a:xfrm>
          <a:prstGeom prst="rect">
            <a:avLst/>
          </a:prstGeom>
          <a:noFill/>
          <a:ln>
            <a:noFill/>
          </a:ln>
        </p:spPr>
        <p:txBody>
          <a:bodyPr lIns="90553" tIns="44510" rIns="90553" bIns="4451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6075" indent="-346075" defTabSz="923925" eaLnBrk="1" hangingPunct="1">
              <a:spcAft>
                <a:spcPts val="1800"/>
              </a:spcAft>
              <a:defRPr/>
            </a:pPr>
            <a:r>
              <a:rPr lang="en-US" altLang="en-US" sz="2200" b="1" kern="0" dirty="0"/>
              <a:t>The Calculated Mass Change Becomes	</a:t>
            </a:r>
          </a:p>
        </p:txBody>
      </p:sp>
      <p:grpSp>
        <p:nvGrpSpPr>
          <p:cNvPr id="10" name="Group 9">
            <a:extLst>
              <a:ext uri="{FF2B5EF4-FFF2-40B4-BE49-F238E27FC236}">
                <a16:creationId xmlns:a16="http://schemas.microsoft.com/office/drawing/2014/main" id="{5E307251-B3A3-4930-1C7F-9F23B21E90DD}"/>
              </a:ext>
            </a:extLst>
          </p:cNvPr>
          <p:cNvGrpSpPr>
            <a:grpSpLocks/>
          </p:cNvGrpSpPr>
          <p:nvPr/>
        </p:nvGrpSpPr>
        <p:grpSpPr bwMode="auto">
          <a:xfrm>
            <a:off x="6459538" y="3827463"/>
            <a:ext cx="2225675" cy="1125537"/>
            <a:chOff x="1862137" y="3414713"/>
            <a:chExt cx="2824163" cy="1370806"/>
          </a:xfrm>
        </p:grpSpPr>
        <p:pic>
          <p:nvPicPr>
            <p:cNvPr id="117779" name="Picture 10">
              <a:extLst>
                <a:ext uri="{FF2B5EF4-FFF2-40B4-BE49-F238E27FC236}">
                  <a16:creationId xmlns:a16="http://schemas.microsoft.com/office/drawing/2014/main" id="{ABB34A7A-F167-7CEA-4C12-E343FBDE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5366"/>
            <a:stretch>
              <a:fillRect/>
            </a:stretch>
          </p:blipFill>
          <p:spPr bwMode="auto">
            <a:xfrm>
              <a:off x="1862137" y="3652892"/>
              <a:ext cx="1528763"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0" name="Picture 6">
              <a:extLst>
                <a:ext uri="{FF2B5EF4-FFF2-40B4-BE49-F238E27FC236}">
                  <a16:creationId xmlns:a16="http://schemas.microsoft.com/office/drawing/2014/main" id="{AC42E4CE-0A89-221F-3526-C2D3FD400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49" y="3414713"/>
              <a:ext cx="19050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1" name="Picture 6">
              <a:extLst>
                <a:ext uri="{FF2B5EF4-FFF2-40B4-BE49-F238E27FC236}">
                  <a16:creationId xmlns:a16="http://schemas.microsoft.com/office/drawing/2014/main" id="{05AE84BD-3E22-2B02-1230-769A85231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3769519"/>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3">
            <a:extLst>
              <a:ext uri="{FF2B5EF4-FFF2-40B4-BE49-F238E27FC236}">
                <a16:creationId xmlns:a16="http://schemas.microsoft.com/office/drawing/2014/main" id="{7C8ED338-D02B-FFB6-889A-6C4DFBF14AE8}"/>
              </a:ext>
            </a:extLst>
          </p:cNvPr>
          <p:cNvSpPr txBox="1">
            <a:spLocks noChangeArrowheads="1"/>
          </p:cNvSpPr>
          <p:nvPr/>
        </p:nvSpPr>
        <p:spPr bwMode="auto">
          <a:xfrm>
            <a:off x="344488" y="4953000"/>
            <a:ext cx="8204200" cy="1546225"/>
          </a:xfrm>
          <a:prstGeom prst="rect">
            <a:avLst/>
          </a:prstGeom>
          <a:noFill/>
          <a:ln>
            <a:noFill/>
          </a:ln>
        </p:spPr>
        <p:txBody>
          <a:bodyPr lIns="90553" tIns="44510" rIns="90553" bIns="4451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6075" indent="-346075" defTabSz="923925" eaLnBrk="1" hangingPunct="1">
              <a:defRPr/>
            </a:pPr>
            <a:r>
              <a:rPr lang="en-US" altLang="en-US" sz="2200" b="1" kern="0" dirty="0"/>
              <a:t>In Other Words, Mass is not ‘Stuff’/Matter (it is a Measure of the Force Required to Accelerate)</a:t>
            </a:r>
          </a:p>
          <a:p>
            <a:pPr marL="346075" indent="-346075" defTabSz="923925" eaLnBrk="1" hangingPunct="1">
              <a:defRPr/>
            </a:pPr>
            <a:r>
              <a:rPr lang="en-US" altLang="en-US" sz="2200" b="1" kern="0" dirty="0"/>
              <a:t>Inertial Mass is a </a:t>
            </a:r>
            <a:r>
              <a:rPr lang="en-US" altLang="en-US" sz="2200" b="1" kern="0" dirty="0">
                <a:solidFill>
                  <a:srgbClr val="CC0000"/>
                </a:solidFill>
              </a:rPr>
              <a:t>Reaction Force</a:t>
            </a:r>
            <a:r>
              <a:rPr lang="en-US" altLang="en-US" sz="2200" b="1" kern="0" dirty="0"/>
              <a:t> Resulting when Charge is Accelerated</a:t>
            </a:r>
          </a:p>
        </p:txBody>
      </p:sp>
      <p:grpSp>
        <p:nvGrpSpPr>
          <p:cNvPr id="19" name="Group 18">
            <a:extLst>
              <a:ext uri="{FF2B5EF4-FFF2-40B4-BE49-F238E27FC236}">
                <a16:creationId xmlns:a16="http://schemas.microsoft.com/office/drawing/2014/main" id="{897E4854-CDE6-8342-D7DC-829EDFD0034A}"/>
              </a:ext>
            </a:extLst>
          </p:cNvPr>
          <p:cNvGrpSpPr>
            <a:grpSpLocks/>
          </p:cNvGrpSpPr>
          <p:nvPr/>
        </p:nvGrpSpPr>
        <p:grpSpPr bwMode="auto">
          <a:xfrm>
            <a:off x="3724275" y="1473200"/>
            <a:ext cx="5086350" cy="2141538"/>
            <a:chOff x="3724879" y="1473379"/>
            <a:chExt cx="5085775" cy="2141207"/>
          </a:xfrm>
        </p:grpSpPr>
        <p:grpSp>
          <p:nvGrpSpPr>
            <p:cNvPr id="117770" name="Group 16">
              <a:extLst>
                <a:ext uri="{FF2B5EF4-FFF2-40B4-BE49-F238E27FC236}">
                  <a16:creationId xmlns:a16="http://schemas.microsoft.com/office/drawing/2014/main" id="{27638DA6-A0E0-3C1A-FD07-D45E86049AAE}"/>
                </a:ext>
              </a:extLst>
            </p:cNvPr>
            <p:cNvGrpSpPr>
              <a:grpSpLocks/>
            </p:cNvGrpSpPr>
            <p:nvPr/>
          </p:nvGrpSpPr>
          <p:grpSpPr bwMode="auto">
            <a:xfrm>
              <a:off x="3724879" y="1571040"/>
              <a:ext cx="5085775" cy="2043546"/>
              <a:chOff x="3724879" y="1571040"/>
              <a:chExt cx="5085775" cy="2043546"/>
            </a:xfrm>
          </p:grpSpPr>
          <p:grpSp>
            <p:nvGrpSpPr>
              <p:cNvPr id="117772" name="Group 6">
                <a:extLst>
                  <a:ext uri="{FF2B5EF4-FFF2-40B4-BE49-F238E27FC236}">
                    <a16:creationId xmlns:a16="http://schemas.microsoft.com/office/drawing/2014/main" id="{7C01C13F-6ACB-C379-AEBC-CDBD0EFBB466}"/>
                  </a:ext>
                </a:extLst>
              </p:cNvPr>
              <p:cNvGrpSpPr>
                <a:grpSpLocks/>
              </p:cNvGrpSpPr>
              <p:nvPr/>
            </p:nvGrpSpPr>
            <p:grpSpPr bwMode="auto">
              <a:xfrm>
                <a:off x="3724879" y="1571040"/>
                <a:ext cx="5085775" cy="2043546"/>
                <a:chOff x="3189069" y="1364182"/>
                <a:chExt cx="5085775" cy="2043546"/>
              </a:xfrm>
            </p:grpSpPr>
            <p:pic>
              <p:nvPicPr>
                <p:cNvPr id="117775" name="Picture 2" descr="A picture containing line, diagram, plot, parallel&#10;&#10;Description automatically generated">
                  <a:extLst>
                    <a:ext uri="{FF2B5EF4-FFF2-40B4-BE49-F238E27FC236}">
                      <a16:creationId xmlns:a16="http://schemas.microsoft.com/office/drawing/2014/main" id="{ECDDB698-C323-FE31-1494-BC1F64359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069" y="1364182"/>
                  <a:ext cx="5085775" cy="204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36D948E7-5091-8A2F-ABCE-7949BE40D5CA}"/>
                    </a:ext>
                  </a:extLst>
                </p:cNvPr>
                <p:cNvSpPr/>
                <p:nvPr/>
              </p:nvSpPr>
              <p:spPr>
                <a:xfrm>
                  <a:off x="7595471" y="2271254"/>
                  <a:ext cx="298416" cy="315863"/>
                </a:xfrm>
                <a:prstGeom prst="ellipse">
                  <a:avLst/>
                </a:prstGeom>
                <a:solidFill>
                  <a:srgbClr val="FFFFD9"/>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0"/>
                      <a:solidFill>
                        <a:schemeClr val="tx1"/>
                      </a:solidFill>
                      <a:effectLst>
                        <a:outerShdw blurRad="38100" dist="19050" dir="2700000" algn="tl" rotWithShape="0">
                          <a:schemeClr val="dk1">
                            <a:alpha val="40000"/>
                          </a:schemeClr>
                        </a:outerShdw>
                      </a:effectLst>
                    </a:rPr>
                    <a:t>+</a:t>
                  </a:r>
                </a:p>
              </p:txBody>
            </p:sp>
            <p:sp>
              <p:nvSpPr>
                <p:cNvPr id="117777" name="TextBox 4">
                  <a:extLst>
                    <a:ext uri="{FF2B5EF4-FFF2-40B4-BE49-F238E27FC236}">
                      <a16:creationId xmlns:a16="http://schemas.microsoft.com/office/drawing/2014/main" id="{3F508E74-CF8E-F722-371E-498DDC2B2C1C}"/>
                    </a:ext>
                  </a:extLst>
                </p:cNvPr>
                <p:cNvSpPr txBox="1">
                  <a:spLocks noChangeArrowheads="1"/>
                </p:cNvSpPr>
                <p:nvPr/>
              </p:nvSpPr>
              <p:spPr bwMode="auto">
                <a:xfrm>
                  <a:off x="7333137" y="1643018"/>
                  <a:ext cx="8229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100" b="1"/>
                    <a:t>More Force Needed!</a:t>
                  </a:r>
                </a:p>
              </p:txBody>
            </p:sp>
            <p:sp>
              <p:nvSpPr>
                <p:cNvPr id="6" name="Arrow: Right 5">
                  <a:extLst>
                    <a:ext uri="{FF2B5EF4-FFF2-40B4-BE49-F238E27FC236}">
                      <a16:creationId xmlns:a16="http://schemas.microsoft.com/office/drawing/2014/main" id="{FDCC60E3-D1ED-D263-49C5-C5A6BA4E458D}"/>
                    </a:ext>
                  </a:extLst>
                </p:cNvPr>
                <p:cNvSpPr/>
                <p:nvPr/>
              </p:nvSpPr>
              <p:spPr>
                <a:xfrm>
                  <a:off x="7966904" y="2339505"/>
                  <a:ext cx="236511" cy="19999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7773" name="TextBox 14">
                <a:extLst>
                  <a:ext uri="{FF2B5EF4-FFF2-40B4-BE49-F238E27FC236}">
                    <a16:creationId xmlns:a16="http://schemas.microsoft.com/office/drawing/2014/main" id="{98F0DEDA-EC54-7EE2-2F58-3DCC61A9563C}"/>
                  </a:ext>
                </a:extLst>
              </p:cNvPr>
              <p:cNvSpPr txBox="1">
                <a:spLocks noChangeArrowheads="1"/>
              </p:cNvSpPr>
              <p:nvPr/>
            </p:nvSpPr>
            <p:spPr bwMode="auto">
              <a:xfrm>
                <a:off x="8096232" y="2728876"/>
                <a:ext cx="451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t>m</a:t>
                </a:r>
              </a:p>
            </p:txBody>
          </p:sp>
          <p:sp>
            <p:nvSpPr>
              <p:cNvPr id="117774" name="TextBox 15">
                <a:extLst>
                  <a:ext uri="{FF2B5EF4-FFF2-40B4-BE49-F238E27FC236}">
                    <a16:creationId xmlns:a16="http://schemas.microsoft.com/office/drawing/2014/main" id="{CF622109-9053-CA27-2AA8-EE73D4D6B7E9}"/>
                  </a:ext>
                </a:extLst>
              </p:cNvPr>
              <p:cNvSpPr txBox="1">
                <a:spLocks noChangeArrowheads="1"/>
              </p:cNvSpPr>
              <p:nvPr/>
            </p:nvSpPr>
            <p:spPr bwMode="auto">
              <a:xfrm>
                <a:off x="4063197" y="2592813"/>
                <a:ext cx="562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t>m</a:t>
                </a:r>
                <a:r>
                  <a:rPr lang="en-US" altLang="en-US" sz="2400" b="1" baseline="-24000"/>
                  <a:t>o</a:t>
                </a:r>
                <a:endParaRPr lang="en-US" altLang="en-US" sz="1800" b="1" baseline="-24000"/>
              </a:p>
            </p:txBody>
          </p:sp>
        </p:grpSp>
        <p:sp>
          <p:nvSpPr>
            <p:cNvPr id="117771" name="TextBox 17">
              <a:extLst>
                <a:ext uri="{FF2B5EF4-FFF2-40B4-BE49-F238E27FC236}">
                  <a16:creationId xmlns:a16="http://schemas.microsoft.com/office/drawing/2014/main" id="{C3A16389-21AC-3664-8B33-25D7EAA51839}"/>
                </a:ext>
              </a:extLst>
            </p:cNvPr>
            <p:cNvSpPr txBox="1">
              <a:spLocks noChangeArrowheads="1"/>
            </p:cNvSpPr>
            <p:nvPr/>
          </p:nvSpPr>
          <p:spPr bwMode="auto">
            <a:xfrm>
              <a:off x="4001542" y="1473379"/>
              <a:ext cx="409469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Linear Particle Accelerator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fade">
                                      <p:cBhvr>
                                        <p:cTn id="7" dur="500"/>
                                        <p:tgtEl>
                                          <p:spTgt spid="160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0784"/>
                                        </p:tgtEl>
                                        <p:attrNameLst>
                                          <p:attrName>style.visibility</p:attrName>
                                        </p:attrNameLst>
                                      </p:cBhvr>
                                      <p:to>
                                        <p:strVal val="visible"/>
                                      </p:to>
                                    </p:set>
                                    <p:animEffect transition="in" filter="fade">
                                      <p:cBhvr>
                                        <p:cTn id="20" dur="500"/>
                                        <p:tgtEl>
                                          <p:spTgt spid="160784"/>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p:bldP spid="160784"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8C533D5-A3FD-1959-CCAE-59234CC80DD6}"/>
              </a:ext>
            </a:extLst>
          </p:cNvPr>
          <p:cNvSpPr>
            <a:spLocks noGrp="1" noChangeArrowheads="1"/>
          </p:cNvSpPr>
          <p:nvPr>
            <p:ph type="title"/>
          </p:nvPr>
        </p:nvSpPr>
        <p:spPr>
          <a:xfrm>
            <a:off x="990600" y="193675"/>
            <a:ext cx="6581775" cy="654050"/>
          </a:xfrm>
        </p:spPr>
        <p:txBody>
          <a:bodyPr lIns="90553" tIns="44510" rIns="90553" bIns="44510" anchor="b"/>
          <a:lstStyle/>
          <a:p>
            <a:pPr defTabSz="923925" eaLnBrk="1" hangingPunct="1"/>
            <a:r>
              <a:rPr lang="en-US" altLang="en-US" sz="4800" b="1">
                <a:solidFill>
                  <a:schemeClr val="accent2"/>
                </a:solidFill>
              </a:rPr>
              <a:t>Inertial Mass</a:t>
            </a:r>
            <a:r>
              <a:rPr lang="en-US" altLang="en-US" sz="4000" b="1">
                <a:solidFill>
                  <a:schemeClr val="accent2"/>
                </a:solidFill>
              </a:rPr>
              <a:t> </a:t>
            </a:r>
          </a:p>
        </p:txBody>
      </p:sp>
      <p:sp>
        <p:nvSpPr>
          <p:cNvPr id="160771" name="Rectangle 3">
            <a:extLst>
              <a:ext uri="{FF2B5EF4-FFF2-40B4-BE49-F238E27FC236}">
                <a16:creationId xmlns:a16="http://schemas.microsoft.com/office/drawing/2014/main" id="{C9BCEEE8-8D3B-B43B-A770-F79492E1A0C3}"/>
              </a:ext>
            </a:extLst>
          </p:cNvPr>
          <p:cNvSpPr>
            <a:spLocks noGrp="1" noChangeArrowheads="1"/>
          </p:cNvSpPr>
          <p:nvPr>
            <p:ph type="body" idx="1"/>
          </p:nvPr>
        </p:nvSpPr>
        <p:spPr>
          <a:xfrm>
            <a:off x="385763" y="981075"/>
            <a:ext cx="8626475" cy="5232400"/>
          </a:xfrm>
        </p:spPr>
        <p:txBody>
          <a:bodyPr lIns="90553" tIns="44510" rIns="90553" bIns="44510"/>
          <a:lstStyle/>
          <a:p>
            <a:pPr marL="457200" indent="-457200" defTabSz="923925" eaLnBrk="1" hangingPunct="1">
              <a:buFontTx/>
              <a:buAutoNum type="arabicPeriod"/>
            </a:pPr>
            <a:r>
              <a:rPr lang="en-US" altLang="en-US" sz="2200" b="1"/>
              <a:t>The Particle is Accelerated by Pushing On Its Electric Charge (Electric Field) </a:t>
            </a:r>
          </a:p>
          <a:p>
            <a:pPr marL="457200" indent="-457200" defTabSz="923925" eaLnBrk="1" hangingPunct="1">
              <a:buFontTx/>
              <a:buAutoNum type="arabicPeriod"/>
            </a:pPr>
            <a:r>
              <a:rPr lang="en-US" altLang="en-US" sz="2200" b="1"/>
              <a:t>Kinetic Energy Is Transferred to the Ring Resulting in </a:t>
            </a:r>
            <a:r>
              <a:rPr lang="en-US" altLang="en-US" sz="2200" b="1">
                <a:solidFill>
                  <a:srgbClr val="C00000"/>
                </a:solidFill>
              </a:rPr>
              <a:t>MOTION</a:t>
            </a:r>
          </a:p>
          <a:p>
            <a:pPr marL="457200" indent="-457200" defTabSz="923925" eaLnBrk="1" hangingPunct="1">
              <a:buFontTx/>
              <a:buAutoNum type="arabicPeriod"/>
            </a:pPr>
            <a:r>
              <a:rPr lang="en-US" altLang="en-US" sz="2200" b="1"/>
              <a:t>Charge in Motion Produces an </a:t>
            </a:r>
            <a:r>
              <a:rPr lang="en-US" altLang="en-US" sz="2200" b="1">
                <a:solidFill>
                  <a:srgbClr val="C00000"/>
                </a:solidFill>
              </a:rPr>
              <a:t>Induced Reaction Magnetic Field</a:t>
            </a:r>
            <a:r>
              <a:rPr lang="en-US" altLang="en-US" sz="2200" b="1"/>
              <a:t> (Separate From Its Inherent Static Magnetic Field)</a:t>
            </a:r>
          </a:p>
          <a:p>
            <a:pPr marL="457200" indent="-457200" defTabSz="923925" eaLnBrk="1" hangingPunct="1">
              <a:buFontTx/>
              <a:buAutoNum type="arabicPeriod"/>
            </a:pPr>
            <a:r>
              <a:rPr lang="en-US" altLang="en-US" sz="2200" b="1"/>
              <a:t>This Induced Magnetic Field Creates A </a:t>
            </a:r>
            <a:r>
              <a:rPr lang="en-US" altLang="en-US" sz="2200" b="1">
                <a:solidFill>
                  <a:srgbClr val="C00000"/>
                </a:solidFill>
              </a:rPr>
              <a:t>Push Back Force </a:t>
            </a:r>
            <a:r>
              <a:rPr lang="en-US" altLang="en-US" sz="2200" b="1"/>
              <a:t>on the Charge Distribution Causing It to Become Smaller (Compresses)</a:t>
            </a:r>
          </a:p>
          <a:p>
            <a:pPr marL="457200" indent="-457200" defTabSz="923925" eaLnBrk="1" hangingPunct="1">
              <a:buFontTx/>
              <a:buAutoNum type="arabicPeriod"/>
            </a:pPr>
            <a:r>
              <a:rPr lang="en-US" altLang="en-US" sz="2200" b="1"/>
              <a:t>This Increases the </a:t>
            </a:r>
            <a:r>
              <a:rPr lang="en-US" altLang="en-US" sz="2200" b="1">
                <a:solidFill>
                  <a:srgbClr val="C00000"/>
                </a:solidFill>
              </a:rPr>
              <a:t>Charge DENSITY</a:t>
            </a:r>
            <a:r>
              <a:rPr lang="en-US" altLang="en-US" sz="2200" b="1"/>
              <a:t>, Which Increases the Electric Field Intensity, Which Requires More ‘Push’ to Make it Move</a:t>
            </a:r>
          </a:p>
          <a:p>
            <a:pPr marL="457200" indent="-457200" defTabSz="923925" eaLnBrk="1" hangingPunct="1">
              <a:buFontTx/>
              <a:buAutoNum type="arabicPeriod"/>
            </a:pPr>
            <a:r>
              <a:rPr lang="en-US" altLang="en-US" sz="2200" b="1"/>
              <a:t>So As the Size Decreases, Mass Increases. </a:t>
            </a:r>
          </a:p>
          <a:p>
            <a:pPr marL="457200" indent="-457200" defTabSz="923925" eaLnBrk="1" hangingPunct="1">
              <a:buFontTx/>
              <a:buAutoNum type="arabicPeriod"/>
            </a:pPr>
            <a:r>
              <a:rPr lang="en-US" altLang="en-US" sz="2200" b="1">
                <a:solidFill>
                  <a:srgbClr val="FF0000"/>
                </a:solidFill>
              </a:rPr>
              <a:t>Mass is a Derived Electrodynamic Property</a:t>
            </a:r>
          </a:p>
        </p:txBody>
      </p:sp>
      <p:pic>
        <p:nvPicPr>
          <p:cNvPr id="2" name="Picture 1" descr="A picture containing diagram, screenshot, line, plan&#10;&#10;Description automatically generated">
            <a:extLst>
              <a:ext uri="{FF2B5EF4-FFF2-40B4-BE49-F238E27FC236}">
                <a16:creationId xmlns:a16="http://schemas.microsoft.com/office/drawing/2014/main" id="{7E51C75F-1709-D586-CB87-74E7334FB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3" t="26990" r="8566" b="31813"/>
          <a:stretch>
            <a:fillRect/>
          </a:stretch>
        </p:blipFill>
        <p:spPr bwMode="auto">
          <a:xfrm>
            <a:off x="990600" y="2600325"/>
            <a:ext cx="746918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F9AAB99-D1C7-F8E0-6AF4-8CC5BCA2BD51}"/>
              </a:ext>
            </a:extLst>
          </p:cNvPr>
          <p:cNvGrpSpPr>
            <a:grpSpLocks/>
          </p:cNvGrpSpPr>
          <p:nvPr/>
        </p:nvGrpSpPr>
        <p:grpSpPr bwMode="auto">
          <a:xfrm>
            <a:off x="4867275" y="4329113"/>
            <a:ext cx="1884363" cy="890587"/>
            <a:chOff x="4218877" y="2404892"/>
            <a:chExt cx="1885395" cy="891320"/>
          </a:xfrm>
        </p:grpSpPr>
        <p:pic>
          <p:nvPicPr>
            <p:cNvPr id="119853" name="Picture 3">
              <a:extLst>
                <a:ext uri="{FF2B5EF4-FFF2-40B4-BE49-F238E27FC236}">
                  <a16:creationId xmlns:a16="http://schemas.microsoft.com/office/drawing/2014/main" id="{119DEC85-B56B-8CE5-1901-B72CC575D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62930" y="2728348"/>
              <a:ext cx="638276" cy="2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4" name="Picture 4">
              <a:extLst>
                <a:ext uri="{FF2B5EF4-FFF2-40B4-BE49-F238E27FC236}">
                  <a16:creationId xmlns:a16="http://schemas.microsoft.com/office/drawing/2014/main" id="{D318A62A-538D-D4B5-2EB7-3834F9AAB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21033" y="2731409"/>
              <a:ext cx="638276" cy="2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5" name="Picture 5">
              <a:extLst>
                <a:ext uri="{FF2B5EF4-FFF2-40B4-BE49-F238E27FC236}">
                  <a16:creationId xmlns:a16="http://schemas.microsoft.com/office/drawing/2014/main" id="{14A53D47-48DE-BF8C-BAEB-FED47C73E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876253" y="2731409"/>
              <a:ext cx="638276" cy="2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56" name="Picture 6">
              <a:extLst>
                <a:ext uri="{FF2B5EF4-FFF2-40B4-BE49-F238E27FC236}">
                  <a16:creationId xmlns:a16="http://schemas.microsoft.com/office/drawing/2014/main" id="{CBEE7358-85C2-37D3-1A68-0E6929DF8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27267" y="2728348"/>
              <a:ext cx="638276" cy="2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Right 7">
              <a:extLst>
                <a:ext uri="{FF2B5EF4-FFF2-40B4-BE49-F238E27FC236}">
                  <a16:creationId xmlns:a16="http://schemas.microsoft.com/office/drawing/2014/main" id="{9492EB4F-0B28-2AC4-FCC7-6A04ECC3B505}"/>
                </a:ext>
              </a:extLst>
            </p:cNvPr>
            <p:cNvSpPr/>
            <p:nvPr/>
          </p:nvSpPr>
          <p:spPr>
            <a:xfrm>
              <a:off x="4218877" y="2660689"/>
              <a:ext cx="587697" cy="379725"/>
            </a:xfrm>
            <a:prstGeom prst="rightArrow">
              <a:avLst>
                <a:gd name="adj1" fmla="val 36635"/>
                <a:gd name="adj2" fmla="val 34749"/>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grpSp>
          <p:nvGrpSpPr>
            <p:cNvPr id="119858" name="Group 8">
              <a:extLst>
                <a:ext uri="{FF2B5EF4-FFF2-40B4-BE49-F238E27FC236}">
                  <a16:creationId xmlns:a16="http://schemas.microsoft.com/office/drawing/2014/main" id="{D9B3FD99-BF8E-644F-2A65-C03F5914F20F}"/>
                </a:ext>
              </a:extLst>
            </p:cNvPr>
            <p:cNvGrpSpPr>
              <a:grpSpLocks/>
            </p:cNvGrpSpPr>
            <p:nvPr/>
          </p:nvGrpSpPr>
          <p:grpSpPr bwMode="auto">
            <a:xfrm>
              <a:off x="5317595" y="2404892"/>
              <a:ext cx="664473" cy="134038"/>
              <a:chOff x="5317595" y="2404892"/>
              <a:chExt cx="664473" cy="134038"/>
            </a:xfrm>
          </p:grpSpPr>
          <p:cxnSp>
            <p:nvCxnSpPr>
              <p:cNvPr id="13" name="Straight Connector 12">
                <a:extLst>
                  <a:ext uri="{FF2B5EF4-FFF2-40B4-BE49-F238E27FC236}">
                    <a16:creationId xmlns:a16="http://schemas.microsoft.com/office/drawing/2014/main" id="{499DBE63-4B18-C663-D42E-246292BB1E5A}"/>
                  </a:ext>
                </a:extLst>
              </p:cNvPr>
              <p:cNvCxnSpPr>
                <a:cxnSpLocks/>
                <a:stCxn id="119853" idx="1"/>
              </p:cNvCxnSpPr>
              <p:nvPr/>
            </p:nvCxnSpPr>
            <p:spPr>
              <a:xfrm flipH="1" flipV="1">
                <a:off x="5418096" y="2404892"/>
                <a:ext cx="563871" cy="12551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F057A3-0188-673E-7538-3B1B5F9FC591}"/>
                  </a:ext>
                </a:extLst>
              </p:cNvPr>
              <p:cNvCxnSpPr>
                <a:cxnSpLocks/>
              </p:cNvCxnSpPr>
              <p:nvPr/>
            </p:nvCxnSpPr>
            <p:spPr>
              <a:xfrm flipH="1" flipV="1">
                <a:off x="5318028" y="2468444"/>
                <a:ext cx="573402" cy="69907"/>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19859" name="Group 9">
              <a:extLst>
                <a:ext uri="{FF2B5EF4-FFF2-40B4-BE49-F238E27FC236}">
                  <a16:creationId xmlns:a16="http://schemas.microsoft.com/office/drawing/2014/main" id="{A009C16C-10AD-9C03-3038-71DF2DE80443}"/>
                </a:ext>
              </a:extLst>
            </p:cNvPr>
            <p:cNvGrpSpPr>
              <a:grpSpLocks/>
            </p:cNvGrpSpPr>
            <p:nvPr/>
          </p:nvGrpSpPr>
          <p:grpSpPr bwMode="auto">
            <a:xfrm flipV="1">
              <a:off x="5321301" y="3162174"/>
              <a:ext cx="664473" cy="134038"/>
              <a:chOff x="5317595" y="2404892"/>
              <a:chExt cx="664473" cy="134038"/>
            </a:xfrm>
          </p:grpSpPr>
          <p:cxnSp>
            <p:nvCxnSpPr>
              <p:cNvPr id="11" name="Straight Connector 10">
                <a:extLst>
                  <a:ext uri="{FF2B5EF4-FFF2-40B4-BE49-F238E27FC236}">
                    <a16:creationId xmlns:a16="http://schemas.microsoft.com/office/drawing/2014/main" id="{5CB3BC64-5F12-348D-1704-A98ED7AFAFBD}"/>
                  </a:ext>
                </a:extLst>
              </p:cNvPr>
              <p:cNvCxnSpPr>
                <a:cxnSpLocks/>
              </p:cNvCxnSpPr>
              <p:nvPr/>
            </p:nvCxnSpPr>
            <p:spPr>
              <a:xfrm flipH="1" flipV="1">
                <a:off x="5417567" y="2404892"/>
                <a:ext cx="563871" cy="125515"/>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AB3905-F314-CDC5-4B1F-11365B78F55A}"/>
                  </a:ext>
                </a:extLst>
              </p:cNvPr>
              <p:cNvCxnSpPr>
                <a:cxnSpLocks/>
              </p:cNvCxnSpPr>
              <p:nvPr/>
            </p:nvCxnSpPr>
            <p:spPr>
              <a:xfrm flipH="1" flipV="1">
                <a:off x="5317499" y="2468444"/>
                <a:ext cx="573402" cy="69907"/>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B929A5C8-4E95-204D-EAFF-85EBD22456A7}"/>
              </a:ext>
            </a:extLst>
          </p:cNvPr>
          <p:cNvGrpSpPr>
            <a:grpSpLocks/>
          </p:cNvGrpSpPr>
          <p:nvPr/>
        </p:nvGrpSpPr>
        <p:grpSpPr bwMode="auto">
          <a:xfrm>
            <a:off x="1749425" y="4321175"/>
            <a:ext cx="2300288" cy="1509713"/>
            <a:chOff x="1591027" y="1924051"/>
            <a:chExt cx="2300983" cy="1510386"/>
          </a:xfrm>
        </p:grpSpPr>
        <p:sp>
          <p:nvSpPr>
            <p:cNvPr id="16" name="Arrow: Right 15">
              <a:extLst>
                <a:ext uri="{FF2B5EF4-FFF2-40B4-BE49-F238E27FC236}">
                  <a16:creationId xmlns:a16="http://schemas.microsoft.com/office/drawing/2014/main" id="{F5A6D650-357A-1471-841F-04389E25340E}"/>
                </a:ext>
              </a:extLst>
            </p:cNvPr>
            <p:cNvSpPr/>
            <p:nvPr/>
          </p:nvSpPr>
          <p:spPr>
            <a:xfrm>
              <a:off x="1591027" y="2514864"/>
              <a:ext cx="587552" cy="379582"/>
            </a:xfrm>
            <a:prstGeom prst="rightArrow">
              <a:avLst>
                <a:gd name="adj1" fmla="val 36635"/>
                <a:gd name="adj2" fmla="val 34749"/>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9847" name="Group 16">
              <a:extLst>
                <a:ext uri="{FF2B5EF4-FFF2-40B4-BE49-F238E27FC236}">
                  <a16:creationId xmlns:a16="http://schemas.microsoft.com/office/drawing/2014/main" id="{7752A03B-828B-6A36-8F28-7C8F0A437FB6}"/>
                </a:ext>
              </a:extLst>
            </p:cNvPr>
            <p:cNvGrpSpPr>
              <a:grpSpLocks/>
            </p:cNvGrpSpPr>
            <p:nvPr/>
          </p:nvGrpSpPr>
          <p:grpSpPr bwMode="auto">
            <a:xfrm>
              <a:off x="2044053" y="1924051"/>
              <a:ext cx="1847957" cy="1510386"/>
              <a:chOff x="4118995" y="2448441"/>
              <a:chExt cx="1180574" cy="774789"/>
            </a:xfrm>
          </p:grpSpPr>
          <p:sp>
            <p:nvSpPr>
              <p:cNvPr id="19" name="Oval 18">
                <a:extLst>
                  <a:ext uri="{FF2B5EF4-FFF2-40B4-BE49-F238E27FC236}">
                    <a16:creationId xmlns:a16="http://schemas.microsoft.com/office/drawing/2014/main" id="{E85A5148-D2A1-157F-3A37-BE115A106CCB}"/>
                  </a:ext>
                </a:extLst>
              </p:cNvPr>
              <p:cNvSpPr/>
              <p:nvPr/>
            </p:nvSpPr>
            <p:spPr>
              <a:xfrm rot="5400000">
                <a:off x="4524606" y="2448267"/>
                <a:ext cx="369064" cy="1180862"/>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17317696-657E-7AF0-B4AF-3EF900AA5CBD}"/>
                  </a:ext>
                </a:extLst>
              </p:cNvPr>
              <p:cNvSpPr/>
              <p:nvPr/>
            </p:nvSpPr>
            <p:spPr>
              <a:xfrm rot="5400000">
                <a:off x="4571859" y="2583547"/>
                <a:ext cx="274557" cy="882603"/>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64AF213E-63CC-7E1B-29D8-DDD6B14BFC87}"/>
                  </a:ext>
                </a:extLst>
              </p:cNvPr>
              <p:cNvSpPr/>
              <p:nvPr/>
            </p:nvSpPr>
            <p:spPr>
              <a:xfrm rot="5400000">
                <a:off x="4524606" y="2042542"/>
                <a:ext cx="369064" cy="1180862"/>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2EC736BF-C3AD-D966-8F66-900366A8339D}"/>
                  </a:ext>
                </a:extLst>
              </p:cNvPr>
              <p:cNvSpPr/>
              <p:nvPr/>
            </p:nvSpPr>
            <p:spPr>
              <a:xfrm rot="5400000">
                <a:off x="4571859" y="2209595"/>
                <a:ext cx="274557" cy="882603"/>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9848" name="Picture 17">
              <a:extLst>
                <a:ext uri="{FF2B5EF4-FFF2-40B4-BE49-F238E27FC236}">
                  <a16:creationId xmlns:a16="http://schemas.microsoft.com/office/drawing/2014/main" id="{B57EEDC6-2013-B53B-CC19-787869328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79355" y="2571873"/>
              <a:ext cx="638276" cy="2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C70FF746-A01F-8404-FB55-93F0BB2111DF}"/>
              </a:ext>
            </a:extLst>
          </p:cNvPr>
          <p:cNvGrpSpPr>
            <a:grpSpLocks/>
          </p:cNvGrpSpPr>
          <p:nvPr/>
        </p:nvGrpSpPr>
        <p:grpSpPr bwMode="auto">
          <a:xfrm>
            <a:off x="2487613" y="4516438"/>
            <a:ext cx="1233487" cy="1133475"/>
            <a:chOff x="5841157" y="2153811"/>
            <a:chExt cx="1233381" cy="1132368"/>
          </a:xfrm>
        </p:grpSpPr>
        <p:grpSp>
          <p:nvGrpSpPr>
            <p:cNvPr id="119836" name="Group 23">
              <a:extLst>
                <a:ext uri="{FF2B5EF4-FFF2-40B4-BE49-F238E27FC236}">
                  <a16:creationId xmlns:a16="http://schemas.microsoft.com/office/drawing/2014/main" id="{E5CB182F-07F3-290E-6407-DC646BEC12F6}"/>
                </a:ext>
              </a:extLst>
            </p:cNvPr>
            <p:cNvGrpSpPr>
              <a:grpSpLocks/>
            </p:cNvGrpSpPr>
            <p:nvPr/>
          </p:nvGrpSpPr>
          <p:grpSpPr bwMode="auto">
            <a:xfrm>
              <a:off x="5841157" y="2153811"/>
              <a:ext cx="1226048" cy="404389"/>
              <a:chOff x="6559534" y="2497561"/>
              <a:chExt cx="1226048" cy="404389"/>
            </a:xfrm>
          </p:grpSpPr>
          <p:cxnSp>
            <p:nvCxnSpPr>
              <p:cNvPr id="30" name="Straight Arrow Connector 29">
                <a:extLst>
                  <a:ext uri="{FF2B5EF4-FFF2-40B4-BE49-F238E27FC236}">
                    <a16:creationId xmlns:a16="http://schemas.microsoft.com/office/drawing/2014/main" id="{788D1797-5D8E-0F10-A995-0B89816B192A}"/>
                  </a:ext>
                </a:extLst>
              </p:cNvPr>
              <p:cNvCxnSpPr>
                <a:cxnSpLocks/>
              </p:cNvCxnSpPr>
              <p:nvPr/>
            </p:nvCxnSpPr>
            <p:spPr>
              <a:xfrm flipH="1">
                <a:off x="7337342" y="2505490"/>
                <a:ext cx="90479" cy="256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5CA5AD1-CDD3-A31C-6490-1E05A93E8AAF}"/>
                  </a:ext>
                </a:extLst>
              </p:cNvPr>
              <p:cNvCxnSpPr>
                <a:cxnSpLocks/>
              </p:cNvCxnSpPr>
              <p:nvPr/>
            </p:nvCxnSpPr>
            <p:spPr>
              <a:xfrm>
                <a:off x="6962724" y="2497561"/>
                <a:ext cx="80955" cy="282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834AAC-4DAE-4F57-61FC-3DB1C160014B}"/>
                  </a:ext>
                </a:extLst>
              </p:cNvPr>
              <p:cNvCxnSpPr>
                <a:cxnSpLocks/>
              </p:cNvCxnSpPr>
              <p:nvPr/>
            </p:nvCxnSpPr>
            <p:spPr>
              <a:xfrm flipH="1">
                <a:off x="7529413" y="2622851"/>
                <a:ext cx="255566" cy="253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8A9E1D8-2321-C4C4-6B55-544AF345780E}"/>
                  </a:ext>
                </a:extLst>
              </p:cNvPr>
              <p:cNvCxnSpPr>
                <a:cxnSpLocks/>
              </p:cNvCxnSpPr>
              <p:nvPr/>
            </p:nvCxnSpPr>
            <p:spPr>
              <a:xfrm>
                <a:off x="6559534" y="2622851"/>
                <a:ext cx="409540" cy="279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837" name="Group 24">
              <a:extLst>
                <a:ext uri="{FF2B5EF4-FFF2-40B4-BE49-F238E27FC236}">
                  <a16:creationId xmlns:a16="http://schemas.microsoft.com/office/drawing/2014/main" id="{F234F3CB-F1CE-7F90-9EFC-3A2C47B99378}"/>
                </a:ext>
              </a:extLst>
            </p:cNvPr>
            <p:cNvGrpSpPr>
              <a:grpSpLocks/>
            </p:cNvGrpSpPr>
            <p:nvPr/>
          </p:nvGrpSpPr>
          <p:grpSpPr bwMode="auto">
            <a:xfrm flipV="1">
              <a:off x="5848490" y="2881790"/>
              <a:ext cx="1226048" cy="404389"/>
              <a:chOff x="6559534" y="2497561"/>
              <a:chExt cx="1226048" cy="404389"/>
            </a:xfrm>
          </p:grpSpPr>
          <p:cxnSp>
            <p:nvCxnSpPr>
              <p:cNvPr id="26" name="Straight Arrow Connector 25">
                <a:extLst>
                  <a:ext uri="{FF2B5EF4-FFF2-40B4-BE49-F238E27FC236}">
                    <a16:creationId xmlns:a16="http://schemas.microsoft.com/office/drawing/2014/main" id="{BE5CF006-C5E1-83BB-DB63-80A91E903658}"/>
                  </a:ext>
                </a:extLst>
              </p:cNvPr>
              <p:cNvCxnSpPr>
                <a:cxnSpLocks/>
              </p:cNvCxnSpPr>
              <p:nvPr/>
            </p:nvCxnSpPr>
            <p:spPr>
              <a:xfrm flipH="1">
                <a:off x="7337945" y="2505491"/>
                <a:ext cx="90480" cy="256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FF4224D-7A0D-1F70-A783-BABEEF973C25}"/>
                  </a:ext>
                </a:extLst>
              </p:cNvPr>
              <p:cNvCxnSpPr>
                <a:cxnSpLocks/>
              </p:cNvCxnSpPr>
              <p:nvPr/>
            </p:nvCxnSpPr>
            <p:spPr>
              <a:xfrm>
                <a:off x="6963327" y="2497561"/>
                <a:ext cx="80956" cy="282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75D4840-301A-4ED7-5050-16AC60924FEF}"/>
                  </a:ext>
                </a:extLst>
              </p:cNvPr>
              <p:cNvCxnSpPr>
                <a:cxnSpLocks/>
              </p:cNvCxnSpPr>
              <p:nvPr/>
            </p:nvCxnSpPr>
            <p:spPr>
              <a:xfrm flipH="1">
                <a:off x="7530017" y="2622852"/>
                <a:ext cx="255565" cy="253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CF705D5-2A7C-2BA2-01B1-2785B5727A74}"/>
                  </a:ext>
                </a:extLst>
              </p:cNvPr>
              <p:cNvCxnSpPr>
                <a:cxnSpLocks/>
              </p:cNvCxnSpPr>
              <p:nvPr/>
            </p:nvCxnSpPr>
            <p:spPr>
              <a:xfrm>
                <a:off x="6560137" y="2622852"/>
                <a:ext cx="409540" cy="279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3A888557-0FEC-15C4-3657-DB8657DA921D}"/>
              </a:ext>
            </a:extLst>
          </p:cNvPr>
          <p:cNvGrpSpPr>
            <a:grpSpLocks/>
          </p:cNvGrpSpPr>
          <p:nvPr/>
        </p:nvGrpSpPr>
        <p:grpSpPr bwMode="auto">
          <a:xfrm>
            <a:off x="5580063" y="4356100"/>
            <a:ext cx="2312987" cy="1511300"/>
            <a:chOff x="5065822" y="1951552"/>
            <a:chExt cx="2312338" cy="1510386"/>
          </a:xfrm>
        </p:grpSpPr>
        <p:grpSp>
          <p:nvGrpSpPr>
            <p:cNvPr id="119818" name="Group 34">
              <a:extLst>
                <a:ext uri="{FF2B5EF4-FFF2-40B4-BE49-F238E27FC236}">
                  <a16:creationId xmlns:a16="http://schemas.microsoft.com/office/drawing/2014/main" id="{1AD5D245-4D33-42D5-BB94-D4623512469E}"/>
                </a:ext>
              </a:extLst>
            </p:cNvPr>
            <p:cNvGrpSpPr>
              <a:grpSpLocks/>
            </p:cNvGrpSpPr>
            <p:nvPr/>
          </p:nvGrpSpPr>
          <p:grpSpPr bwMode="auto">
            <a:xfrm>
              <a:off x="5841157" y="2153811"/>
              <a:ext cx="1233381" cy="1132368"/>
              <a:chOff x="5841157" y="2153811"/>
              <a:chExt cx="1233381" cy="1132368"/>
            </a:xfrm>
          </p:grpSpPr>
          <p:grpSp>
            <p:nvGrpSpPr>
              <p:cNvPr id="119826" name="Group 42">
                <a:extLst>
                  <a:ext uri="{FF2B5EF4-FFF2-40B4-BE49-F238E27FC236}">
                    <a16:creationId xmlns:a16="http://schemas.microsoft.com/office/drawing/2014/main" id="{9C37974C-D9B3-35D8-DC5A-E177261F0152}"/>
                  </a:ext>
                </a:extLst>
              </p:cNvPr>
              <p:cNvGrpSpPr>
                <a:grpSpLocks/>
              </p:cNvGrpSpPr>
              <p:nvPr/>
            </p:nvGrpSpPr>
            <p:grpSpPr bwMode="auto">
              <a:xfrm>
                <a:off x="5841157" y="2153811"/>
                <a:ext cx="1226048" cy="404389"/>
                <a:chOff x="6559534" y="2497561"/>
                <a:chExt cx="1226048" cy="404389"/>
              </a:xfrm>
            </p:grpSpPr>
            <p:cxnSp>
              <p:nvCxnSpPr>
                <p:cNvPr id="49" name="Straight Arrow Connector 48">
                  <a:extLst>
                    <a:ext uri="{FF2B5EF4-FFF2-40B4-BE49-F238E27FC236}">
                      <a16:creationId xmlns:a16="http://schemas.microsoft.com/office/drawing/2014/main" id="{08B68334-FFCC-815A-021A-1EF455508957}"/>
                    </a:ext>
                  </a:extLst>
                </p:cNvPr>
                <p:cNvCxnSpPr>
                  <a:cxnSpLocks/>
                </p:cNvCxnSpPr>
                <p:nvPr/>
              </p:nvCxnSpPr>
              <p:spPr>
                <a:xfrm flipH="1">
                  <a:off x="7337925" y="2504726"/>
                  <a:ext cx="90463" cy="257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D3F8CC4-871D-ED91-0E4C-7BB64B532BBE}"/>
                    </a:ext>
                  </a:extLst>
                </p:cNvPr>
                <p:cNvCxnSpPr>
                  <a:cxnSpLocks/>
                </p:cNvCxnSpPr>
                <p:nvPr/>
              </p:nvCxnSpPr>
              <p:spPr>
                <a:xfrm>
                  <a:off x="6963380" y="2496793"/>
                  <a:ext cx="80940" cy="2824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56905D1-C9D1-E05B-ADC8-A5FF32855590}"/>
                    </a:ext>
                  </a:extLst>
                </p:cNvPr>
                <p:cNvCxnSpPr>
                  <a:cxnSpLocks/>
                </p:cNvCxnSpPr>
                <p:nvPr/>
              </p:nvCxnSpPr>
              <p:spPr>
                <a:xfrm flipH="1">
                  <a:off x="7529959" y="2622130"/>
                  <a:ext cx="255515" cy="253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104693F-4995-C429-8782-988587438888}"/>
                    </a:ext>
                  </a:extLst>
                </p:cNvPr>
                <p:cNvCxnSpPr>
                  <a:cxnSpLocks/>
                </p:cNvCxnSpPr>
                <p:nvPr/>
              </p:nvCxnSpPr>
              <p:spPr>
                <a:xfrm>
                  <a:off x="6560268" y="2622130"/>
                  <a:ext cx="409460" cy="279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827" name="Group 43">
                <a:extLst>
                  <a:ext uri="{FF2B5EF4-FFF2-40B4-BE49-F238E27FC236}">
                    <a16:creationId xmlns:a16="http://schemas.microsoft.com/office/drawing/2014/main" id="{E9C035E2-07F0-3D25-A4B3-8A6B67841F44}"/>
                  </a:ext>
                </a:extLst>
              </p:cNvPr>
              <p:cNvGrpSpPr>
                <a:grpSpLocks/>
              </p:cNvGrpSpPr>
              <p:nvPr/>
            </p:nvGrpSpPr>
            <p:grpSpPr bwMode="auto">
              <a:xfrm flipV="1">
                <a:off x="5848490" y="2881790"/>
                <a:ext cx="1226048" cy="404389"/>
                <a:chOff x="6559534" y="2497561"/>
                <a:chExt cx="1226048" cy="404389"/>
              </a:xfrm>
            </p:grpSpPr>
            <p:cxnSp>
              <p:nvCxnSpPr>
                <p:cNvPr id="45" name="Straight Arrow Connector 44">
                  <a:extLst>
                    <a:ext uri="{FF2B5EF4-FFF2-40B4-BE49-F238E27FC236}">
                      <a16:creationId xmlns:a16="http://schemas.microsoft.com/office/drawing/2014/main" id="{2390C7BE-9EEC-BF97-A27B-99AC4AE8B088}"/>
                    </a:ext>
                  </a:extLst>
                </p:cNvPr>
                <p:cNvCxnSpPr>
                  <a:cxnSpLocks/>
                </p:cNvCxnSpPr>
                <p:nvPr/>
              </p:nvCxnSpPr>
              <p:spPr>
                <a:xfrm flipH="1">
                  <a:off x="7341702" y="2505840"/>
                  <a:ext cx="87288" cy="257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1188913-D317-4110-6702-DAA407CCE1D2}"/>
                    </a:ext>
                  </a:extLst>
                </p:cNvPr>
                <p:cNvCxnSpPr>
                  <a:cxnSpLocks/>
                </p:cNvCxnSpPr>
                <p:nvPr/>
              </p:nvCxnSpPr>
              <p:spPr>
                <a:xfrm>
                  <a:off x="6967157" y="2497907"/>
                  <a:ext cx="80939" cy="2824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1E4E73-14D8-A4FA-8F46-41BE91EBA812}"/>
                    </a:ext>
                  </a:extLst>
                </p:cNvPr>
                <p:cNvCxnSpPr>
                  <a:cxnSpLocks/>
                </p:cNvCxnSpPr>
                <p:nvPr/>
              </p:nvCxnSpPr>
              <p:spPr>
                <a:xfrm flipH="1">
                  <a:off x="7530561" y="2623244"/>
                  <a:ext cx="255516" cy="253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60AE83C-86F1-43FF-AC61-D87F5913BC40}"/>
                    </a:ext>
                  </a:extLst>
                </p:cNvPr>
                <p:cNvCxnSpPr>
                  <a:cxnSpLocks/>
                </p:cNvCxnSpPr>
                <p:nvPr/>
              </p:nvCxnSpPr>
              <p:spPr>
                <a:xfrm>
                  <a:off x="6564045" y="2623244"/>
                  <a:ext cx="409460" cy="279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Arrow: Right 35">
              <a:extLst>
                <a:ext uri="{FF2B5EF4-FFF2-40B4-BE49-F238E27FC236}">
                  <a16:creationId xmlns:a16="http://schemas.microsoft.com/office/drawing/2014/main" id="{9F8321FD-E117-A4B2-77E4-E7464A4B2B70}"/>
                </a:ext>
              </a:extLst>
            </p:cNvPr>
            <p:cNvSpPr/>
            <p:nvPr/>
          </p:nvSpPr>
          <p:spPr>
            <a:xfrm>
              <a:off x="5065822" y="2375159"/>
              <a:ext cx="712587" cy="637789"/>
            </a:xfrm>
            <a:prstGeom prst="rightArrow">
              <a:avLst>
                <a:gd name="adj1" fmla="val 49137"/>
                <a:gd name="adj2" fmla="val 5488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9820" name="Group 36">
              <a:extLst>
                <a:ext uri="{FF2B5EF4-FFF2-40B4-BE49-F238E27FC236}">
                  <a16:creationId xmlns:a16="http://schemas.microsoft.com/office/drawing/2014/main" id="{DB297DFC-5AA0-EFF3-BD48-0BD8912D239A}"/>
                </a:ext>
              </a:extLst>
            </p:cNvPr>
            <p:cNvGrpSpPr>
              <a:grpSpLocks/>
            </p:cNvGrpSpPr>
            <p:nvPr/>
          </p:nvGrpSpPr>
          <p:grpSpPr bwMode="auto">
            <a:xfrm>
              <a:off x="5530203" y="1951552"/>
              <a:ext cx="1847957" cy="1510386"/>
              <a:chOff x="4118995" y="2448441"/>
              <a:chExt cx="1180574" cy="774789"/>
            </a:xfrm>
          </p:grpSpPr>
          <p:sp>
            <p:nvSpPr>
              <p:cNvPr id="39" name="Oval 38">
                <a:extLst>
                  <a:ext uri="{FF2B5EF4-FFF2-40B4-BE49-F238E27FC236}">
                    <a16:creationId xmlns:a16="http://schemas.microsoft.com/office/drawing/2014/main" id="{CCC15B3E-EFFE-876D-4BA0-17FD2AD44093}"/>
                  </a:ext>
                </a:extLst>
              </p:cNvPr>
              <p:cNvSpPr/>
              <p:nvPr/>
            </p:nvSpPr>
            <p:spPr>
              <a:xfrm rot="5400000">
                <a:off x="4525144" y="2448805"/>
                <a:ext cx="368676" cy="1180174"/>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a:extLst>
                  <a:ext uri="{FF2B5EF4-FFF2-40B4-BE49-F238E27FC236}">
                    <a16:creationId xmlns:a16="http://schemas.microsoft.com/office/drawing/2014/main" id="{EFE4EF9D-FB08-1650-EA13-779915FF901B}"/>
                  </a:ext>
                </a:extLst>
              </p:cNvPr>
              <p:cNvSpPr/>
              <p:nvPr/>
            </p:nvSpPr>
            <p:spPr>
              <a:xfrm rot="5400000">
                <a:off x="4571941" y="2583605"/>
                <a:ext cx="275083" cy="882089"/>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a:extLst>
                  <a:ext uri="{FF2B5EF4-FFF2-40B4-BE49-F238E27FC236}">
                    <a16:creationId xmlns:a16="http://schemas.microsoft.com/office/drawing/2014/main" id="{CCD86B4D-EFCE-0A84-782A-1AB9E8D2467A}"/>
                  </a:ext>
                </a:extLst>
              </p:cNvPr>
              <p:cNvSpPr/>
              <p:nvPr/>
            </p:nvSpPr>
            <p:spPr>
              <a:xfrm rot="5400000">
                <a:off x="4525144" y="2042692"/>
                <a:ext cx="368676" cy="1180174"/>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a:extLst>
                  <a:ext uri="{FF2B5EF4-FFF2-40B4-BE49-F238E27FC236}">
                    <a16:creationId xmlns:a16="http://schemas.microsoft.com/office/drawing/2014/main" id="{C7F62C17-5426-3814-CB12-2DF04A1CF1B5}"/>
                  </a:ext>
                </a:extLst>
              </p:cNvPr>
              <p:cNvSpPr/>
              <p:nvPr/>
            </p:nvSpPr>
            <p:spPr>
              <a:xfrm rot="5400000">
                <a:off x="4572348" y="2209639"/>
                <a:ext cx="274269" cy="882089"/>
              </a:xfrm>
              <a:prstGeom prst="ellipse">
                <a:avLst/>
              </a:prstGeom>
              <a:noFill/>
              <a:ln>
                <a:solidFill>
                  <a:schemeClr val="tx2">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9821" name="Picture 37">
              <a:extLst>
                <a:ext uri="{FF2B5EF4-FFF2-40B4-BE49-F238E27FC236}">
                  <a16:creationId xmlns:a16="http://schemas.microsoft.com/office/drawing/2014/main" id="{6D103F00-B18C-82D4-7B47-DE0ADF882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294029" y="2638143"/>
              <a:ext cx="395519" cy="15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Box 52">
            <a:extLst>
              <a:ext uri="{FF2B5EF4-FFF2-40B4-BE49-F238E27FC236}">
                <a16:creationId xmlns:a16="http://schemas.microsoft.com/office/drawing/2014/main" id="{98747366-D2AD-BE4D-1460-1A05B1C27533}"/>
              </a:ext>
            </a:extLst>
          </p:cNvPr>
          <p:cNvSpPr txBox="1"/>
          <p:nvPr/>
        </p:nvSpPr>
        <p:spPr>
          <a:xfrm>
            <a:off x="396875" y="4287838"/>
            <a:ext cx="5094288" cy="1631950"/>
          </a:xfrm>
          <a:prstGeom prst="rect">
            <a:avLst/>
          </a:prstGeom>
          <a:noFill/>
        </p:spPr>
        <p:txBody>
          <a:bodyPr>
            <a:spAutoFit/>
          </a:bodyPr>
          <a:lstStyle/>
          <a:p>
            <a:pPr marL="457200" indent="-457200">
              <a:buFont typeface="+mj-lt"/>
              <a:buAutoNum type="arabicPeriod" startAt="5"/>
              <a:defRPr/>
            </a:pPr>
            <a:r>
              <a:rPr lang="en-US" altLang="en-US" sz="2000" b="1" dirty="0"/>
              <a:t>This Increases the </a:t>
            </a:r>
            <a:r>
              <a:rPr lang="en-US" altLang="en-US" sz="2000" b="1" dirty="0">
                <a:solidFill>
                  <a:srgbClr val="C00000"/>
                </a:solidFill>
              </a:rPr>
              <a:t>Charge DENSITY</a:t>
            </a:r>
            <a:r>
              <a:rPr lang="en-US" altLang="en-US" sz="2000" b="1" dirty="0"/>
              <a:t>, Which Increases the Electric Field Intensity, Which Requires More ‘Push’ to Make it Move</a:t>
            </a:r>
          </a:p>
          <a:p>
            <a:pPr>
              <a:defRPr/>
            </a:pP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fade">
                                      <p:cBhvr>
                                        <p:cTn id="7" dur="500"/>
                                        <p:tgtEl>
                                          <p:spTgt spid="1607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0771">
                                            <p:txEl>
                                              <p:pRg st="1" end="1"/>
                                            </p:txEl>
                                          </p:spTgt>
                                        </p:tgtEl>
                                        <p:attrNameLst>
                                          <p:attrName>style.visibility</p:attrName>
                                        </p:attrNameLst>
                                      </p:cBhvr>
                                      <p:to>
                                        <p:strVal val="visible"/>
                                      </p:to>
                                    </p:set>
                                    <p:animEffect transition="in" filter="fade">
                                      <p:cBhvr>
                                        <p:cTn id="15" dur="500"/>
                                        <p:tgtEl>
                                          <p:spTgt spid="16077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60771">
                                            <p:txEl>
                                              <p:pRg st="2" end="2"/>
                                            </p:txEl>
                                          </p:spTgt>
                                        </p:tgtEl>
                                        <p:attrNameLst>
                                          <p:attrName>style.visibility</p:attrName>
                                        </p:attrNameLst>
                                      </p:cBhvr>
                                      <p:to>
                                        <p:strVal val="visible"/>
                                      </p:to>
                                    </p:set>
                                    <p:animEffect transition="in" filter="fade">
                                      <p:cBhvr>
                                        <p:cTn id="23" dur="500"/>
                                        <p:tgtEl>
                                          <p:spTgt spid="160771">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0771">
                                            <p:txEl>
                                              <p:pRg st="3" end="3"/>
                                            </p:txEl>
                                          </p:spTgt>
                                        </p:tgtEl>
                                        <p:attrNameLst>
                                          <p:attrName>style.visibility</p:attrName>
                                        </p:attrNameLst>
                                      </p:cBhvr>
                                      <p:to>
                                        <p:strVal val="visible"/>
                                      </p:to>
                                    </p:set>
                                    <p:animEffect transition="in" filter="fade">
                                      <p:cBhvr>
                                        <p:cTn id="37" dur="500"/>
                                        <p:tgtEl>
                                          <p:spTgt spid="16077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60771">
                                            <p:txEl>
                                              <p:pRg st="4" end="4"/>
                                            </p:txEl>
                                          </p:spTgt>
                                        </p:tgtEl>
                                        <p:attrNameLst>
                                          <p:attrName>style.visibility</p:attrName>
                                        </p:attrNameLst>
                                      </p:cBhvr>
                                      <p:to>
                                        <p:strVal val="visible"/>
                                      </p:to>
                                    </p:set>
                                    <p:animEffect transition="in" filter="fade">
                                      <p:cBhvr>
                                        <p:cTn id="59" dur="500"/>
                                        <p:tgtEl>
                                          <p:spTgt spid="160771">
                                            <p:txEl>
                                              <p:pRg st="4" end="4"/>
                                            </p:txEl>
                                          </p:spTgt>
                                        </p:tgtEl>
                                      </p:cBhvr>
                                    </p:animEffect>
                                  </p:childTnLst>
                                </p:cTn>
                              </p:par>
                              <p:par>
                                <p:cTn id="60" presetID="10" presetClass="exit" presetSubtype="0" fill="hold" nodeType="withEffect">
                                  <p:stCondLst>
                                    <p:cond delay="0"/>
                                  </p:stCondLst>
                                  <p:childTnLst>
                                    <p:animEffect transition="out" filter="fade">
                                      <p:cBhvr>
                                        <p:cTn id="61" dur="500"/>
                                        <p:tgtEl>
                                          <p:spTgt spid="53"/>
                                        </p:tgtEl>
                                      </p:cBhvr>
                                    </p:animEffect>
                                    <p:set>
                                      <p:cBhvr>
                                        <p:cTn id="62" dur="1" fill="hold">
                                          <p:stCondLst>
                                            <p:cond delay="499"/>
                                          </p:stCondLst>
                                        </p:cTn>
                                        <p:tgtEl>
                                          <p:spTgt spid="5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60771">
                                            <p:txEl>
                                              <p:pRg st="5" end="5"/>
                                            </p:txEl>
                                          </p:spTgt>
                                        </p:tgtEl>
                                        <p:attrNameLst>
                                          <p:attrName>style.visibility</p:attrName>
                                        </p:attrNameLst>
                                      </p:cBhvr>
                                      <p:to>
                                        <p:strVal val="visible"/>
                                      </p:to>
                                    </p:set>
                                    <p:animEffect transition="in" filter="fade">
                                      <p:cBhvr>
                                        <p:cTn id="65" dur="500"/>
                                        <p:tgtEl>
                                          <p:spTgt spid="160771">
                                            <p:txEl>
                                              <p:pRg st="5" end="5"/>
                                            </p:txEl>
                                          </p:spTgt>
                                        </p:tgtEl>
                                      </p:cBhvr>
                                    </p:animEffec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160771">
                                            <p:txEl>
                                              <p:pRg st="6" end="6"/>
                                            </p:txEl>
                                          </p:spTgt>
                                        </p:tgtEl>
                                        <p:attrNameLst>
                                          <p:attrName>style.visibility</p:attrName>
                                        </p:attrNameLst>
                                      </p:cBhvr>
                                      <p:to>
                                        <p:strVal val="visible"/>
                                      </p:to>
                                    </p:set>
                                    <p:animEffect transition="in" filter="fade">
                                      <p:cBhvr>
                                        <p:cTn id="73" dur="500"/>
                                        <p:tgtEl>
                                          <p:spTgt spid="160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p:bldP spid="53" grpId="0"/>
      <p:bldP spid="53"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1ABF63C7-5F91-E346-D6C9-C30EC59B099B}"/>
              </a:ext>
            </a:extLst>
          </p:cNvPr>
          <p:cNvSpPr>
            <a:spLocks noGrp="1" noChangeArrowheads="1"/>
          </p:cNvSpPr>
          <p:nvPr>
            <p:ph type="title"/>
          </p:nvPr>
        </p:nvSpPr>
        <p:spPr>
          <a:xfrm>
            <a:off x="482600" y="225425"/>
            <a:ext cx="8229600" cy="711200"/>
          </a:xfrm>
        </p:spPr>
        <p:txBody>
          <a:bodyPr/>
          <a:lstStyle/>
          <a:p>
            <a:r>
              <a:rPr lang="en-US" altLang="en-US" sz="4000" b="1"/>
              <a:t>How Mass Is a Derived Property</a:t>
            </a:r>
          </a:p>
        </p:txBody>
      </p:sp>
      <p:sp>
        <p:nvSpPr>
          <p:cNvPr id="3" name="Content Placeholder 2">
            <a:extLst>
              <a:ext uri="{FF2B5EF4-FFF2-40B4-BE49-F238E27FC236}">
                <a16:creationId xmlns:a16="http://schemas.microsoft.com/office/drawing/2014/main" id="{6A9D5ED0-5D8A-3108-AF6C-A2C968CDA1ED}"/>
              </a:ext>
            </a:extLst>
          </p:cNvPr>
          <p:cNvSpPr>
            <a:spLocks noGrp="1" noChangeArrowheads="1"/>
          </p:cNvSpPr>
          <p:nvPr>
            <p:ph idx="1"/>
          </p:nvPr>
        </p:nvSpPr>
        <p:spPr>
          <a:xfrm>
            <a:off x="457200" y="1157288"/>
            <a:ext cx="8229600" cy="4714875"/>
          </a:xfrm>
        </p:spPr>
        <p:txBody>
          <a:bodyPr/>
          <a:lstStyle/>
          <a:p>
            <a:pPr>
              <a:spcBef>
                <a:spcPct val="0"/>
              </a:spcBef>
              <a:spcAft>
                <a:spcPts val="1200"/>
              </a:spcAft>
            </a:pPr>
            <a:r>
              <a:rPr lang="en-US" altLang="en-US" sz="2400" b="1"/>
              <a:t>Compression Puts Energy </a:t>
            </a:r>
            <a:r>
              <a:rPr lang="en-US" altLang="en-US" sz="2400" b="1">
                <a:solidFill>
                  <a:srgbClr val="C00000"/>
                </a:solidFill>
              </a:rPr>
              <a:t>INTO</a:t>
            </a:r>
            <a:r>
              <a:rPr lang="en-US" altLang="en-US" sz="2400" b="1"/>
              <a:t> Something</a:t>
            </a:r>
          </a:p>
          <a:p>
            <a:pPr>
              <a:spcBef>
                <a:spcPct val="0"/>
              </a:spcBef>
              <a:spcAft>
                <a:spcPts val="1200"/>
              </a:spcAft>
            </a:pPr>
            <a:r>
              <a:rPr lang="en-US" altLang="en-US" sz="2400" b="1"/>
              <a:t>Compression Makes Something </a:t>
            </a:r>
            <a:r>
              <a:rPr lang="en-US" altLang="en-US" sz="2400" b="1">
                <a:solidFill>
                  <a:srgbClr val="C00000"/>
                </a:solidFill>
              </a:rPr>
              <a:t>SMALLER</a:t>
            </a:r>
          </a:p>
          <a:p>
            <a:pPr>
              <a:spcBef>
                <a:spcPct val="0"/>
              </a:spcBef>
              <a:spcAft>
                <a:spcPts val="1200"/>
              </a:spcAft>
            </a:pPr>
            <a:r>
              <a:rPr lang="en-US" altLang="en-US" sz="2400" b="1"/>
              <a:t>Same Amount of Something in a Smaller Volume Means an Increase in </a:t>
            </a:r>
            <a:r>
              <a:rPr lang="en-US" altLang="en-US" sz="2400" b="1">
                <a:solidFill>
                  <a:srgbClr val="C00000"/>
                </a:solidFill>
              </a:rPr>
              <a:t>DENSITY</a:t>
            </a:r>
          </a:p>
        </p:txBody>
      </p:sp>
      <p:grpSp>
        <p:nvGrpSpPr>
          <p:cNvPr id="11" name="Group 10">
            <a:extLst>
              <a:ext uri="{FF2B5EF4-FFF2-40B4-BE49-F238E27FC236}">
                <a16:creationId xmlns:a16="http://schemas.microsoft.com/office/drawing/2014/main" id="{0E92422D-2938-BD19-2874-A060BE4BD812}"/>
              </a:ext>
            </a:extLst>
          </p:cNvPr>
          <p:cNvGrpSpPr>
            <a:grpSpLocks/>
          </p:cNvGrpSpPr>
          <p:nvPr/>
        </p:nvGrpSpPr>
        <p:grpSpPr bwMode="auto">
          <a:xfrm>
            <a:off x="1257300" y="3429000"/>
            <a:ext cx="2568575" cy="1847850"/>
            <a:chOff x="1256992" y="3429000"/>
            <a:chExt cx="2568769" cy="1848228"/>
          </a:xfrm>
        </p:grpSpPr>
        <p:pic>
          <p:nvPicPr>
            <p:cNvPr id="121868" name="Picture 4" descr="A pair of metal springs&#10;&#10;Description automatically generated with low confidence">
              <a:extLst>
                <a:ext uri="{FF2B5EF4-FFF2-40B4-BE49-F238E27FC236}">
                  <a16:creationId xmlns:a16="http://schemas.microsoft.com/office/drawing/2014/main" id="{8B63C9E0-44BF-162B-0A65-709C9E2AC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23817" y="2755890"/>
              <a:ext cx="835121" cy="218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Picture 5" descr="A pair of metal springs&#10;&#10;Description automatically generated with low confidence">
              <a:extLst>
                <a:ext uri="{FF2B5EF4-FFF2-40B4-BE49-F238E27FC236}">
                  <a16:creationId xmlns:a16="http://schemas.microsoft.com/office/drawing/2014/main" id="{0EBC2CE6-5AF2-3466-0573-6C2DB83AC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23816" y="4192228"/>
              <a:ext cx="835121" cy="133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25F2FCC9-646F-99B1-6E8A-0510571DB8E3}"/>
                </a:ext>
              </a:extLst>
            </p:cNvPr>
            <p:cNvSpPr/>
            <p:nvPr/>
          </p:nvSpPr>
          <p:spPr>
            <a:xfrm>
              <a:off x="1256992" y="4623044"/>
              <a:ext cx="617585" cy="4398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Arrow: Right 7">
              <a:extLst>
                <a:ext uri="{FF2B5EF4-FFF2-40B4-BE49-F238E27FC236}">
                  <a16:creationId xmlns:a16="http://schemas.microsoft.com/office/drawing/2014/main" id="{49DA2C4B-1D38-02BB-F4FC-CDA88568F26B}"/>
                </a:ext>
              </a:extLst>
            </p:cNvPr>
            <p:cNvSpPr/>
            <p:nvPr/>
          </p:nvSpPr>
          <p:spPr>
            <a:xfrm flipH="1">
              <a:off x="3208177" y="4645274"/>
              <a:ext cx="617584" cy="4414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 name="Picture 9">
            <a:extLst>
              <a:ext uri="{FF2B5EF4-FFF2-40B4-BE49-F238E27FC236}">
                <a16:creationId xmlns:a16="http://schemas.microsoft.com/office/drawing/2014/main" id="{6FCBED01-CAEE-F001-F5BF-91ABDF6DD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3265488"/>
            <a:ext cx="393541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2D9C472E-E55B-BE90-EA37-CDEEC4EA0EED}"/>
              </a:ext>
            </a:extLst>
          </p:cNvPr>
          <p:cNvGrpSpPr>
            <a:grpSpLocks/>
          </p:cNvGrpSpPr>
          <p:nvPr/>
        </p:nvGrpSpPr>
        <p:grpSpPr bwMode="auto">
          <a:xfrm>
            <a:off x="482600" y="5229225"/>
            <a:ext cx="3760788" cy="1306513"/>
            <a:chOff x="482302" y="5229249"/>
            <a:chExt cx="3761801" cy="1306414"/>
          </a:xfrm>
        </p:grpSpPr>
        <p:sp>
          <p:nvSpPr>
            <p:cNvPr id="121866" name="TextBox 3">
              <a:extLst>
                <a:ext uri="{FF2B5EF4-FFF2-40B4-BE49-F238E27FC236}">
                  <a16:creationId xmlns:a16="http://schemas.microsoft.com/office/drawing/2014/main" id="{4F68A631-15C1-8D06-70C4-D5910C50F203}"/>
                </a:ext>
              </a:extLst>
            </p:cNvPr>
            <p:cNvSpPr txBox="1">
              <a:spLocks noChangeArrowheads="1"/>
            </p:cNvSpPr>
            <p:nvPr/>
          </p:nvSpPr>
          <p:spPr bwMode="auto">
            <a:xfrm>
              <a:off x="482302" y="5612333"/>
              <a:ext cx="37618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0070C0"/>
                  </a:solidFill>
                </a:rPr>
                <a:t>This smaller size condition has higher potential energy.  Energy is now stored in the spring.</a:t>
              </a:r>
            </a:p>
          </p:txBody>
        </p:sp>
        <p:sp>
          <p:nvSpPr>
            <p:cNvPr id="5" name="Arrow: Right 4">
              <a:extLst>
                <a:ext uri="{FF2B5EF4-FFF2-40B4-BE49-F238E27FC236}">
                  <a16:creationId xmlns:a16="http://schemas.microsoft.com/office/drawing/2014/main" id="{AF1D4045-4776-7E2F-260D-FFA586E5005B}"/>
                </a:ext>
              </a:extLst>
            </p:cNvPr>
            <p:cNvSpPr/>
            <p:nvPr/>
          </p:nvSpPr>
          <p:spPr>
            <a:xfrm rot="17153595">
              <a:off x="2103655" y="5299040"/>
              <a:ext cx="452404" cy="312821"/>
            </a:xfrm>
            <a:prstGeom prst="rightArrow">
              <a:avLst>
                <a:gd name="adj1" fmla="val 31620"/>
                <a:gd name="adj2" fmla="val 79990"/>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13">
            <a:extLst>
              <a:ext uri="{FF2B5EF4-FFF2-40B4-BE49-F238E27FC236}">
                <a16:creationId xmlns:a16="http://schemas.microsoft.com/office/drawing/2014/main" id="{8EC57E88-C9F3-E9D0-0716-BC2D8CA8FDC1}"/>
              </a:ext>
            </a:extLst>
          </p:cNvPr>
          <p:cNvGrpSpPr>
            <a:grpSpLocks/>
          </p:cNvGrpSpPr>
          <p:nvPr/>
        </p:nvGrpSpPr>
        <p:grpSpPr bwMode="auto">
          <a:xfrm>
            <a:off x="5749925" y="2617788"/>
            <a:ext cx="3262313" cy="1646237"/>
            <a:chOff x="5749635" y="2618363"/>
            <a:chExt cx="3262446" cy="1645588"/>
          </a:xfrm>
        </p:grpSpPr>
        <p:sp>
          <p:nvSpPr>
            <p:cNvPr id="121864" name="TextBox 1">
              <a:extLst>
                <a:ext uri="{FF2B5EF4-FFF2-40B4-BE49-F238E27FC236}">
                  <a16:creationId xmlns:a16="http://schemas.microsoft.com/office/drawing/2014/main" id="{64DCAF86-AC3B-6876-322D-AF8DFCF6B02D}"/>
                </a:ext>
              </a:extLst>
            </p:cNvPr>
            <p:cNvSpPr txBox="1">
              <a:spLocks noChangeArrowheads="1"/>
            </p:cNvSpPr>
            <p:nvPr/>
          </p:nvSpPr>
          <p:spPr bwMode="auto">
            <a:xfrm>
              <a:off x="5749635" y="2618363"/>
              <a:ext cx="32624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C00000"/>
                  </a:solidFill>
                </a:rPr>
                <a:t>Smaller size, more potential energy.  Higher pressure.</a:t>
              </a:r>
            </a:p>
          </p:txBody>
        </p:sp>
        <p:cxnSp>
          <p:nvCxnSpPr>
            <p:cNvPr id="12" name="Straight Arrow Connector 11">
              <a:extLst>
                <a:ext uri="{FF2B5EF4-FFF2-40B4-BE49-F238E27FC236}">
                  <a16:creationId xmlns:a16="http://schemas.microsoft.com/office/drawing/2014/main" id="{D3997F71-4FA0-06C0-B0B8-4C6348C0F488}"/>
                </a:ext>
              </a:extLst>
            </p:cNvPr>
            <p:cNvCxnSpPr/>
            <p:nvPr/>
          </p:nvCxnSpPr>
          <p:spPr>
            <a:xfrm>
              <a:off x="7381652" y="3264220"/>
              <a:ext cx="120655" cy="9997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27A75485-C11E-E5E0-4086-BC4CEAD39E17}"/>
              </a:ext>
            </a:extLst>
          </p:cNvPr>
          <p:cNvGrpSpPr>
            <a:grpSpLocks/>
          </p:cNvGrpSpPr>
          <p:nvPr/>
        </p:nvGrpSpPr>
        <p:grpSpPr bwMode="auto">
          <a:xfrm>
            <a:off x="4848225" y="1087438"/>
            <a:ext cx="4359275" cy="4227512"/>
            <a:chOff x="5374287" y="1328349"/>
            <a:chExt cx="2931513" cy="3357317"/>
          </a:xfrm>
        </p:grpSpPr>
        <p:cxnSp>
          <p:nvCxnSpPr>
            <p:cNvPr id="59" name="Straight Connector 58">
              <a:extLst>
                <a:ext uri="{FF2B5EF4-FFF2-40B4-BE49-F238E27FC236}">
                  <a16:creationId xmlns:a16="http://schemas.microsoft.com/office/drawing/2014/main" id="{F4622C15-F91B-7FBC-95A5-3FA3CA8956E5}"/>
                </a:ext>
              </a:extLst>
            </p:cNvPr>
            <p:cNvCxnSpPr>
              <a:cxnSpLocks/>
            </p:cNvCxnSpPr>
            <p:nvPr/>
          </p:nvCxnSpPr>
          <p:spPr>
            <a:xfrm>
              <a:off x="5374287" y="3076978"/>
              <a:ext cx="2931513" cy="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1FFCD9-81FB-4F32-73AA-01C6F71319FA}"/>
                </a:ext>
              </a:extLst>
            </p:cNvPr>
            <p:cNvCxnSpPr>
              <a:cxnSpLocks/>
            </p:cNvCxnSpPr>
            <p:nvPr/>
          </p:nvCxnSpPr>
          <p:spPr>
            <a:xfrm>
              <a:off x="6970286" y="3085803"/>
              <a:ext cx="1249042" cy="538330"/>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C23EE89-8721-A68D-8947-780C3D276D5C}"/>
                </a:ext>
              </a:extLst>
            </p:cNvPr>
            <p:cNvCxnSpPr>
              <a:cxnSpLocks/>
            </p:cNvCxnSpPr>
            <p:nvPr/>
          </p:nvCxnSpPr>
          <p:spPr>
            <a:xfrm flipH="1">
              <a:off x="5467165" y="3066892"/>
              <a:ext cx="1212745" cy="54967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060761-CBFC-12D9-E044-596DBB594E71}"/>
                </a:ext>
              </a:extLst>
            </p:cNvPr>
            <p:cNvCxnSpPr>
              <a:cxnSpLocks/>
            </p:cNvCxnSpPr>
            <p:nvPr/>
          </p:nvCxnSpPr>
          <p:spPr>
            <a:xfrm flipV="1">
              <a:off x="6962813" y="2537386"/>
              <a:ext cx="1267191" cy="506812"/>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F08F1E4-4BD2-4B00-4147-3FE8D887F26F}"/>
                </a:ext>
              </a:extLst>
            </p:cNvPr>
            <p:cNvCxnSpPr>
              <a:cxnSpLocks/>
            </p:cNvCxnSpPr>
            <p:nvPr/>
          </p:nvCxnSpPr>
          <p:spPr>
            <a:xfrm flipH="1" flipV="1">
              <a:off x="5415922" y="2513433"/>
              <a:ext cx="1239434" cy="51437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5A5B5F-1BDE-80A1-AE31-D8061C9EFA33}"/>
                </a:ext>
              </a:extLst>
            </p:cNvPr>
            <p:cNvCxnSpPr>
              <a:cxnSpLocks/>
            </p:cNvCxnSpPr>
            <p:nvPr/>
          </p:nvCxnSpPr>
          <p:spPr>
            <a:xfrm flipH="1">
              <a:off x="5708433" y="3124885"/>
              <a:ext cx="946923" cy="1260728"/>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9933342-C47C-9645-4BD3-D9A426724A37}"/>
                </a:ext>
              </a:extLst>
            </p:cNvPr>
            <p:cNvCxnSpPr>
              <a:cxnSpLocks/>
            </p:cNvCxnSpPr>
            <p:nvPr/>
          </p:nvCxnSpPr>
          <p:spPr>
            <a:xfrm>
              <a:off x="6926516" y="3078239"/>
              <a:ext cx="1041936" cy="131241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C2E4C50-C9DE-3477-DB59-5615BEF60823}"/>
                </a:ext>
              </a:extLst>
            </p:cNvPr>
            <p:cNvCxnSpPr>
              <a:cxnSpLocks/>
            </p:cNvCxnSpPr>
            <p:nvPr/>
          </p:nvCxnSpPr>
          <p:spPr>
            <a:xfrm flipV="1">
              <a:off x="6920110" y="1749432"/>
              <a:ext cx="1071828" cy="132880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8829C7-C024-2721-C91A-E073FF0F6544}"/>
                </a:ext>
              </a:extLst>
            </p:cNvPr>
            <p:cNvCxnSpPr>
              <a:cxnSpLocks/>
            </p:cNvCxnSpPr>
            <p:nvPr/>
          </p:nvCxnSpPr>
          <p:spPr>
            <a:xfrm flipH="1" flipV="1">
              <a:off x="5677473" y="1743128"/>
              <a:ext cx="1050477" cy="1275856"/>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779F39-1BE0-2244-38B8-605C1C98FB65}"/>
                </a:ext>
              </a:extLst>
            </p:cNvPr>
            <p:cNvCxnSpPr>
              <a:cxnSpLocks/>
            </p:cNvCxnSpPr>
            <p:nvPr/>
          </p:nvCxnSpPr>
          <p:spPr>
            <a:xfrm flipH="1">
              <a:off x="6336157" y="3061849"/>
              <a:ext cx="417415" cy="162381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EB22FB2-E27A-78A1-E2C9-357515897A93}"/>
                </a:ext>
              </a:extLst>
            </p:cNvPr>
            <p:cNvCxnSpPr>
              <a:cxnSpLocks/>
            </p:cNvCxnSpPr>
            <p:nvPr/>
          </p:nvCxnSpPr>
          <p:spPr>
            <a:xfrm flipH="1" flipV="1">
              <a:off x="6353238" y="1432989"/>
              <a:ext cx="411009" cy="1657857"/>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71122F4-73B6-1CF9-1B6F-E4DC67070B72}"/>
                </a:ext>
              </a:extLst>
            </p:cNvPr>
            <p:cNvCxnSpPr>
              <a:cxnSpLocks/>
            </p:cNvCxnSpPr>
            <p:nvPr/>
          </p:nvCxnSpPr>
          <p:spPr>
            <a:xfrm>
              <a:off x="6896624" y="3073196"/>
              <a:ext cx="433428" cy="1587256"/>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14DE861-636E-60FB-8E9D-3C5A9F88CCBF}"/>
                </a:ext>
              </a:extLst>
            </p:cNvPr>
            <p:cNvCxnSpPr>
              <a:cxnSpLocks/>
            </p:cNvCxnSpPr>
            <p:nvPr/>
          </p:nvCxnSpPr>
          <p:spPr>
            <a:xfrm flipV="1">
              <a:off x="6892354" y="1463246"/>
              <a:ext cx="454780" cy="1614992"/>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061ED47-1A54-3B56-27BC-5000944C29C5}"/>
                </a:ext>
              </a:extLst>
            </p:cNvPr>
            <p:cNvCxnSpPr>
              <a:cxnSpLocks/>
            </p:cNvCxnSpPr>
            <p:nvPr/>
          </p:nvCxnSpPr>
          <p:spPr>
            <a:xfrm flipH="1" flipV="1">
              <a:off x="6819760" y="1328349"/>
              <a:ext cx="1068" cy="3337145"/>
            </a:xfrm>
            <a:prstGeom prst="line">
              <a:avLst/>
            </a:prstGeom>
            <a:ln w="762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3907" name="Group 14">
            <a:extLst>
              <a:ext uri="{FF2B5EF4-FFF2-40B4-BE49-F238E27FC236}">
                <a16:creationId xmlns:a16="http://schemas.microsoft.com/office/drawing/2014/main" id="{5307BE7C-2681-A541-85CB-681EB91DCFE3}"/>
              </a:ext>
            </a:extLst>
          </p:cNvPr>
          <p:cNvGrpSpPr>
            <a:grpSpLocks/>
          </p:cNvGrpSpPr>
          <p:nvPr/>
        </p:nvGrpSpPr>
        <p:grpSpPr bwMode="auto">
          <a:xfrm>
            <a:off x="-74613" y="969963"/>
            <a:ext cx="5111751" cy="4597400"/>
            <a:chOff x="0" y="980117"/>
            <a:chExt cx="5111827" cy="4597401"/>
          </a:xfrm>
        </p:grpSpPr>
        <p:cxnSp>
          <p:nvCxnSpPr>
            <p:cNvPr id="16" name="Straight Connector 15">
              <a:extLst>
                <a:ext uri="{FF2B5EF4-FFF2-40B4-BE49-F238E27FC236}">
                  <a16:creationId xmlns:a16="http://schemas.microsoft.com/office/drawing/2014/main" id="{7679D91D-F86D-01A9-415A-DA3C0E674C4C}"/>
                </a:ext>
              </a:extLst>
            </p:cNvPr>
            <p:cNvCxnSpPr/>
            <p:nvPr/>
          </p:nvCxnSpPr>
          <p:spPr>
            <a:xfrm>
              <a:off x="3584629" y="3305805"/>
              <a:ext cx="1527198"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FE7281-F008-C05B-0151-B99DA25513BD}"/>
                </a:ext>
              </a:extLst>
            </p:cNvPr>
            <p:cNvCxnSpPr/>
            <p:nvPr/>
          </p:nvCxnSpPr>
          <p:spPr>
            <a:xfrm>
              <a:off x="0" y="3304218"/>
              <a:ext cx="1527199"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8D86F29-3235-190C-B22A-226E2D26810A}"/>
                </a:ext>
              </a:extLst>
            </p:cNvPr>
            <p:cNvCxnSpPr>
              <a:cxnSpLocks/>
            </p:cNvCxnSpPr>
            <p:nvPr/>
          </p:nvCxnSpPr>
          <p:spPr>
            <a:xfrm>
              <a:off x="3471915" y="3545518"/>
              <a:ext cx="1530373" cy="53181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9EF96F-5C4F-634D-D33D-5C47433A07ED}"/>
                </a:ext>
              </a:extLst>
            </p:cNvPr>
            <p:cNvCxnSpPr>
              <a:cxnSpLocks/>
            </p:cNvCxnSpPr>
            <p:nvPr/>
          </p:nvCxnSpPr>
          <p:spPr>
            <a:xfrm flipH="1">
              <a:off x="163515" y="3534405"/>
              <a:ext cx="1530373" cy="53181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3FE94F-0A41-A501-5E05-273E76040830}"/>
                </a:ext>
              </a:extLst>
            </p:cNvPr>
            <p:cNvCxnSpPr>
              <a:cxnSpLocks/>
            </p:cNvCxnSpPr>
            <p:nvPr/>
          </p:nvCxnSpPr>
          <p:spPr>
            <a:xfrm flipV="1">
              <a:off x="3490965" y="2540629"/>
              <a:ext cx="1528786" cy="53181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34D2AC-18BB-E04B-E5CB-7E0500F03E61}"/>
                </a:ext>
              </a:extLst>
            </p:cNvPr>
            <p:cNvCxnSpPr>
              <a:cxnSpLocks/>
            </p:cNvCxnSpPr>
            <p:nvPr/>
          </p:nvCxnSpPr>
          <p:spPr>
            <a:xfrm flipH="1" flipV="1">
              <a:off x="73026" y="2505704"/>
              <a:ext cx="1530374" cy="53340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44B0C05-141A-66DC-F5F1-9C9BA363F497}"/>
                </a:ext>
              </a:extLst>
            </p:cNvPr>
            <p:cNvCxnSpPr>
              <a:cxnSpLocks/>
            </p:cNvCxnSpPr>
            <p:nvPr/>
          </p:nvCxnSpPr>
          <p:spPr>
            <a:xfrm flipH="1">
              <a:off x="587385" y="3645530"/>
              <a:ext cx="1439883" cy="15081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030B1D4-42E7-4F86-A0F2-F637B13C9433}"/>
                </a:ext>
              </a:extLst>
            </p:cNvPr>
            <p:cNvCxnSpPr>
              <a:cxnSpLocks/>
            </p:cNvCxnSpPr>
            <p:nvPr/>
          </p:nvCxnSpPr>
          <p:spPr>
            <a:xfrm>
              <a:off x="3121072" y="3653468"/>
              <a:ext cx="1438296" cy="15081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FF0074-A1A0-33A9-A1CE-FAF0CF4ED7B4}"/>
                </a:ext>
              </a:extLst>
            </p:cNvPr>
            <p:cNvCxnSpPr>
              <a:cxnSpLocks/>
            </p:cNvCxnSpPr>
            <p:nvPr/>
          </p:nvCxnSpPr>
          <p:spPr>
            <a:xfrm flipV="1">
              <a:off x="3162348" y="1427792"/>
              <a:ext cx="1438296" cy="1506537"/>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F993FA-EB74-1B17-7372-4782002D58F8}"/>
                </a:ext>
              </a:extLst>
            </p:cNvPr>
            <p:cNvCxnSpPr>
              <a:cxnSpLocks/>
            </p:cNvCxnSpPr>
            <p:nvPr/>
          </p:nvCxnSpPr>
          <p:spPr>
            <a:xfrm flipH="1" flipV="1">
              <a:off x="533409" y="1418267"/>
              <a:ext cx="1438296" cy="15081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375590-25D5-DA9B-D62E-E9B41F11BDB8}"/>
                </a:ext>
              </a:extLst>
            </p:cNvPr>
            <p:cNvCxnSpPr>
              <a:cxnSpLocks/>
            </p:cNvCxnSpPr>
            <p:nvPr/>
          </p:nvCxnSpPr>
          <p:spPr>
            <a:xfrm flipH="1">
              <a:off x="1690713" y="3713793"/>
              <a:ext cx="646123" cy="18637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500E95-9CA5-C6E3-3697-9826A66F65B9}"/>
                </a:ext>
              </a:extLst>
            </p:cNvPr>
            <p:cNvCxnSpPr>
              <a:cxnSpLocks/>
            </p:cNvCxnSpPr>
            <p:nvPr/>
          </p:nvCxnSpPr>
          <p:spPr>
            <a:xfrm flipH="1" flipV="1">
              <a:off x="1720877" y="980117"/>
              <a:ext cx="646122" cy="18637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B61834-960F-7314-BEC0-59CF6D1D52D1}"/>
                </a:ext>
              </a:extLst>
            </p:cNvPr>
            <p:cNvCxnSpPr>
              <a:cxnSpLocks/>
            </p:cNvCxnSpPr>
            <p:nvPr/>
          </p:nvCxnSpPr>
          <p:spPr>
            <a:xfrm>
              <a:off x="2792455" y="3677280"/>
              <a:ext cx="646123" cy="18637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3AFBA9-C99E-41C7-E7CB-C05BDDA894EA}"/>
                </a:ext>
              </a:extLst>
            </p:cNvPr>
            <p:cNvCxnSpPr>
              <a:cxnSpLocks/>
            </p:cNvCxnSpPr>
            <p:nvPr/>
          </p:nvCxnSpPr>
          <p:spPr>
            <a:xfrm flipV="1">
              <a:off x="2822618" y="1022979"/>
              <a:ext cx="646122" cy="186372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sp>
        <p:nvSpPr>
          <p:cNvPr id="123908" name="Title 1">
            <a:extLst>
              <a:ext uri="{FF2B5EF4-FFF2-40B4-BE49-F238E27FC236}">
                <a16:creationId xmlns:a16="http://schemas.microsoft.com/office/drawing/2014/main" id="{6153CC73-7BDB-9945-6906-DD167509D2A7}"/>
              </a:ext>
            </a:extLst>
          </p:cNvPr>
          <p:cNvSpPr>
            <a:spLocks noGrp="1" noChangeArrowheads="1"/>
          </p:cNvSpPr>
          <p:nvPr>
            <p:ph type="title"/>
          </p:nvPr>
        </p:nvSpPr>
        <p:spPr>
          <a:xfrm>
            <a:off x="457200" y="49213"/>
            <a:ext cx="8229600" cy="1000125"/>
          </a:xfrm>
        </p:spPr>
        <p:txBody>
          <a:bodyPr/>
          <a:lstStyle/>
          <a:p>
            <a:r>
              <a:rPr lang="en-US" altLang="en-US" sz="4000" b="1"/>
              <a:t>Smaller = More “Massive”</a:t>
            </a:r>
          </a:p>
        </p:txBody>
      </p:sp>
      <p:sp>
        <p:nvSpPr>
          <p:cNvPr id="7" name="Content Placeholder 6">
            <a:extLst>
              <a:ext uri="{FF2B5EF4-FFF2-40B4-BE49-F238E27FC236}">
                <a16:creationId xmlns:a16="http://schemas.microsoft.com/office/drawing/2014/main" id="{38622788-331D-CECE-CBB4-62D24B0B661E}"/>
              </a:ext>
            </a:extLst>
          </p:cNvPr>
          <p:cNvSpPr>
            <a:spLocks noGrp="1" noChangeArrowheads="1"/>
          </p:cNvSpPr>
          <p:nvPr>
            <p:ph idx="1"/>
          </p:nvPr>
        </p:nvSpPr>
        <p:spPr>
          <a:xfrm>
            <a:off x="447675" y="5662613"/>
            <a:ext cx="4025900" cy="731837"/>
          </a:xfrm>
        </p:spPr>
        <p:txBody>
          <a:bodyPr/>
          <a:lstStyle/>
          <a:p>
            <a:pPr marL="0" indent="0" algn="ctr">
              <a:buFontTx/>
              <a:buNone/>
            </a:pPr>
            <a:r>
              <a:rPr lang="en-US" altLang="en-US" sz="2000" b="1"/>
              <a:t>The Charge Distribution and Magnetic Field</a:t>
            </a:r>
          </a:p>
        </p:txBody>
      </p:sp>
      <p:sp>
        <p:nvSpPr>
          <p:cNvPr id="9" name="Content Placeholder 6">
            <a:extLst>
              <a:ext uri="{FF2B5EF4-FFF2-40B4-BE49-F238E27FC236}">
                <a16:creationId xmlns:a16="http://schemas.microsoft.com/office/drawing/2014/main" id="{4E94EF94-6727-37AD-6236-56A6561DFB45}"/>
              </a:ext>
            </a:extLst>
          </p:cNvPr>
          <p:cNvSpPr txBox="1">
            <a:spLocks/>
          </p:cNvSpPr>
          <p:nvPr/>
        </p:nvSpPr>
        <p:spPr bwMode="auto">
          <a:xfrm>
            <a:off x="4851400" y="5562600"/>
            <a:ext cx="4060825" cy="114617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000" b="1" kern="0" dirty="0"/>
              <a:t>Until a New Sustainable Equilibrium Smaller Shape Is Achieved</a:t>
            </a:r>
          </a:p>
        </p:txBody>
      </p:sp>
      <p:grpSp>
        <p:nvGrpSpPr>
          <p:cNvPr id="123911" name="Group 29">
            <a:extLst>
              <a:ext uri="{FF2B5EF4-FFF2-40B4-BE49-F238E27FC236}">
                <a16:creationId xmlns:a16="http://schemas.microsoft.com/office/drawing/2014/main" id="{8F595655-914B-712E-C7AA-5AE854B13FD3}"/>
              </a:ext>
            </a:extLst>
          </p:cNvPr>
          <p:cNvGrpSpPr>
            <a:grpSpLocks/>
          </p:cNvGrpSpPr>
          <p:nvPr/>
        </p:nvGrpSpPr>
        <p:grpSpPr bwMode="auto">
          <a:xfrm>
            <a:off x="2543175" y="1206500"/>
            <a:ext cx="2001838" cy="4191000"/>
            <a:chOff x="2294786" y="1761067"/>
            <a:chExt cx="1252042" cy="2920769"/>
          </a:xfrm>
        </p:grpSpPr>
        <p:sp>
          <p:nvSpPr>
            <p:cNvPr id="31" name="Oval 30">
              <a:extLst>
                <a:ext uri="{FF2B5EF4-FFF2-40B4-BE49-F238E27FC236}">
                  <a16:creationId xmlns:a16="http://schemas.microsoft.com/office/drawing/2014/main" id="{23B47AC0-493C-C69F-996D-5F6183DAAB6A}"/>
                </a:ext>
              </a:extLst>
            </p:cNvPr>
            <p:cNvSpPr/>
            <p:nvPr/>
          </p:nvSpPr>
          <p:spPr>
            <a:xfrm>
              <a:off x="2350388" y="1986763"/>
              <a:ext cx="957152" cy="246052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a:extLst>
                <a:ext uri="{FF2B5EF4-FFF2-40B4-BE49-F238E27FC236}">
                  <a16:creationId xmlns:a16="http://schemas.microsoft.com/office/drawing/2014/main" id="{EDE9F9E8-878F-145A-0E84-326565AE7BF9}"/>
                </a:ext>
              </a:extLst>
            </p:cNvPr>
            <p:cNvSpPr/>
            <p:nvPr/>
          </p:nvSpPr>
          <p:spPr>
            <a:xfrm>
              <a:off x="2400033" y="2170417"/>
              <a:ext cx="665240" cy="20091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a:extLst>
                <a:ext uri="{FF2B5EF4-FFF2-40B4-BE49-F238E27FC236}">
                  <a16:creationId xmlns:a16="http://schemas.microsoft.com/office/drawing/2014/main" id="{8B19CFA8-1932-EF5D-95BA-B117F44D7CD0}"/>
                </a:ext>
              </a:extLst>
            </p:cNvPr>
            <p:cNvSpPr/>
            <p:nvPr/>
          </p:nvSpPr>
          <p:spPr>
            <a:xfrm>
              <a:off x="2294786" y="1761067"/>
              <a:ext cx="1252042" cy="2920769"/>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12" name="Group 49">
            <a:extLst>
              <a:ext uri="{FF2B5EF4-FFF2-40B4-BE49-F238E27FC236}">
                <a16:creationId xmlns:a16="http://schemas.microsoft.com/office/drawing/2014/main" id="{7265069F-A187-6256-6036-2C953DFE2169}"/>
              </a:ext>
            </a:extLst>
          </p:cNvPr>
          <p:cNvGrpSpPr>
            <a:grpSpLocks/>
          </p:cNvGrpSpPr>
          <p:nvPr/>
        </p:nvGrpSpPr>
        <p:grpSpPr bwMode="auto">
          <a:xfrm flipH="1">
            <a:off x="576263" y="1206500"/>
            <a:ext cx="1865312" cy="4191000"/>
            <a:chOff x="2294786" y="1761067"/>
            <a:chExt cx="1252042" cy="2920769"/>
          </a:xfrm>
        </p:grpSpPr>
        <p:sp>
          <p:nvSpPr>
            <p:cNvPr id="51" name="Oval 50">
              <a:extLst>
                <a:ext uri="{FF2B5EF4-FFF2-40B4-BE49-F238E27FC236}">
                  <a16:creationId xmlns:a16="http://schemas.microsoft.com/office/drawing/2014/main" id="{D78BB382-5960-7B82-C06C-5531893CC0F7}"/>
                </a:ext>
              </a:extLst>
            </p:cNvPr>
            <p:cNvSpPr/>
            <p:nvPr/>
          </p:nvSpPr>
          <p:spPr>
            <a:xfrm>
              <a:off x="2350196" y="1986763"/>
              <a:ext cx="956880" cy="2460527"/>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Oval 51">
              <a:extLst>
                <a:ext uri="{FF2B5EF4-FFF2-40B4-BE49-F238E27FC236}">
                  <a16:creationId xmlns:a16="http://schemas.microsoft.com/office/drawing/2014/main" id="{6F81E974-C207-3831-786E-F438539CF825}"/>
                </a:ext>
              </a:extLst>
            </p:cNvPr>
            <p:cNvSpPr/>
            <p:nvPr/>
          </p:nvSpPr>
          <p:spPr>
            <a:xfrm>
              <a:off x="2400277" y="2170417"/>
              <a:ext cx="664914" cy="200913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3" name="Oval 52">
              <a:extLst>
                <a:ext uri="{FF2B5EF4-FFF2-40B4-BE49-F238E27FC236}">
                  <a16:creationId xmlns:a16="http://schemas.microsoft.com/office/drawing/2014/main" id="{D8F2CE60-999C-B42B-BCD7-03292D198042}"/>
                </a:ext>
              </a:extLst>
            </p:cNvPr>
            <p:cNvSpPr/>
            <p:nvPr/>
          </p:nvSpPr>
          <p:spPr>
            <a:xfrm>
              <a:off x="2294786" y="1761067"/>
              <a:ext cx="1252042" cy="2920769"/>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28" name="Picture 27" descr="A picture containing colorfulness&#10;&#10;Description automatically generated">
            <a:extLst>
              <a:ext uri="{FF2B5EF4-FFF2-40B4-BE49-F238E27FC236}">
                <a16:creationId xmlns:a16="http://schemas.microsoft.com/office/drawing/2014/main" id="{4B6F56E5-0D57-B529-3FB3-2DD41F998AA3}"/>
              </a:ext>
            </a:extLst>
          </p:cNvPr>
          <p:cNvPicPr>
            <a:picLocks noChangeAspect="1"/>
          </p:cNvPicPr>
          <p:nvPr/>
        </p:nvPicPr>
        <p:blipFill>
          <a:blip r:embed="rId3" cstate="screen">
            <a:duotone>
              <a:schemeClr val="bg2">
                <a:shade val="45000"/>
                <a:satMod val="135000"/>
              </a:schemeClr>
              <a:prstClr val="white"/>
            </a:duotone>
            <a:alphaModFix amt="70000"/>
          </a:blip>
          <a:stretch>
            <a:fillRect/>
          </a:stretch>
        </p:blipFill>
        <p:spPr>
          <a:xfrm>
            <a:off x="1370141" y="2881352"/>
            <a:ext cx="2139046" cy="828616"/>
          </a:xfrm>
          <a:prstGeom prst="rect">
            <a:avLst/>
          </a:prstGeom>
        </p:spPr>
      </p:pic>
      <p:grpSp>
        <p:nvGrpSpPr>
          <p:cNvPr id="14" name="Group 13">
            <a:extLst>
              <a:ext uri="{FF2B5EF4-FFF2-40B4-BE49-F238E27FC236}">
                <a16:creationId xmlns:a16="http://schemas.microsoft.com/office/drawing/2014/main" id="{768C68B9-2472-337A-6A85-070FA2782D17}"/>
              </a:ext>
            </a:extLst>
          </p:cNvPr>
          <p:cNvGrpSpPr>
            <a:grpSpLocks/>
          </p:cNvGrpSpPr>
          <p:nvPr/>
        </p:nvGrpSpPr>
        <p:grpSpPr bwMode="auto">
          <a:xfrm>
            <a:off x="574675" y="1182688"/>
            <a:ext cx="3970338" cy="4189412"/>
            <a:chOff x="649913" y="1191931"/>
            <a:chExt cx="3969764" cy="4190004"/>
          </a:xfrm>
        </p:grpSpPr>
        <p:grpSp>
          <p:nvGrpSpPr>
            <p:cNvPr id="123957" name="Group 3">
              <a:extLst>
                <a:ext uri="{FF2B5EF4-FFF2-40B4-BE49-F238E27FC236}">
                  <a16:creationId xmlns:a16="http://schemas.microsoft.com/office/drawing/2014/main" id="{F92E09E9-1BD1-A40C-7CC5-627ACFE5A0D1}"/>
                </a:ext>
              </a:extLst>
            </p:cNvPr>
            <p:cNvGrpSpPr>
              <a:grpSpLocks/>
            </p:cNvGrpSpPr>
            <p:nvPr/>
          </p:nvGrpSpPr>
          <p:grpSpPr bwMode="auto">
            <a:xfrm>
              <a:off x="2616841" y="1191931"/>
              <a:ext cx="2002836" cy="4190004"/>
              <a:chOff x="2294786" y="1761067"/>
              <a:chExt cx="1252042" cy="2920769"/>
            </a:xfrm>
          </p:grpSpPr>
          <p:sp>
            <p:nvSpPr>
              <p:cNvPr id="5" name="Oval 4">
                <a:extLst>
                  <a:ext uri="{FF2B5EF4-FFF2-40B4-BE49-F238E27FC236}">
                    <a16:creationId xmlns:a16="http://schemas.microsoft.com/office/drawing/2014/main" id="{4B6B1C94-130B-A633-D040-D3C347DC0ADB}"/>
                  </a:ext>
                </a:extLst>
              </p:cNvPr>
              <p:cNvSpPr/>
              <p:nvPr/>
            </p:nvSpPr>
            <p:spPr>
              <a:xfrm>
                <a:off x="2350166" y="1986848"/>
                <a:ext cx="957528" cy="246035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Oval 5">
                <a:extLst>
                  <a:ext uri="{FF2B5EF4-FFF2-40B4-BE49-F238E27FC236}">
                    <a16:creationId xmlns:a16="http://schemas.microsoft.com/office/drawing/2014/main" id="{332E6294-F27B-D8AC-0C91-924753F53C2F}"/>
                  </a:ext>
                </a:extLst>
              </p:cNvPr>
              <p:cNvSpPr/>
              <p:nvPr/>
            </p:nvSpPr>
            <p:spPr>
              <a:xfrm>
                <a:off x="2399778" y="2170572"/>
                <a:ext cx="664812" cy="200878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Oval 7">
                <a:extLst>
                  <a:ext uri="{FF2B5EF4-FFF2-40B4-BE49-F238E27FC236}">
                    <a16:creationId xmlns:a16="http://schemas.microsoft.com/office/drawing/2014/main" id="{F7524AA7-AFCA-2F04-5163-E99E8B3B3F61}"/>
                  </a:ext>
                </a:extLst>
              </p:cNvPr>
              <p:cNvSpPr/>
              <p:nvPr/>
            </p:nvSpPr>
            <p:spPr>
              <a:xfrm>
                <a:off x="2294599" y="1761067"/>
                <a:ext cx="1252229" cy="292076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58" name="Group 9">
              <a:extLst>
                <a:ext uri="{FF2B5EF4-FFF2-40B4-BE49-F238E27FC236}">
                  <a16:creationId xmlns:a16="http://schemas.microsoft.com/office/drawing/2014/main" id="{FCCEA7B4-DFA0-678A-5202-73DE4BDBD84A}"/>
                </a:ext>
              </a:extLst>
            </p:cNvPr>
            <p:cNvGrpSpPr>
              <a:grpSpLocks/>
            </p:cNvGrpSpPr>
            <p:nvPr/>
          </p:nvGrpSpPr>
          <p:grpSpPr bwMode="auto">
            <a:xfrm flipH="1">
              <a:off x="649913" y="1191931"/>
              <a:ext cx="1866095" cy="4190004"/>
              <a:chOff x="2294786" y="1761067"/>
              <a:chExt cx="1252042" cy="2920769"/>
            </a:xfrm>
          </p:grpSpPr>
          <p:sp>
            <p:nvSpPr>
              <p:cNvPr id="11" name="Oval 10">
                <a:extLst>
                  <a:ext uri="{FF2B5EF4-FFF2-40B4-BE49-F238E27FC236}">
                    <a16:creationId xmlns:a16="http://schemas.microsoft.com/office/drawing/2014/main" id="{871F157D-0AFA-9C64-5CDB-EE2BBFEA30CF}"/>
                  </a:ext>
                </a:extLst>
              </p:cNvPr>
              <p:cNvSpPr/>
              <p:nvPr/>
            </p:nvSpPr>
            <p:spPr>
              <a:xfrm>
                <a:off x="2349805" y="1986848"/>
                <a:ext cx="957405" cy="246035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id="{B02C3C90-1312-148E-2775-B4AFCAD8BDAF}"/>
                  </a:ext>
                </a:extLst>
              </p:cNvPr>
              <p:cNvSpPr/>
              <p:nvPr/>
            </p:nvSpPr>
            <p:spPr>
              <a:xfrm>
                <a:off x="2399858" y="2170572"/>
                <a:ext cx="664539" cy="200878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DC62B645-C5E4-4644-9D75-CEED1730FFC4}"/>
                  </a:ext>
                </a:extLst>
              </p:cNvPr>
              <p:cNvSpPr/>
              <p:nvPr/>
            </p:nvSpPr>
            <p:spPr>
              <a:xfrm>
                <a:off x="2294427" y="1761067"/>
                <a:ext cx="1252401" cy="292076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grpSp>
        <p:nvGrpSpPr>
          <p:cNvPr id="3" name="Group 2">
            <a:extLst>
              <a:ext uri="{FF2B5EF4-FFF2-40B4-BE49-F238E27FC236}">
                <a16:creationId xmlns:a16="http://schemas.microsoft.com/office/drawing/2014/main" id="{0B8D5EBB-2594-1398-FEC7-D43A7842181F}"/>
              </a:ext>
            </a:extLst>
          </p:cNvPr>
          <p:cNvGrpSpPr>
            <a:grpSpLocks/>
          </p:cNvGrpSpPr>
          <p:nvPr/>
        </p:nvGrpSpPr>
        <p:grpSpPr bwMode="auto">
          <a:xfrm>
            <a:off x="307975" y="1466850"/>
            <a:ext cx="4176713" cy="3792538"/>
            <a:chOff x="383303" y="1476155"/>
            <a:chExt cx="4176132" cy="3793113"/>
          </a:xfrm>
        </p:grpSpPr>
        <p:cxnSp>
          <p:nvCxnSpPr>
            <p:cNvPr id="80" name="Straight Arrow Connector 79">
              <a:extLst>
                <a:ext uri="{FF2B5EF4-FFF2-40B4-BE49-F238E27FC236}">
                  <a16:creationId xmlns:a16="http://schemas.microsoft.com/office/drawing/2014/main" id="{F1E922EE-DB41-14BA-1AF3-1CEE88F94C44}"/>
                </a:ext>
              </a:extLst>
            </p:cNvPr>
            <p:cNvCxnSpPr>
              <a:cxnSpLocks/>
            </p:cNvCxnSpPr>
            <p:nvPr/>
          </p:nvCxnSpPr>
          <p:spPr>
            <a:xfrm flipH="1" flipV="1">
              <a:off x="3419769" y="3457655"/>
              <a:ext cx="1139666" cy="33501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5132760-CAB4-75C5-0D94-BD317246BC6A}"/>
                </a:ext>
              </a:extLst>
            </p:cNvPr>
            <p:cNvCxnSpPr>
              <a:cxnSpLocks/>
            </p:cNvCxnSpPr>
            <p:nvPr/>
          </p:nvCxnSpPr>
          <p:spPr>
            <a:xfrm flipH="1" flipV="1">
              <a:off x="2965807" y="3665650"/>
              <a:ext cx="709513" cy="160361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7F49BAE-728D-08A9-6711-8F677B5EC9C2}"/>
                </a:ext>
              </a:extLst>
            </p:cNvPr>
            <p:cNvCxnSpPr>
              <a:cxnSpLocks/>
            </p:cNvCxnSpPr>
            <p:nvPr/>
          </p:nvCxnSpPr>
          <p:spPr>
            <a:xfrm flipV="1">
              <a:off x="480128" y="3562446"/>
              <a:ext cx="1338076" cy="42233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836EC00-B7A7-064E-CB91-7C61399A2872}"/>
                </a:ext>
              </a:extLst>
            </p:cNvPr>
            <p:cNvCxnSpPr>
              <a:cxnSpLocks/>
            </p:cNvCxnSpPr>
            <p:nvPr/>
          </p:nvCxnSpPr>
          <p:spPr>
            <a:xfrm flipV="1">
              <a:off x="1757887" y="3683115"/>
              <a:ext cx="404757" cy="152105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6E0CF29-EC9B-89C1-F3F6-A1202D8B760A}"/>
                </a:ext>
              </a:extLst>
            </p:cNvPr>
            <p:cNvCxnSpPr>
              <a:cxnSpLocks/>
            </p:cNvCxnSpPr>
            <p:nvPr/>
          </p:nvCxnSpPr>
          <p:spPr>
            <a:xfrm flipH="1" flipV="1">
              <a:off x="2046772" y="3038492"/>
              <a:ext cx="441264" cy="12701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D4823B8-7834-AB6E-0D95-A72210C05407}"/>
                </a:ext>
              </a:extLst>
            </p:cNvPr>
            <p:cNvCxnSpPr>
              <a:cxnSpLocks/>
            </p:cNvCxnSpPr>
            <p:nvPr/>
          </p:nvCxnSpPr>
          <p:spPr>
            <a:xfrm flipV="1">
              <a:off x="2605494" y="3076598"/>
              <a:ext cx="453962" cy="1238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4050626-6670-149A-439E-824223931937}"/>
                </a:ext>
              </a:extLst>
            </p:cNvPr>
            <p:cNvCxnSpPr>
              <a:cxnSpLocks/>
            </p:cNvCxnSpPr>
            <p:nvPr/>
          </p:nvCxnSpPr>
          <p:spPr>
            <a:xfrm>
              <a:off x="2616605" y="3322698"/>
              <a:ext cx="442850" cy="777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80ADF8F-C920-D590-5953-B396DA05DE02}"/>
                </a:ext>
              </a:extLst>
            </p:cNvPr>
            <p:cNvCxnSpPr>
              <a:cxnSpLocks/>
            </p:cNvCxnSpPr>
            <p:nvPr/>
          </p:nvCxnSpPr>
          <p:spPr>
            <a:xfrm flipH="1">
              <a:off x="2046772" y="3295706"/>
              <a:ext cx="409518" cy="1238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B15D2AE-9136-B1F1-09AA-0D48AE2C6B16}"/>
                </a:ext>
              </a:extLst>
            </p:cNvPr>
            <p:cNvCxnSpPr>
              <a:cxnSpLocks/>
            </p:cNvCxnSpPr>
            <p:nvPr/>
          </p:nvCxnSpPr>
          <p:spPr>
            <a:xfrm flipH="1">
              <a:off x="3064218" y="1476155"/>
              <a:ext cx="711101" cy="14226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F1B5F89-9A63-B785-B44B-455E2CEE77BF}"/>
                </a:ext>
              </a:extLst>
            </p:cNvPr>
            <p:cNvCxnSpPr>
              <a:cxnSpLocks/>
            </p:cNvCxnSpPr>
            <p:nvPr/>
          </p:nvCxnSpPr>
          <p:spPr>
            <a:xfrm>
              <a:off x="1532493" y="1544428"/>
              <a:ext cx="514278" cy="13559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60C0DF5F-7A3D-F85E-8824-B5021B0B910C}"/>
                </a:ext>
              </a:extLst>
            </p:cNvPr>
            <p:cNvCxnSpPr>
              <a:cxnSpLocks/>
            </p:cNvCxnSpPr>
            <p:nvPr/>
          </p:nvCxnSpPr>
          <p:spPr>
            <a:xfrm>
              <a:off x="383303" y="2805094"/>
              <a:ext cx="1246015" cy="23022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5511ED4-5E42-A5E8-C0A5-6254FEC7BD55}"/>
                </a:ext>
              </a:extLst>
            </p:cNvPr>
            <p:cNvCxnSpPr/>
            <p:nvPr/>
          </p:nvCxnSpPr>
          <p:spPr>
            <a:xfrm flipH="1">
              <a:off x="3327706" y="2752699"/>
              <a:ext cx="1174587" cy="27626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23" name="Content Placeholder 6">
            <a:extLst>
              <a:ext uri="{FF2B5EF4-FFF2-40B4-BE49-F238E27FC236}">
                <a16:creationId xmlns:a16="http://schemas.microsoft.com/office/drawing/2014/main" id="{22244EA5-1529-D31C-D762-2BBA71ED6DB9}"/>
              </a:ext>
            </a:extLst>
          </p:cNvPr>
          <p:cNvSpPr txBox="1">
            <a:spLocks/>
          </p:cNvSpPr>
          <p:nvPr/>
        </p:nvSpPr>
        <p:spPr bwMode="auto">
          <a:xfrm>
            <a:off x="369888" y="5516563"/>
            <a:ext cx="4024312" cy="110331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000" b="1" kern="0" dirty="0">
                <a:solidFill>
                  <a:srgbClr val="FF0000"/>
                </a:solidFill>
              </a:rPr>
              <a:t>Magnetic Field Intensifies PUSHING BACK HARDER on the Charge Distribution</a:t>
            </a:r>
          </a:p>
        </p:txBody>
      </p:sp>
      <p:grpSp>
        <p:nvGrpSpPr>
          <p:cNvPr id="131" name="Group 130">
            <a:extLst>
              <a:ext uri="{FF2B5EF4-FFF2-40B4-BE49-F238E27FC236}">
                <a16:creationId xmlns:a16="http://schemas.microsoft.com/office/drawing/2014/main" id="{A3DCADCD-F91B-90F7-0F4A-031E290984CD}"/>
              </a:ext>
            </a:extLst>
          </p:cNvPr>
          <p:cNvGrpSpPr>
            <a:grpSpLocks/>
          </p:cNvGrpSpPr>
          <p:nvPr/>
        </p:nvGrpSpPr>
        <p:grpSpPr bwMode="auto">
          <a:xfrm>
            <a:off x="4921250" y="1087438"/>
            <a:ext cx="4117975" cy="4398962"/>
            <a:chOff x="4921133" y="1086935"/>
            <a:chExt cx="4118119" cy="4398698"/>
          </a:xfrm>
        </p:grpSpPr>
        <p:grpSp>
          <p:nvGrpSpPr>
            <p:cNvPr id="123919" name="Group 129">
              <a:extLst>
                <a:ext uri="{FF2B5EF4-FFF2-40B4-BE49-F238E27FC236}">
                  <a16:creationId xmlns:a16="http://schemas.microsoft.com/office/drawing/2014/main" id="{52B27522-41B5-63A4-0AF9-A59A0C6912E6}"/>
                </a:ext>
              </a:extLst>
            </p:cNvPr>
            <p:cNvGrpSpPr>
              <a:grpSpLocks/>
            </p:cNvGrpSpPr>
            <p:nvPr/>
          </p:nvGrpSpPr>
          <p:grpSpPr bwMode="auto">
            <a:xfrm>
              <a:off x="4921133" y="1086935"/>
              <a:ext cx="4118119" cy="4398698"/>
              <a:chOff x="4921133" y="1086935"/>
              <a:chExt cx="4118119" cy="4398698"/>
            </a:xfrm>
          </p:grpSpPr>
          <p:grpSp>
            <p:nvGrpSpPr>
              <p:cNvPr id="123921" name="Group 103">
                <a:extLst>
                  <a:ext uri="{FF2B5EF4-FFF2-40B4-BE49-F238E27FC236}">
                    <a16:creationId xmlns:a16="http://schemas.microsoft.com/office/drawing/2014/main" id="{0F377634-1F10-09BC-05FB-D8FC71F29A68}"/>
                  </a:ext>
                </a:extLst>
              </p:cNvPr>
              <p:cNvGrpSpPr>
                <a:grpSpLocks/>
              </p:cNvGrpSpPr>
              <p:nvPr/>
            </p:nvGrpSpPr>
            <p:grpSpPr bwMode="auto">
              <a:xfrm>
                <a:off x="7072991" y="2370449"/>
                <a:ext cx="654886" cy="1915912"/>
                <a:chOff x="2294786" y="1761067"/>
                <a:chExt cx="1252042" cy="2920769"/>
              </a:xfrm>
            </p:grpSpPr>
            <p:sp>
              <p:nvSpPr>
                <p:cNvPr id="117" name="Oval 116">
                  <a:extLst>
                    <a:ext uri="{FF2B5EF4-FFF2-40B4-BE49-F238E27FC236}">
                      <a16:creationId xmlns:a16="http://schemas.microsoft.com/office/drawing/2014/main" id="{3D2AEA7A-FDBE-E560-9AB4-2BA7A3A4C317}"/>
                    </a:ext>
                  </a:extLst>
                </p:cNvPr>
                <p:cNvSpPr/>
                <p:nvPr/>
              </p:nvSpPr>
              <p:spPr>
                <a:xfrm>
                  <a:off x="2348042" y="1987186"/>
                  <a:ext cx="959112" cy="246110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8" name="Oval 117">
                  <a:extLst>
                    <a:ext uri="{FF2B5EF4-FFF2-40B4-BE49-F238E27FC236}">
                      <a16:creationId xmlns:a16="http://schemas.microsoft.com/office/drawing/2014/main" id="{1A2248A4-29F2-02A6-E629-69E69ACD5FFB}"/>
                    </a:ext>
                  </a:extLst>
                </p:cNvPr>
                <p:cNvSpPr/>
                <p:nvPr/>
              </p:nvSpPr>
              <p:spPr>
                <a:xfrm>
                  <a:off x="2399639" y="2171103"/>
                  <a:ext cx="664702" cy="200857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 name="Oval 118">
                  <a:extLst>
                    <a:ext uri="{FF2B5EF4-FFF2-40B4-BE49-F238E27FC236}">
                      <a16:creationId xmlns:a16="http://schemas.microsoft.com/office/drawing/2014/main" id="{A5DDB562-4B62-4684-DDF5-4BB055488B30}"/>
                    </a:ext>
                  </a:extLst>
                </p:cNvPr>
                <p:cNvSpPr/>
                <p:nvPr/>
              </p:nvSpPr>
              <p:spPr>
                <a:xfrm>
                  <a:off x="2293409" y="1762128"/>
                  <a:ext cx="1253522" cy="29209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22" name="Group 104">
                <a:extLst>
                  <a:ext uri="{FF2B5EF4-FFF2-40B4-BE49-F238E27FC236}">
                    <a16:creationId xmlns:a16="http://schemas.microsoft.com/office/drawing/2014/main" id="{48C0F450-4D4D-4BBB-5547-7E1ED67A0E5C}"/>
                  </a:ext>
                </a:extLst>
              </p:cNvPr>
              <p:cNvGrpSpPr>
                <a:grpSpLocks/>
              </p:cNvGrpSpPr>
              <p:nvPr/>
            </p:nvGrpSpPr>
            <p:grpSpPr bwMode="auto">
              <a:xfrm flipH="1">
                <a:off x="6243829" y="2339804"/>
                <a:ext cx="829162" cy="1915912"/>
                <a:chOff x="2294786" y="1761067"/>
                <a:chExt cx="1252042" cy="2920769"/>
              </a:xfrm>
            </p:grpSpPr>
            <p:sp>
              <p:nvSpPr>
                <p:cNvPr id="114" name="Oval 113">
                  <a:extLst>
                    <a:ext uri="{FF2B5EF4-FFF2-40B4-BE49-F238E27FC236}">
                      <a16:creationId xmlns:a16="http://schemas.microsoft.com/office/drawing/2014/main" id="{0FBAE018-248B-9766-E6ED-2738E33BBE30}"/>
                    </a:ext>
                  </a:extLst>
                </p:cNvPr>
                <p:cNvSpPr/>
                <p:nvPr/>
              </p:nvSpPr>
              <p:spPr>
                <a:xfrm>
                  <a:off x="2351010" y="1985504"/>
                  <a:ext cx="956491" cy="246110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5" name="Oval 114">
                  <a:extLst>
                    <a:ext uri="{FF2B5EF4-FFF2-40B4-BE49-F238E27FC236}">
                      <a16:creationId xmlns:a16="http://schemas.microsoft.com/office/drawing/2014/main" id="{442713E1-8F0C-390D-5F19-A49CEAB7CCF0}"/>
                    </a:ext>
                  </a:extLst>
                </p:cNvPr>
                <p:cNvSpPr/>
                <p:nvPr/>
              </p:nvSpPr>
              <p:spPr>
                <a:xfrm>
                  <a:off x="2401351" y="2169422"/>
                  <a:ext cx="664032" cy="200857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6" name="Oval 115">
                  <a:extLst>
                    <a:ext uri="{FF2B5EF4-FFF2-40B4-BE49-F238E27FC236}">
                      <a16:creationId xmlns:a16="http://schemas.microsoft.com/office/drawing/2014/main" id="{83BBE0E7-B4BE-E46A-4453-6EF3877BBEE5}"/>
                    </a:ext>
                  </a:extLst>
                </p:cNvPr>
                <p:cNvSpPr/>
                <p:nvPr/>
              </p:nvSpPr>
              <p:spPr>
                <a:xfrm>
                  <a:off x="2295873" y="1760447"/>
                  <a:ext cx="1251350" cy="29209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23" name="Group 127">
                <a:extLst>
                  <a:ext uri="{FF2B5EF4-FFF2-40B4-BE49-F238E27FC236}">
                    <a16:creationId xmlns:a16="http://schemas.microsoft.com/office/drawing/2014/main" id="{E78E480B-DD80-8E54-564F-C80082EFB73B}"/>
                  </a:ext>
                </a:extLst>
              </p:cNvPr>
              <p:cNvGrpSpPr>
                <a:grpSpLocks/>
              </p:cNvGrpSpPr>
              <p:nvPr/>
            </p:nvGrpSpPr>
            <p:grpSpPr bwMode="auto">
              <a:xfrm>
                <a:off x="4921133" y="1086935"/>
                <a:ext cx="4118119" cy="4398698"/>
                <a:chOff x="4921133" y="1086935"/>
                <a:chExt cx="4118119" cy="4398698"/>
              </a:xfrm>
            </p:grpSpPr>
            <p:grpSp>
              <p:nvGrpSpPr>
                <p:cNvPr id="123924" name="Group 105">
                  <a:extLst>
                    <a:ext uri="{FF2B5EF4-FFF2-40B4-BE49-F238E27FC236}">
                      <a16:creationId xmlns:a16="http://schemas.microsoft.com/office/drawing/2014/main" id="{E2B31B99-FC14-284D-9D4A-10F8D0380DB0}"/>
                    </a:ext>
                  </a:extLst>
                </p:cNvPr>
                <p:cNvGrpSpPr>
                  <a:grpSpLocks/>
                </p:cNvGrpSpPr>
                <p:nvPr/>
              </p:nvGrpSpPr>
              <p:grpSpPr bwMode="auto">
                <a:xfrm>
                  <a:off x="7003318" y="1630606"/>
                  <a:ext cx="1397383" cy="3491470"/>
                  <a:chOff x="2294786" y="1761067"/>
                  <a:chExt cx="1252042" cy="2920769"/>
                </a:xfrm>
              </p:grpSpPr>
              <p:sp>
                <p:nvSpPr>
                  <p:cNvPr id="111" name="Oval 110">
                    <a:extLst>
                      <a:ext uri="{FF2B5EF4-FFF2-40B4-BE49-F238E27FC236}">
                        <a16:creationId xmlns:a16="http://schemas.microsoft.com/office/drawing/2014/main" id="{3FA7897B-5F8D-D0E2-27F3-28F4E7603CA8}"/>
                      </a:ext>
                    </a:extLst>
                  </p:cNvPr>
                  <p:cNvSpPr/>
                  <p:nvPr/>
                </p:nvSpPr>
                <p:spPr>
                  <a:xfrm>
                    <a:off x="2350878" y="1986164"/>
                    <a:ext cx="957298" cy="24606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2" name="Oval 111">
                    <a:extLst>
                      <a:ext uri="{FF2B5EF4-FFF2-40B4-BE49-F238E27FC236}">
                        <a16:creationId xmlns:a16="http://schemas.microsoft.com/office/drawing/2014/main" id="{5F232E72-9559-2A1D-6166-B97ECC147956}"/>
                      </a:ext>
                    </a:extLst>
                  </p:cNvPr>
                  <p:cNvSpPr/>
                  <p:nvPr/>
                </p:nvSpPr>
                <p:spPr>
                  <a:xfrm>
                    <a:off x="2400663" y="2169419"/>
                    <a:ext cx="664278" cy="2010492"/>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3" name="Oval 112">
                    <a:extLst>
                      <a:ext uri="{FF2B5EF4-FFF2-40B4-BE49-F238E27FC236}">
                        <a16:creationId xmlns:a16="http://schemas.microsoft.com/office/drawing/2014/main" id="{61E0FAA9-24BE-F607-3C37-EDE66AD77643}"/>
                      </a:ext>
                    </a:extLst>
                  </p:cNvPr>
                  <p:cNvSpPr/>
                  <p:nvPr/>
                </p:nvSpPr>
                <p:spPr>
                  <a:xfrm>
                    <a:off x="2295402" y="1760415"/>
                    <a:ext cx="1251743" cy="292145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25" name="Group 121">
                  <a:extLst>
                    <a:ext uri="{FF2B5EF4-FFF2-40B4-BE49-F238E27FC236}">
                      <a16:creationId xmlns:a16="http://schemas.microsoft.com/office/drawing/2014/main" id="{13789A99-C88B-9952-1684-57CB170C2408}"/>
                    </a:ext>
                  </a:extLst>
                </p:cNvPr>
                <p:cNvGrpSpPr>
                  <a:grpSpLocks/>
                </p:cNvGrpSpPr>
                <p:nvPr/>
              </p:nvGrpSpPr>
              <p:grpSpPr bwMode="auto">
                <a:xfrm>
                  <a:off x="5515215" y="1630606"/>
                  <a:ext cx="1562790" cy="3491470"/>
                  <a:chOff x="5595740" y="1488002"/>
                  <a:chExt cx="1562790" cy="3491470"/>
                </a:xfrm>
              </p:grpSpPr>
              <p:sp>
                <p:nvSpPr>
                  <p:cNvPr id="108" name="Oval 107">
                    <a:extLst>
                      <a:ext uri="{FF2B5EF4-FFF2-40B4-BE49-F238E27FC236}">
                        <a16:creationId xmlns:a16="http://schemas.microsoft.com/office/drawing/2014/main" id="{0331AA29-5793-CB8A-980E-B617A80D8536}"/>
                      </a:ext>
                    </a:extLst>
                  </p:cNvPr>
                  <p:cNvSpPr/>
                  <p:nvPr/>
                </p:nvSpPr>
                <p:spPr>
                  <a:xfrm flipH="1">
                    <a:off x="5893864" y="1757082"/>
                    <a:ext cx="1197017" cy="294146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9" name="Oval 108">
                    <a:extLst>
                      <a:ext uri="{FF2B5EF4-FFF2-40B4-BE49-F238E27FC236}">
                        <a16:creationId xmlns:a16="http://schemas.microsoft.com/office/drawing/2014/main" id="{C6B4C69A-9389-8316-E642-63509A4412B4}"/>
                      </a:ext>
                    </a:extLst>
                  </p:cNvPr>
                  <p:cNvSpPr/>
                  <p:nvPr/>
                </p:nvSpPr>
                <p:spPr>
                  <a:xfrm flipH="1">
                    <a:off x="6155812" y="1976144"/>
                    <a:ext cx="892206" cy="240333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0" name="Oval 109">
                    <a:extLst>
                      <a:ext uri="{FF2B5EF4-FFF2-40B4-BE49-F238E27FC236}">
                        <a16:creationId xmlns:a16="http://schemas.microsoft.com/office/drawing/2014/main" id="{1B659E74-E539-7F8F-FDE3-4A707765F47F}"/>
                      </a:ext>
                    </a:extLst>
                  </p:cNvPr>
                  <p:cNvSpPr/>
                  <p:nvPr/>
                </p:nvSpPr>
                <p:spPr>
                  <a:xfrm flipH="1">
                    <a:off x="5595404" y="1487223"/>
                    <a:ext cx="1563743" cy="349229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26" name="Group 123">
                  <a:extLst>
                    <a:ext uri="{FF2B5EF4-FFF2-40B4-BE49-F238E27FC236}">
                      <a16:creationId xmlns:a16="http://schemas.microsoft.com/office/drawing/2014/main" id="{976EA719-DC01-22F8-EA45-04C25EAB83F1}"/>
                    </a:ext>
                  </a:extLst>
                </p:cNvPr>
                <p:cNvGrpSpPr>
                  <a:grpSpLocks/>
                </p:cNvGrpSpPr>
                <p:nvPr/>
              </p:nvGrpSpPr>
              <p:grpSpPr bwMode="auto">
                <a:xfrm>
                  <a:off x="4921133" y="1086935"/>
                  <a:ext cx="4118119" cy="4398698"/>
                  <a:chOff x="4921133" y="1086935"/>
                  <a:chExt cx="4118119" cy="4398698"/>
                </a:xfrm>
              </p:grpSpPr>
              <p:grpSp>
                <p:nvGrpSpPr>
                  <p:cNvPr id="123927" name="Group 96">
                    <a:extLst>
                      <a:ext uri="{FF2B5EF4-FFF2-40B4-BE49-F238E27FC236}">
                        <a16:creationId xmlns:a16="http://schemas.microsoft.com/office/drawing/2014/main" id="{2FE15364-B4AA-EF72-9D74-02FE3BE5D7CD}"/>
                      </a:ext>
                    </a:extLst>
                  </p:cNvPr>
                  <p:cNvGrpSpPr>
                    <a:grpSpLocks/>
                  </p:cNvGrpSpPr>
                  <p:nvPr/>
                </p:nvGrpSpPr>
                <p:grpSpPr bwMode="auto">
                  <a:xfrm>
                    <a:off x="7024750" y="1086935"/>
                    <a:ext cx="2014502" cy="4398698"/>
                    <a:chOff x="7117121" y="878382"/>
                    <a:chExt cx="2014502" cy="4398698"/>
                  </a:xfrm>
                </p:grpSpPr>
                <p:sp>
                  <p:nvSpPr>
                    <p:cNvPr id="120" name="Oval 119">
                      <a:extLst>
                        <a:ext uri="{FF2B5EF4-FFF2-40B4-BE49-F238E27FC236}">
                          <a16:creationId xmlns:a16="http://schemas.microsoft.com/office/drawing/2014/main" id="{88E8C1BF-FF93-1C39-DDB0-C11B02B6F5FD}"/>
                        </a:ext>
                      </a:extLst>
                    </p:cNvPr>
                    <p:cNvSpPr/>
                    <p:nvPr/>
                  </p:nvSpPr>
                  <p:spPr>
                    <a:xfrm>
                      <a:off x="7150354" y="1189513"/>
                      <a:ext cx="1674871" cy="388914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1" name="Oval 120">
                      <a:extLst>
                        <a:ext uri="{FF2B5EF4-FFF2-40B4-BE49-F238E27FC236}">
                          <a16:creationId xmlns:a16="http://schemas.microsoft.com/office/drawing/2014/main" id="{D5C44759-67E4-4F7A-11E3-06160283164C}"/>
                        </a:ext>
                      </a:extLst>
                    </p:cNvPr>
                    <p:cNvSpPr/>
                    <p:nvPr/>
                  </p:nvSpPr>
                  <p:spPr>
                    <a:xfrm>
                      <a:off x="7117016" y="878382"/>
                      <a:ext cx="2014607" cy="439869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23928" name="Group 98">
                    <a:extLst>
                      <a:ext uri="{FF2B5EF4-FFF2-40B4-BE49-F238E27FC236}">
                        <a16:creationId xmlns:a16="http://schemas.microsoft.com/office/drawing/2014/main" id="{5916E88D-0BFC-9FA2-F2AC-936A90DFF18C}"/>
                      </a:ext>
                    </a:extLst>
                  </p:cNvPr>
                  <p:cNvGrpSpPr>
                    <a:grpSpLocks/>
                  </p:cNvGrpSpPr>
                  <p:nvPr/>
                </p:nvGrpSpPr>
                <p:grpSpPr bwMode="auto">
                  <a:xfrm flipH="1">
                    <a:off x="4921133" y="1086935"/>
                    <a:ext cx="2135984" cy="4398698"/>
                    <a:chOff x="7117121" y="878382"/>
                    <a:chExt cx="2014502" cy="4398698"/>
                  </a:xfrm>
                </p:grpSpPr>
                <p:sp>
                  <p:nvSpPr>
                    <p:cNvPr id="100" name="Oval 99">
                      <a:extLst>
                        <a:ext uri="{FF2B5EF4-FFF2-40B4-BE49-F238E27FC236}">
                          <a16:creationId xmlns:a16="http://schemas.microsoft.com/office/drawing/2014/main" id="{4FB9D652-9422-C7E1-2EA9-4D6665792F69}"/>
                        </a:ext>
                      </a:extLst>
                    </p:cNvPr>
                    <p:cNvSpPr/>
                    <p:nvPr/>
                  </p:nvSpPr>
                  <p:spPr>
                    <a:xfrm>
                      <a:off x="7150741" y="1189513"/>
                      <a:ext cx="1673942" cy="388914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1" name="Oval 100">
                      <a:extLst>
                        <a:ext uri="{FF2B5EF4-FFF2-40B4-BE49-F238E27FC236}">
                          <a16:creationId xmlns:a16="http://schemas.microsoft.com/office/drawing/2014/main" id="{D66117A6-E1CB-D4C5-1364-377615DFDD99}"/>
                        </a:ext>
                      </a:extLst>
                    </p:cNvPr>
                    <p:cNvSpPr/>
                    <p:nvPr/>
                  </p:nvSpPr>
                  <p:spPr>
                    <a:xfrm>
                      <a:off x="7117801" y="878382"/>
                      <a:ext cx="2013822" cy="439869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grpSp>
        </p:grpSp>
        <p:sp>
          <p:nvSpPr>
            <p:cNvPr id="125" name="Oval 124">
              <a:extLst>
                <a:ext uri="{FF2B5EF4-FFF2-40B4-BE49-F238E27FC236}">
                  <a16:creationId xmlns:a16="http://schemas.microsoft.com/office/drawing/2014/main" id="{77B2FA1C-002B-3FA5-2C57-6C54DC02BCB4}"/>
                </a:ext>
              </a:extLst>
            </p:cNvPr>
            <p:cNvSpPr/>
            <p:nvPr/>
          </p:nvSpPr>
          <p:spPr>
            <a:xfrm>
              <a:off x="6756347" y="3206120"/>
              <a:ext cx="571520" cy="201601"/>
            </a:xfrm>
            <a:prstGeom prst="ellipse">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 name="TextBox 1">
            <a:extLst>
              <a:ext uri="{FF2B5EF4-FFF2-40B4-BE49-F238E27FC236}">
                <a16:creationId xmlns:a16="http://schemas.microsoft.com/office/drawing/2014/main" id="{0624F60F-E746-6998-EBE6-AAE6F3B4BFA7}"/>
              </a:ext>
            </a:extLst>
          </p:cNvPr>
          <p:cNvSpPr txBox="1">
            <a:spLocks noChangeArrowheads="1"/>
          </p:cNvSpPr>
          <p:nvPr/>
        </p:nvSpPr>
        <p:spPr bwMode="auto">
          <a:xfrm>
            <a:off x="574675" y="5661025"/>
            <a:ext cx="3495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7030A0"/>
                </a:solidFill>
              </a:rPr>
              <a:t>As the Charge Moves, an Induced Magnetic Field Forms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xit" presetSubtype="0" fill="hold" nodeType="withEffect">
                                  <p:stCondLst>
                                    <p:cond delay="0"/>
                                  </p:stCondLst>
                                  <p:childTnLst>
                                    <p:animEffect transition="out" filter="fade">
                                      <p:cBhvr>
                                        <p:cTn id="12" dur="500"/>
                                        <p:tgtEl>
                                          <p:spTgt spid="7">
                                            <p:txEl>
                                              <p:pRg st="0" end="0"/>
                                            </p:txEl>
                                          </p:spTgt>
                                        </p:tgtEl>
                                      </p:cBhvr>
                                    </p:animEffect>
                                    <p:set>
                                      <p:cBhvr>
                                        <p:cTn id="13"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xit" presetSubtype="0" fill="hold"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31"/>
                                        </p:tgtEl>
                                        <p:attrNameLst>
                                          <p:attrName>style.visibility</p:attrName>
                                        </p:attrNameLst>
                                      </p:cBhvr>
                                      <p:to>
                                        <p:strVal val="visible"/>
                                      </p:to>
                                    </p:set>
                                    <p:animEffect transition="in" filter="fade">
                                      <p:cBhvr>
                                        <p:cTn id="29" dur="500"/>
                                        <p:tgtEl>
                                          <p:spTgt spid="131"/>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23" grpId="0"/>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B41F9E1-CA2E-BEF8-83E7-A837193DDFAB}"/>
              </a:ext>
            </a:extLst>
          </p:cNvPr>
          <p:cNvSpPr>
            <a:spLocks noGrp="1" noChangeArrowheads="1"/>
          </p:cNvSpPr>
          <p:nvPr>
            <p:ph type="title"/>
          </p:nvPr>
        </p:nvSpPr>
        <p:spPr>
          <a:xfrm>
            <a:off x="603250" y="180975"/>
            <a:ext cx="8229600" cy="1019175"/>
          </a:xfrm>
        </p:spPr>
        <p:txBody>
          <a:bodyPr/>
          <a:lstStyle/>
          <a:p>
            <a:pPr eaLnBrk="1" hangingPunct="1"/>
            <a:r>
              <a:rPr lang="en-US" altLang="en-US" sz="3200" b="1">
                <a:solidFill>
                  <a:srgbClr val="002060"/>
                </a:solidFill>
              </a:rPr>
              <a:t>Physics Today…</a:t>
            </a:r>
            <a:br>
              <a:rPr lang="en-US" altLang="en-US" sz="3200" b="1">
                <a:solidFill>
                  <a:srgbClr val="002060"/>
                </a:solidFill>
              </a:rPr>
            </a:br>
            <a:r>
              <a:rPr lang="en-US" altLang="en-US" sz="3200" b="1">
                <a:solidFill>
                  <a:srgbClr val="002060"/>
                </a:solidFill>
              </a:rPr>
              <a:t>And What’s Still The Matter?</a:t>
            </a:r>
          </a:p>
        </p:txBody>
      </p:sp>
      <p:sp>
        <p:nvSpPr>
          <p:cNvPr id="13315" name="Content Placeholder 2">
            <a:extLst>
              <a:ext uri="{FF2B5EF4-FFF2-40B4-BE49-F238E27FC236}">
                <a16:creationId xmlns:a16="http://schemas.microsoft.com/office/drawing/2014/main" id="{22BF1119-03F7-F204-DE5D-8A795AD6197A}"/>
              </a:ext>
            </a:extLst>
          </p:cNvPr>
          <p:cNvSpPr>
            <a:spLocks noGrp="1" noChangeArrowheads="1"/>
          </p:cNvSpPr>
          <p:nvPr>
            <p:ph idx="1"/>
          </p:nvPr>
        </p:nvSpPr>
        <p:spPr>
          <a:xfrm>
            <a:off x="457200" y="1454150"/>
            <a:ext cx="8375650" cy="4986338"/>
          </a:xfrm>
        </p:spPr>
        <p:txBody>
          <a:bodyPr/>
          <a:lstStyle/>
          <a:p>
            <a:pPr eaLnBrk="1" hangingPunct="1"/>
            <a:r>
              <a:rPr lang="en-US" altLang="en-US" sz="2400" b="1"/>
              <a:t>From CSS’ Point of View, Physics, and the Real World It Purports to Represent, Can Be Described </a:t>
            </a:r>
            <a:r>
              <a:rPr lang="en-US" altLang="en-US" sz="2400" b="1">
                <a:solidFill>
                  <a:srgbClr val="0070C0"/>
                </a:solidFill>
              </a:rPr>
              <a:t>Using Fully Physical Models</a:t>
            </a:r>
            <a:r>
              <a:rPr lang="en-US" altLang="en-US" sz="2400" b="1"/>
              <a:t> (vs. Abstractions)</a:t>
            </a:r>
          </a:p>
          <a:p>
            <a:pPr eaLnBrk="1" hangingPunct="1"/>
            <a:endParaRPr lang="en-US" altLang="en-US" sz="2400" b="1"/>
          </a:p>
          <a:p>
            <a:pPr eaLnBrk="1" hangingPunct="1"/>
            <a:endParaRPr lang="en-US" altLang="en-US" sz="2400" b="1"/>
          </a:p>
          <a:p>
            <a:pPr eaLnBrk="1" hangingPunct="1"/>
            <a:endParaRPr lang="en-US" altLang="en-US" sz="2400" b="1"/>
          </a:p>
          <a:p>
            <a:pPr eaLnBrk="1" hangingPunct="1"/>
            <a:endParaRPr lang="en-US" altLang="en-US" sz="2400" b="1"/>
          </a:p>
          <a:p>
            <a:pPr eaLnBrk="1" hangingPunct="1"/>
            <a:endParaRPr lang="en-US" altLang="en-US" sz="2400" b="1"/>
          </a:p>
          <a:p>
            <a:pPr eaLnBrk="1" hangingPunct="1"/>
            <a:r>
              <a:rPr lang="en-US" altLang="en-US" sz="2400" b="1"/>
              <a:t>This Presentation will Describe the </a:t>
            </a:r>
            <a:r>
              <a:rPr lang="en-US" altLang="en-US" sz="2400" b="1">
                <a:solidFill>
                  <a:srgbClr val="C00000"/>
                </a:solidFill>
              </a:rPr>
              <a:t>Forces</a:t>
            </a:r>
            <a:r>
              <a:rPr lang="en-US" altLang="en-US" sz="2400" b="1"/>
              <a:t>, </a:t>
            </a:r>
            <a:r>
              <a:rPr lang="en-US" altLang="en-US" sz="2400" b="1">
                <a:solidFill>
                  <a:srgbClr val="C00000"/>
                </a:solidFill>
              </a:rPr>
              <a:t>Structures</a:t>
            </a:r>
            <a:r>
              <a:rPr lang="en-US" altLang="en-US" sz="2400" b="1"/>
              <a:t> and </a:t>
            </a:r>
            <a:r>
              <a:rPr lang="en-US" altLang="en-US" sz="2400" b="1">
                <a:solidFill>
                  <a:srgbClr val="C00000"/>
                </a:solidFill>
              </a:rPr>
              <a:t>Characteristics</a:t>
            </a:r>
            <a:r>
              <a:rPr lang="en-US" altLang="en-US" sz="2400" b="1"/>
              <a:t> at the Electron and Proton Level using the Models developed by Common Sense Scientists Lucas and Bergman. </a:t>
            </a:r>
          </a:p>
        </p:txBody>
      </p:sp>
      <p:pic>
        <p:nvPicPr>
          <p:cNvPr id="3" name="Picture 2" descr="A picture containing child art, art&#10;&#10;Description automatically generated">
            <a:extLst>
              <a:ext uri="{FF2B5EF4-FFF2-40B4-BE49-F238E27FC236}">
                <a16:creationId xmlns:a16="http://schemas.microsoft.com/office/drawing/2014/main" id="{33E7F582-0135-C4FA-7F46-C79D12CB0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338" y="2725738"/>
            <a:ext cx="216693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4703EF12-6087-602E-8303-2B443123A37C}"/>
              </a:ext>
            </a:extLst>
          </p:cNvPr>
          <p:cNvSpPr txBox="1">
            <a:spLocks noChangeArrowheads="1"/>
          </p:cNvSpPr>
          <p:nvPr/>
        </p:nvSpPr>
        <p:spPr bwMode="auto">
          <a:xfrm>
            <a:off x="457200" y="2725738"/>
            <a:ext cx="6408738" cy="196215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sz="2400" b="1" kern="0" dirty="0"/>
              <a:t>As It Is at the Atomic/Molecular Level (solids, liquids, gases), the Subatomic Realm is also </a:t>
            </a:r>
            <a:r>
              <a:rPr lang="en-US" altLang="en-US" sz="2400" b="1" kern="0" dirty="0">
                <a:solidFill>
                  <a:srgbClr val="C00000"/>
                </a:solidFill>
              </a:rPr>
              <a:t>Physical</a:t>
            </a:r>
            <a:r>
              <a:rPr lang="en-US" altLang="en-US" sz="2400" b="1" kern="0" dirty="0"/>
              <a:t> and </a:t>
            </a:r>
            <a:r>
              <a:rPr lang="en-US" altLang="en-US" sz="2400" b="1" kern="0" dirty="0">
                <a:solidFill>
                  <a:srgbClr val="C00000"/>
                </a:solidFill>
              </a:rPr>
              <a:t>Structured</a:t>
            </a:r>
            <a:r>
              <a:rPr lang="en-US" altLang="en-US" sz="2400" b="1" kern="0" dirty="0"/>
              <a:t> much more so than has been discussed for the last 100 years.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3315">
                                            <p:txEl>
                                              <p:pRg st="6" end="6"/>
                                            </p:txEl>
                                          </p:spTgt>
                                        </p:tgtEl>
                                        <p:attrNameLst>
                                          <p:attrName>style.visibility</p:attrName>
                                        </p:attrNameLst>
                                      </p:cBhvr>
                                      <p:to>
                                        <p:strVal val="visible"/>
                                      </p:to>
                                    </p:set>
                                    <p:animEffect transition="in" filter="fade">
                                      <p:cBhvr>
                                        <p:cTn id="20"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p:bldP spid="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C67AE14A-0E51-63FD-B88C-619494514385}"/>
              </a:ext>
            </a:extLst>
          </p:cNvPr>
          <p:cNvSpPr>
            <a:spLocks noGrp="1" noChangeArrowheads="1"/>
          </p:cNvSpPr>
          <p:nvPr>
            <p:ph type="title"/>
          </p:nvPr>
        </p:nvSpPr>
        <p:spPr>
          <a:xfrm>
            <a:off x="457200" y="274638"/>
            <a:ext cx="8229600" cy="711200"/>
          </a:xfrm>
        </p:spPr>
        <p:txBody>
          <a:bodyPr/>
          <a:lstStyle/>
          <a:p>
            <a:r>
              <a:rPr lang="en-US" altLang="en-US" b="1"/>
              <a:t>Mass ≠ Matter </a:t>
            </a:r>
          </a:p>
        </p:txBody>
      </p:sp>
      <p:sp>
        <p:nvSpPr>
          <p:cNvPr id="3" name="Content Placeholder 2">
            <a:extLst>
              <a:ext uri="{FF2B5EF4-FFF2-40B4-BE49-F238E27FC236}">
                <a16:creationId xmlns:a16="http://schemas.microsoft.com/office/drawing/2014/main" id="{F9F6219F-4A85-0950-1411-4A3BC5DC900D}"/>
              </a:ext>
            </a:extLst>
          </p:cNvPr>
          <p:cNvSpPr>
            <a:spLocks noGrp="1"/>
          </p:cNvSpPr>
          <p:nvPr>
            <p:ph idx="1"/>
          </p:nvPr>
        </p:nvSpPr>
        <p:spPr>
          <a:xfrm>
            <a:off x="457200" y="1157288"/>
            <a:ext cx="8229600" cy="5033962"/>
          </a:xfrm>
        </p:spPr>
        <p:txBody>
          <a:bodyPr/>
          <a:lstStyle/>
          <a:p>
            <a:pPr>
              <a:defRPr/>
            </a:pPr>
            <a:r>
              <a:rPr lang="en-US" sz="2400" b="1" dirty="0"/>
              <a:t>Higher Electric and Magnetic Field Strengths (at the Surface of the Particle/Ring) </a:t>
            </a:r>
            <a:r>
              <a:rPr lang="en-US" sz="2400" b="1" dirty="0">
                <a:solidFill>
                  <a:srgbClr val="C00000"/>
                </a:solidFill>
              </a:rPr>
              <a:t>Require MORE FORCE to MOVE Them</a:t>
            </a:r>
            <a:r>
              <a:rPr lang="en-US" sz="2400" b="1" dirty="0"/>
              <a:t> (than Weaker Fields), Hence They Are More ‘</a:t>
            </a:r>
            <a:r>
              <a:rPr lang="en-US" sz="2400" b="1" dirty="0">
                <a:solidFill>
                  <a:srgbClr val="0070C0"/>
                </a:solidFill>
              </a:rPr>
              <a:t>Massive</a:t>
            </a:r>
            <a:r>
              <a:rPr lang="en-US" sz="2400" b="1" dirty="0"/>
              <a:t>’ </a:t>
            </a:r>
          </a:p>
          <a:p>
            <a:pPr>
              <a:spcAft>
                <a:spcPts val="1200"/>
              </a:spcAft>
              <a:defRPr/>
            </a:pPr>
            <a:r>
              <a:rPr lang="en-US" sz="2400" b="1" dirty="0"/>
              <a:t>Mass = </a:t>
            </a:r>
            <a:r>
              <a:rPr lang="en-US" sz="2400" b="1" dirty="0">
                <a:solidFill>
                  <a:srgbClr val="C00000"/>
                </a:solidFill>
              </a:rPr>
              <a:t>Force Required to Move Something</a:t>
            </a:r>
          </a:p>
          <a:p>
            <a:pPr>
              <a:defRPr/>
            </a:pPr>
            <a:endParaRPr lang="en-US" sz="2400" b="1" dirty="0"/>
          </a:p>
          <a:p>
            <a:pPr marL="0" indent="0">
              <a:buFontTx/>
              <a:buNone/>
              <a:defRPr/>
            </a:pPr>
            <a:r>
              <a:rPr lang="en-US" sz="2400" b="1" i="1" dirty="0"/>
              <a:t>              F</a:t>
            </a:r>
            <a:r>
              <a:rPr lang="en-US" sz="2400" b="1" dirty="0"/>
              <a:t> = </a:t>
            </a:r>
            <a:r>
              <a:rPr lang="en-US" sz="2400" b="1" i="1" dirty="0"/>
              <a:t>ma             m =</a:t>
            </a:r>
          </a:p>
        </p:txBody>
      </p:sp>
      <p:grpSp>
        <p:nvGrpSpPr>
          <p:cNvPr id="10" name="Group 9">
            <a:extLst>
              <a:ext uri="{FF2B5EF4-FFF2-40B4-BE49-F238E27FC236}">
                <a16:creationId xmlns:a16="http://schemas.microsoft.com/office/drawing/2014/main" id="{DD266DEC-3852-8BBD-2645-A6BB14DA899F}"/>
              </a:ext>
            </a:extLst>
          </p:cNvPr>
          <p:cNvGrpSpPr>
            <a:grpSpLocks/>
          </p:cNvGrpSpPr>
          <p:nvPr/>
        </p:nvGrpSpPr>
        <p:grpSpPr bwMode="auto">
          <a:xfrm>
            <a:off x="4394200" y="3313113"/>
            <a:ext cx="3355975" cy="1801812"/>
            <a:chOff x="2952521" y="4782016"/>
            <a:chExt cx="3356086" cy="1801346"/>
          </a:xfrm>
        </p:grpSpPr>
        <p:sp>
          <p:nvSpPr>
            <p:cNvPr id="125957" name="TextBox 4">
              <a:extLst>
                <a:ext uri="{FF2B5EF4-FFF2-40B4-BE49-F238E27FC236}">
                  <a16:creationId xmlns:a16="http://schemas.microsoft.com/office/drawing/2014/main" id="{8C155CCB-F68A-7ED8-1938-D1C220523E90}"/>
                </a:ext>
              </a:extLst>
            </p:cNvPr>
            <p:cNvSpPr txBox="1">
              <a:spLocks noChangeArrowheads="1"/>
            </p:cNvSpPr>
            <p:nvPr/>
          </p:nvSpPr>
          <p:spPr bwMode="auto">
            <a:xfrm>
              <a:off x="3008523" y="5011009"/>
              <a:ext cx="396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t>F</a:t>
              </a:r>
            </a:p>
          </p:txBody>
        </p:sp>
        <p:sp>
          <p:nvSpPr>
            <p:cNvPr id="125958" name="TextBox 3">
              <a:extLst>
                <a:ext uri="{FF2B5EF4-FFF2-40B4-BE49-F238E27FC236}">
                  <a16:creationId xmlns:a16="http://schemas.microsoft.com/office/drawing/2014/main" id="{79BD3706-E44B-AE01-0173-DB8DAD091DCB}"/>
                </a:ext>
              </a:extLst>
            </p:cNvPr>
            <p:cNvSpPr txBox="1">
              <a:spLocks noChangeArrowheads="1"/>
            </p:cNvSpPr>
            <p:nvPr/>
          </p:nvSpPr>
          <p:spPr bwMode="auto">
            <a:xfrm>
              <a:off x="2998423" y="5356119"/>
              <a:ext cx="396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t>a</a:t>
              </a:r>
            </a:p>
          </p:txBody>
        </p:sp>
        <p:sp>
          <p:nvSpPr>
            <p:cNvPr id="125959" name="TextBox 5">
              <a:extLst>
                <a:ext uri="{FF2B5EF4-FFF2-40B4-BE49-F238E27FC236}">
                  <a16:creationId xmlns:a16="http://schemas.microsoft.com/office/drawing/2014/main" id="{99761173-D8B6-FA3C-5F97-035690D6FBA9}"/>
                </a:ext>
              </a:extLst>
            </p:cNvPr>
            <p:cNvSpPr txBox="1">
              <a:spLocks noChangeArrowheads="1"/>
            </p:cNvSpPr>
            <p:nvPr/>
          </p:nvSpPr>
          <p:spPr bwMode="auto">
            <a:xfrm>
              <a:off x="2952521" y="5116454"/>
              <a:ext cx="5086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t>─</a:t>
              </a:r>
            </a:p>
          </p:txBody>
        </p:sp>
        <p:pic>
          <p:nvPicPr>
            <p:cNvPr id="125960" name="Picture 7">
              <a:extLst>
                <a:ext uri="{FF2B5EF4-FFF2-40B4-BE49-F238E27FC236}">
                  <a16:creationId xmlns:a16="http://schemas.microsoft.com/office/drawing/2014/main" id="{5D1C6DEE-B10E-D9BA-3B23-FDCB27F9B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67769" y="4782016"/>
              <a:ext cx="2540838" cy="180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87000BB-6312-7F47-E674-6D02E3ED7494}"/>
              </a:ext>
            </a:extLst>
          </p:cNvPr>
          <p:cNvSpPr txBox="1">
            <a:spLocks noChangeArrowheads="1"/>
          </p:cNvSpPr>
          <p:nvPr/>
        </p:nvSpPr>
        <p:spPr>
          <a:xfrm>
            <a:off x="990600" y="193675"/>
            <a:ext cx="6581775" cy="512763"/>
          </a:xfrm>
          <a:prstGeom prst="rect">
            <a:avLst/>
          </a:prstGeom>
          <a:noFill/>
        </p:spPr>
        <p:txBody>
          <a:bodyPr lIns="90553" tIns="44510" rIns="90553" bIns="44510" anchor="b"/>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23925" eaLnBrk="1" hangingPunct="1">
              <a:defRPr/>
            </a:pPr>
            <a:r>
              <a:rPr lang="en-US" altLang="en-US" sz="4000" b="1" kern="0" dirty="0">
                <a:solidFill>
                  <a:schemeClr val="accent2"/>
                </a:solidFill>
              </a:rPr>
              <a:t>Deriving Inertial Mass</a:t>
            </a:r>
            <a:r>
              <a:rPr lang="en-US" altLang="en-US" sz="3200" b="1" kern="0" dirty="0">
                <a:solidFill>
                  <a:schemeClr val="accent2"/>
                </a:solidFill>
              </a:rPr>
              <a:t> </a:t>
            </a:r>
          </a:p>
        </p:txBody>
      </p:sp>
      <p:sp>
        <p:nvSpPr>
          <p:cNvPr id="3" name="Rectangle 3">
            <a:extLst>
              <a:ext uri="{FF2B5EF4-FFF2-40B4-BE49-F238E27FC236}">
                <a16:creationId xmlns:a16="http://schemas.microsoft.com/office/drawing/2014/main" id="{0B59E47B-9BD1-28B9-9E38-9143CB159D6B}"/>
              </a:ext>
            </a:extLst>
          </p:cNvPr>
          <p:cNvSpPr txBox="1">
            <a:spLocks noChangeArrowheads="1"/>
          </p:cNvSpPr>
          <p:nvPr/>
        </p:nvSpPr>
        <p:spPr>
          <a:xfrm>
            <a:off x="385763" y="847725"/>
            <a:ext cx="7872412" cy="760413"/>
          </a:xfrm>
          <a:prstGeom prst="rect">
            <a:avLst/>
          </a:prstGeom>
          <a:noFill/>
        </p:spPr>
        <p:txBody>
          <a:bodyPr lIns="90553" tIns="44510" rIns="90553" bIns="4451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6075" indent="-346075" defTabSz="923925" eaLnBrk="1" hangingPunct="1">
              <a:defRPr/>
            </a:pPr>
            <a:r>
              <a:rPr lang="en-US" altLang="en-US" sz="2400" b="1" kern="0" dirty="0"/>
              <a:t>Derive Newton’s 2</a:t>
            </a:r>
            <a:r>
              <a:rPr lang="en-US" altLang="en-US" sz="2400" b="1" kern="0" baseline="30000" dirty="0"/>
              <a:t>nd</a:t>
            </a:r>
            <a:r>
              <a:rPr lang="en-US" altLang="en-US" sz="2400" b="1" kern="0" dirty="0"/>
              <a:t> Law F = ma in Electrodynamic Terms:</a:t>
            </a:r>
          </a:p>
          <a:p>
            <a:pPr marL="346075" indent="-346075" defTabSz="923925" eaLnBrk="1" hangingPunct="1">
              <a:defRPr/>
            </a:pPr>
            <a:endParaRPr lang="en-US" altLang="en-US" sz="2400" b="1" kern="0" dirty="0"/>
          </a:p>
        </p:txBody>
      </p:sp>
      <p:sp>
        <p:nvSpPr>
          <p:cNvPr id="128004" name="AutoShape 4">
            <a:extLst>
              <a:ext uri="{FF2B5EF4-FFF2-40B4-BE49-F238E27FC236}">
                <a16:creationId xmlns:a16="http://schemas.microsoft.com/office/drawing/2014/main" id="{FB53C47C-0C5B-A905-EDF8-B1C735B577B7}"/>
              </a:ext>
            </a:extLst>
          </p:cNvPr>
          <p:cNvSpPr>
            <a:spLocks noChangeAspect="1" noChangeArrowheads="1" noTextEdit="1"/>
          </p:cNvSpPr>
          <p:nvPr/>
        </p:nvSpPr>
        <p:spPr bwMode="auto">
          <a:xfrm>
            <a:off x="1601788" y="3784600"/>
            <a:ext cx="667226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7" name="Group 116">
            <a:extLst>
              <a:ext uri="{FF2B5EF4-FFF2-40B4-BE49-F238E27FC236}">
                <a16:creationId xmlns:a16="http://schemas.microsoft.com/office/drawing/2014/main" id="{319E76DB-376F-9414-329E-FB4BB9EDABA0}"/>
              </a:ext>
            </a:extLst>
          </p:cNvPr>
          <p:cNvGrpSpPr>
            <a:grpSpLocks/>
          </p:cNvGrpSpPr>
          <p:nvPr/>
        </p:nvGrpSpPr>
        <p:grpSpPr bwMode="auto">
          <a:xfrm>
            <a:off x="3608388" y="3543300"/>
            <a:ext cx="3465512" cy="792163"/>
            <a:chOff x="1392523" y="3757484"/>
            <a:chExt cx="3465543" cy="792579"/>
          </a:xfrm>
        </p:grpSpPr>
        <p:sp>
          <p:nvSpPr>
            <p:cNvPr id="128084" name="Rectangle 5">
              <a:extLst>
                <a:ext uri="{FF2B5EF4-FFF2-40B4-BE49-F238E27FC236}">
                  <a16:creationId xmlns:a16="http://schemas.microsoft.com/office/drawing/2014/main" id="{1F427B96-4BD3-EE3F-E1E0-3245A14988AE}"/>
                </a:ext>
              </a:extLst>
            </p:cNvPr>
            <p:cNvSpPr>
              <a:spLocks noChangeArrowheads="1"/>
            </p:cNvSpPr>
            <p:nvPr/>
          </p:nvSpPr>
          <p:spPr bwMode="auto">
            <a:xfrm>
              <a:off x="1392523" y="3757484"/>
              <a:ext cx="2295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2060"/>
                  </a:solidFill>
                  <a:latin typeface="Symbol" panose="05050102010706020507" pitchFamily="18" charset="2"/>
                  <a:sym typeface="Symbol" panose="05050102010706020507" pitchFamily="18" charset="2"/>
                </a:rPr>
                <a:t></a:t>
              </a:r>
              <a:endParaRPr lang="en-US" altLang="en-US" sz="1000" b="1">
                <a:solidFill>
                  <a:srgbClr val="002060"/>
                </a:solidFill>
                <a:latin typeface="Symbol" panose="05050102010706020507" pitchFamily="18" charset="2"/>
                <a:sym typeface="Symbol" panose="05050102010706020507" pitchFamily="18" charset="2"/>
              </a:endParaRPr>
            </a:p>
          </p:txBody>
        </p:sp>
        <p:sp>
          <p:nvSpPr>
            <p:cNvPr id="128085" name="Rectangle 6">
              <a:extLst>
                <a:ext uri="{FF2B5EF4-FFF2-40B4-BE49-F238E27FC236}">
                  <a16:creationId xmlns:a16="http://schemas.microsoft.com/office/drawing/2014/main" id="{EFA0951E-E278-131C-1BF8-4B31C111155F}"/>
                </a:ext>
              </a:extLst>
            </p:cNvPr>
            <p:cNvSpPr>
              <a:spLocks noChangeArrowheads="1"/>
            </p:cNvSpPr>
            <p:nvPr/>
          </p:nvSpPr>
          <p:spPr bwMode="auto">
            <a:xfrm>
              <a:off x="1392523" y="3947984"/>
              <a:ext cx="261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2060"/>
                  </a:solidFill>
                  <a:latin typeface="Times New Roman" panose="02020603050405020304" pitchFamily="18" charset="0"/>
                </a:rPr>
                <a:t>F</a:t>
              </a:r>
              <a:endParaRPr lang="en-US" altLang="en-US" sz="1800" b="1">
                <a:solidFill>
                  <a:srgbClr val="002060"/>
                </a:solidFill>
              </a:endParaRPr>
            </a:p>
          </p:txBody>
        </p:sp>
        <p:sp>
          <p:nvSpPr>
            <p:cNvPr id="128086" name="Rectangle 7">
              <a:extLst>
                <a:ext uri="{FF2B5EF4-FFF2-40B4-BE49-F238E27FC236}">
                  <a16:creationId xmlns:a16="http://schemas.microsoft.com/office/drawing/2014/main" id="{77701941-1011-93B0-2728-DE71674585D7}"/>
                </a:ext>
              </a:extLst>
            </p:cNvPr>
            <p:cNvSpPr>
              <a:spLocks noChangeArrowheads="1"/>
            </p:cNvSpPr>
            <p:nvPr/>
          </p:nvSpPr>
          <p:spPr bwMode="auto">
            <a:xfrm>
              <a:off x="2394710" y="3955922"/>
              <a:ext cx="261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2060"/>
                  </a:solidFill>
                  <a:latin typeface="Times New Roman" panose="02020603050405020304" pitchFamily="18" charset="0"/>
                </a:rPr>
                <a:t>F</a:t>
              </a:r>
              <a:endParaRPr lang="en-US" altLang="en-US" sz="1800" b="1">
                <a:solidFill>
                  <a:srgbClr val="002060"/>
                </a:solidFill>
              </a:endParaRPr>
            </a:p>
          </p:txBody>
        </p:sp>
        <p:sp>
          <p:nvSpPr>
            <p:cNvPr id="128087" name="Rectangle 8">
              <a:extLst>
                <a:ext uri="{FF2B5EF4-FFF2-40B4-BE49-F238E27FC236}">
                  <a16:creationId xmlns:a16="http://schemas.microsoft.com/office/drawing/2014/main" id="{A7169646-C06A-1BAF-5755-65243E930185}"/>
                </a:ext>
              </a:extLst>
            </p:cNvPr>
            <p:cNvSpPr>
              <a:spLocks noChangeArrowheads="1"/>
            </p:cNvSpPr>
            <p:nvPr/>
          </p:nvSpPr>
          <p:spPr bwMode="auto">
            <a:xfrm>
              <a:off x="3983661" y="3955922"/>
              <a:ext cx="261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i="1">
                  <a:solidFill>
                    <a:srgbClr val="002060"/>
                  </a:solidFill>
                  <a:latin typeface="Times New Roman" panose="02020603050405020304" pitchFamily="18" charset="0"/>
                </a:rPr>
                <a:t>F</a:t>
              </a:r>
              <a:endParaRPr lang="en-US" altLang="en-US" sz="1800" b="1">
                <a:solidFill>
                  <a:srgbClr val="002060"/>
                </a:solidFill>
              </a:endParaRPr>
            </a:p>
          </p:txBody>
        </p:sp>
        <p:sp>
          <p:nvSpPr>
            <p:cNvPr id="128088" name="Rectangle 11">
              <a:extLst>
                <a:ext uri="{FF2B5EF4-FFF2-40B4-BE49-F238E27FC236}">
                  <a16:creationId xmlns:a16="http://schemas.microsoft.com/office/drawing/2014/main" id="{3ACDAB03-098D-4C9C-E730-83C669F847A2}"/>
                </a:ext>
              </a:extLst>
            </p:cNvPr>
            <p:cNvSpPr>
              <a:spLocks noChangeArrowheads="1"/>
            </p:cNvSpPr>
            <p:nvPr/>
          </p:nvSpPr>
          <p:spPr bwMode="auto">
            <a:xfrm>
              <a:off x="1853205" y="3903534"/>
              <a:ext cx="2133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2060"/>
                  </a:solidFill>
                  <a:latin typeface="Symbol" panose="05050102010706020507" pitchFamily="18" charset="2"/>
                </a:rPr>
                <a:t>=</a:t>
              </a:r>
              <a:endParaRPr lang="en-US" altLang="en-US" sz="1800" b="1">
                <a:solidFill>
                  <a:srgbClr val="002060"/>
                </a:solidFill>
              </a:endParaRPr>
            </a:p>
          </p:txBody>
        </p:sp>
        <p:sp>
          <p:nvSpPr>
            <p:cNvPr id="128089" name="Rectangle 12">
              <a:extLst>
                <a:ext uri="{FF2B5EF4-FFF2-40B4-BE49-F238E27FC236}">
                  <a16:creationId xmlns:a16="http://schemas.microsoft.com/office/drawing/2014/main" id="{B91EE499-0F5A-0AFA-1CA9-4EC8DA8BA9D0}"/>
                </a:ext>
              </a:extLst>
            </p:cNvPr>
            <p:cNvSpPr>
              <a:spLocks noChangeArrowheads="1"/>
            </p:cNvSpPr>
            <p:nvPr/>
          </p:nvSpPr>
          <p:spPr bwMode="auto">
            <a:xfrm>
              <a:off x="2722845" y="4151184"/>
              <a:ext cx="1583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Symbol" panose="05050102010706020507" pitchFamily="18" charset="2"/>
                </a:rPr>
                <a:t>+</a:t>
              </a:r>
              <a:endParaRPr lang="en-US" altLang="en-US" sz="1400" b="1">
                <a:solidFill>
                  <a:srgbClr val="002060"/>
                </a:solidFill>
              </a:endParaRPr>
            </a:p>
          </p:txBody>
        </p:sp>
        <p:sp>
          <p:nvSpPr>
            <p:cNvPr id="128090" name="Rectangle 13">
              <a:extLst>
                <a:ext uri="{FF2B5EF4-FFF2-40B4-BE49-F238E27FC236}">
                  <a16:creationId xmlns:a16="http://schemas.microsoft.com/office/drawing/2014/main" id="{118564C2-70A6-2C01-2F81-229CC4223FC6}"/>
                </a:ext>
              </a:extLst>
            </p:cNvPr>
            <p:cNvSpPr>
              <a:spLocks noChangeArrowheads="1"/>
            </p:cNvSpPr>
            <p:nvPr/>
          </p:nvSpPr>
          <p:spPr bwMode="auto">
            <a:xfrm>
              <a:off x="3144734" y="4154359"/>
              <a:ext cx="1583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Symbol" panose="05050102010706020507" pitchFamily="18" charset="2"/>
                </a:rPr>
                <a:t>+</a:t>
              </a:r>
              <a:endParaRPr lang="en-US" altLang="en-US" sz="1400" b="1">
                <a:solidFill>
                  <a:srgbClr val="002060"/>
                </a:solidFill>
              </a:endParaRPr>
            </a:p>
          </p:txBody>
        </p:sp>
        <p:sp>
          <p:nvSpPr>
            <p:cNvPr id="128091" name="Rectangle 14">
              <a:extLst>
                <a:ext uri="{FF2B5EF4-FFF2-40B4-BE49-F238E27FC236}">
                  <a16:creationId xmlns:a16="http://schemas.microsoft.com/office/drawing/2014/main" id="{26B143E4-7C9D-1831-66B0-AC76FE5673D8}"/>
                </a:ext>
              </a:extLst>
            </p:cNvPr>
            <p:cNvSpPr>
              <a:spLocks noChangeArrowheads="1"/>
            </p:cNvSpPr>
            <p:nvPr/>
          </p:nvSpPr>
          <p:spPr bwMode="auto">
            <a:xfrm>
              <a:off x="3503581" y="3906709"/>
              <a:ext cx="2133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b="1">
                  <a:solidFill>
                    <a:srgbClr val="002060"/>
                  </a:solidFill>
                  <a:latin typeface="Symbol" panose="05050102010706020507" pitchFamily="18" charset="2"/>
                </a:rPr>
                <a:t>+</a:t>
              </a:r>
              <a:endParaRPr lang="en-US" altLang="en-US" sz="1800" b="1">
                <a:solidFill>
                  <a:srgbClr val="002060"/>
                </a:solidFill>
              </a:endParaRPr>
            </a:p>
          </p:txBody>
        </p:sp>
        <p:sp>
          <p:nvSpPr>
            <p:cNvPr id="128092" name="Rectangle 15">
              <a:extLst>
                <a:ext uri="{FF2B5EF4-FFF2-40B4-BE49-F238E27FC236}">
                  <a16:creationId xmlns:a16="http://schemas.microsoft.com/office/drawing/2014/main" id="{CE18E7B7-7DC2-57EA-AEE7-274D3814949C}"/>
                </a:ext>
              </a:extLst>
            </p:cNvPr>
            <p:cNvSpPr>
              <a:spLocks noChangeArrowheads="1"/>
            </p:cNvSpPr>
            <p:nvPr/>
          </p:nvSpPr>
          <p:spPr bwMode="auto">
            <a:xfrm>
              <a:off x="4337659" y="4151184"/>
              <a:ext cx="1583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Symbol" panose="05050102010706020507" pitchFamily="18" charset="2"/>
                </a:rPr>
                <a:t>+</a:t>
              </a:r>
              <a:endParaRPr lang="en-US" altLang="en-US" sz="1400" b="1">
                <a:solidFill>
                  <a:srgbClr val="002060"/>
                </a:solidFill>
              </a:endParaRPr>
            </a:p>
          </p:txBody>
        </p:sp>
        <p:sp>
          <p:nvSpPr>
            <p:cNvPr id="128093" name="Rectangle 16">
              <a:extLst>
                <a:ext uri="{FF2B5EF4-FFF2-40B4-BE49-F238E27FC236}">
                  <a16:creationId xmlns:a16="http://schemas.microsoft.com/office/drawing/2014/main" id="{61CE47FD-358F-49D2-68AF-FDAD9683A48E}"/>
                </a:ext>
              </a:extLst>
            </p:cNvPr>
            <p:cNvSpPr>
              <a:spLocks noChangeArrowheads="1"/>
            </p:cNvSpPr>
            <p:nvPr/>
          </p:nvSpPr>
          <p:spPr bwMode="auto">
            <a:xfrm>
              <a:off x="4699740" y="4151184"/>
              <a:ext cx="1583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Symbol" panose="05050102010706020507" pitchFamily="18" charset="2"/>
                </a:rPr>
                <a:t>-</a:t>
              </a:r>
              <a:endParaRPr lang="en-US" altLang="en-US" sz="1400" b="1">
                <a:solidFill>
                  <a:srgbClr val="002060"/>
                </a:solidFill>
              </a:endParaRPr>
            </a:p>
          </p:txBody>
        </p:sp>
        <p:sp>
          <p:nvSpPr>
            <p:cNvPr id="128094" name="Rectangle 23">
              <a:extLst>
                <a:ext uri="{FF2B5EF4-FFF2-40B4-BE49-F238E27FC236}">
                  <a16:creationId xmlns:a16="http://schemas.microsoft.com/office/drawing/2014/main" id="{633EE617-D813-8E4A-38BA-C4202A1C95BC}"/>
                </a:ext>
              </a:extLst>
            </p:cNvPr>
            <p:cNvSpPr>
              <a:spLocks noChangeArrowheads="1"/>
            </p:cNvSpPr>
            <p:nvPr/>
          </p:nvSpPr>
          <p:spPr bwMode="auto">
            <a:xfrm>
              <a:off x="2603229" y="4195634"/>
              <a:ext cx="1436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2</a:t>
              </a:r>
              <a:endParaRPr lang="en-US" altLang="en-US" sz="1400" b="1">
                <a:solidFill>
                  <a:srgbClr val="002060"/>
                </a:solidFill>
              </a:endParaRPr>
            </a:p>
          </p:txBody>
        </p:sp>
        <p:sp>
          <p:nvSpPr>
            <p:cNvPr id="128095" name="Rectangle 24">
              <a:extLst>
                <a:ext uri="{FF2B5EF4-FFF2-40B4-BE49-F238E27FC236}">
                  <a16:creationId xmlns:a16="http://schemas.microsoft.com/office/drawing/2014/main" id="{959B15FA-0174-5A63-6C2F-22D4F630E20B}"/>
                </a:ext>
              </a:extLst>
            </p:cNvPr>
            <p:cNvSpPr>
              <a:spLocks noChangeArrowheads="1"/>
            </p:cNvSpPr>
            <p:nvPr/>
          </p:nvSpPr>
          <p:spPr bwMode="auto">
            <a:xfrm>
              <a:off x="3020268" y="4198809"/>
              <a:ext cx="1436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1</a:t>
              </a:r>
              <a:endParaRPr lang="en-US" altLang="en-US" sz="1400" b="1">
                <a:solidFill>
                  <a:srgbClr val="002060"/>
                </a:solidFill>
              </a:endParaRPr>
            </a:p>
          </p:txBody>
        </p:sp>
        <p:sp>
          <p:nvSpPr>
            <p:cNvPr id="128096" name="Rectangle 25">
              <a:extLst>
                <a:ext uri="{FF2B5EF4-FFF2-40B4-BE49-F238E27FC236}">
                  <a16:creationId xmlns:a16="http://schemas.microsoft.com/office/drawing/2014/main" id="{459F9230-4555-20C5-EB8A-C2DFCBE630F0}"/>
                </a:ext>
              </a:extLst>
            </p:cNvPr>
            <p:cNvSpPr>
              <a:spLocks noChangeArrowheads="1"/>
            </p:cNvSpPr>
            <p:nvPr/>
          </p:nvSpPr>
          <p:spPr bwMode="auto">
            <a:xfrm>
              <a:off x="4192181" y="4195634"/>
              <a:ext cx="1436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2</a:t>
              </a:r>
              <a:endParaRPr lang="en-US" altLang="en-US" sz="1400" b="1">
                <a:solidFill>
                  <a:srgbClr val="002060"/>
                </a:solidFill>
              </a:endParaRPr>
            </a:p>
          </p:txBody>
        </p:sp>
        <p:sp>
          <p:nvSpPr>
            <p:cNvPr id="128097" name="Rectangle 26">
              <a:extLst>
                <a:ext uri="{FF2B5EF4-FFF2-40B4-BE49-F238E27FC236}">
                  <a16:creationId xmlns:a16="http://schemas.microsoft.com/office/drawing/2014/main" id="{686060E5-9841-0ACE-6EE6-6DCB3DD5C5D9}"/>
                </a:ext>
              </a:extLst>
            </p:cNvPr>
            <p:cNvSpPr>
              <a:spLocks noChangeArrowheads="1"/>
            </p:cNvSpPr>
            <p:nvPr/>
          </p:nvSpPr>
          <p:spPr bwMode="auto">
            <a:xfrm>
              <a:off x="4572041" y="4195634"/>
              <a:ext cx="1436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1</a:t>
              </a:r>
              <a:endParaRPr lang="en-US" altLang="en-US" sz="1400" b="1">
                <a:solidFill>
                  <a:srgbClr val="002060"/>
                </a:solidFill>
              </a:endParaRPr>
            </a:p>
          </p:txBody>
        </p:sp>
        <p:sp>
          <p:nvSpPr>
            <p:cNvPr id="128098" name="Rectangle 31">
              <a:extLst>
                <a:ext uri="{FF2B5EF4-FFF2-40B4-BE49-F238E27FC236}">
                  <a16:creationId xmlns:a16="http://schemas.microsoft.com/office/drawing/2014/main" id="{397823E0-7F90-BD2A-17B9-2A56F1EE7F79}"/>
                </a:ext>
              </a:extLst>
            </p:cNvPr>
            <p:cNvSpPr>
              <a:spLocks noChangeArrowheads="1"/>
            </p:cNvSpPr>
            <p:nvPr/>
          </p:nvSpPr>
          <p:spPr bwMode="auto">
            <a:xfrm>
              <a:off x="2868324" y="4198809"/>
              <a:ext cx="718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a:t>
              </a:r>
              <a:endParaRPr lang="en-US" altLang="en-US" sz="1400" b="1">
                <a:solidFill>
                  <a:srgbClr val="002060"/>
                </a:solidFill>
              </a:endParaRPr>
            </a:p>
          </p:txBody>
        </p:sp>
        <p:sp>
          <p:nvSpPr>
            <p:cNvPr id="128099" name="Rectangle 32">
              <a:extLst>
                <a:ext uri="{FF2B5EF4-FFF2-40B4-BE49-F238E27FC236}">
                  <a16:creationId xmlns:a16="http://schemas.microsoft.com/office/drawing/2014/main" id="{B02EC39C-834B-D335-A59E-A3D1B6448EFA}"/>
                </a:ext>
              </a:extLst>
            </p:cNvPr>
            <p:cNvSpPr>
              <a:spLocks noChangeArrowheads="1"/>
            </p:cNvSpPr>
            <p:nvPr/>
          </p:nvSpPr>
          <p:spPr bwMode="auto">
            <a:xfrm>
              <a:off x="4479905" y="4211509"/>
              <a:ext cx="718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2060"/>
                  </a:solidFill>
                  <a:latin typeface="Times New Roman" panose="02020603050405020304" pitchFamily="18" charset="0"/>
                </a:rPr>
                <a:t>,</a:t>
              </a:r>
              <a:endParaRPr lang="en-US" altLang="en-US" sz="1400" b="1">
                <a:solidFill>
                  <a:srgbClr val="002060"/>
                </a:solidFill>
              </a:endParaRPr>
            </a:p>
          </p:txBody>
        </p:sp>
        <p:sp>
          <p:nvSpPr>
            <p:cNvPr id="128100" name="Rectangle 35">
              <a:extLst>
                <a:ext uri="{FF2B5EF4-FFF2-40B4-BE49-F238E27FC236}">
                  <a16:creationId xmlns:a16="http://schemas.microsoft.com/office/drawing/2014/main" id="{4DD25DAF-6CDE-D053-5C62-353D4199228B}"/>
                </a:ext>
              </a:extLst>
            </p:cNvPr>
            <p:cNvSpPr>
              <a:spLocks noChangeArrowheads="1"/>
            </p:cNvSpPr>
            <p:nvPr/>
          </p:nvSpPr>
          <p:spPr bwMode="auto">
            <a:xfrm>
              <a:off x="2435120" y="3765422"/>
              <a:ext cx="2295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2060"/>
                  </a:solidFill>
                  <a:latin typeface="Symbol" panose="05050102010706020507" pitchFamily="18" charset="2"/>
                  <a:sym typeface="Symbol" panose="05050102010706020507" pitchFamily="18" charset="2"/>
                </a:rPr>
                <a:t></a:t>
              </a:r>
              <a:endParaRPr lang="en-US" altLang="en-US" sz="1000" b="1">
                <a:solidFill>
                  <a:srgbClr val="002060"/>
                </a:solidFill>
                <a:latin typeface="Symbol" panose="05050102010706020507" pitchFamily="18" charset="2"/>
                <a:sym typeface="Symbol" panose="05050102010706020507" pitchFamily="18" charset="2"/>
              </a:endParaRPr>
            </a:p>
          </p:txBody>
        </p:sp>
        <p:sp>
          <p:nvSpPr>
            <p:cNvPr id="128101" name="Rectangle 38">
              <a:extLst>
                <a:ext uri="{FF2B5EF4-FFF2-40B4-BE49-F238E27FC236}">
                  <a16:creationId xmlns:a16="http://schemas.microsoft.com/office/drawing/2014/main" id="{FD893432-53A9-2DF5-CF05-7C96D5D4DF4D}"/>
                </a:ext>
              </a:extLst>
            </p:cNvPr>
            <p:cNvSpPr>
              <a:spLocks noChangeArrowheads="1"/>
            </p:cNvSpPr>
            <p:nvPr/>
          </p:nvSpPr>
          <p:spPr bwMode="auto">
            <a:xfrm>
              <a:off x="3970729" y="3765422"/>
              <a:ext cx="2295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2060"/>
                  </a:solidFill>
                  <a:latin typeface="Symbol" panose="05050102010706020507" pitchFamily="18" charset="2"/>
                  <a:sym typeface="Symbol" panose="05050102010706020507" pitchFamily="18" charset="2"/>
                </a:rPr>
                <a:t></a:t>
              </a:r>
              <a:endParaRPr lang="en-US" altLang="en-US" sz="1000" b="1">
                <a:solidFill>
                  <a:srgbClr val="002060"/>
                </a:solidFill>
                <a:latin typeface="Symbol" panose="05050102010706020507" pitchFamily="18" charset="2"/>
                <a:sym typeface="Symbol" panose="05050102010706020507" pitchFamily="18" charset="2"/>
              </a:endParaRPr>
            </a:p>
          </p:txBody>
        </p:sp>
      </p:grpSp>
      <p:pic>
        <p:nvPicPr>
          <p:cNvPr id="163" name="Picture 162" descr="A picture containing black, darkness&#10;&#10;Description automatically generated">
            <a:extLst>
              <a:ext uri="{FF2B5EF4-FFF2-40B4-BE49-F238E27FC236}">
                <a16:creationId xmlns:a16="http://schemas.microsoft.com/office/drawing/2014/main" id="{73EBE5A7-5E02-DDD8-2B3A-DF36AA5D5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5405" r="25424" b="23225"/>
          <a:stretch>
            <a:fillRect/>
          </a:stretch>
        </p:blipFill>
        <p:spPr bwMode="auto">
          <a:xfrm>
            <a:off x="1296988" y="4689475"/>
            <a:ext cx="475615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42">
            <a:extLst>
              <a:ext uri="{FF2B5EF4-FFF2-40B4-BE49-F238E27FC236}">
                <a16:creationId xmlns:a16="http://schemas.microsoft.com/office/drawing/2014/main" id="{9F28B412-B61A-E76A-3AE7-EFF44705CE36}"/>
              </a:ext>
            </a:extLst>
          </p:cNvPr>
          <p:cNvSpPr>
            <a:spLocks noChangeArrowheads="1"/>
          </p:cNvSpPr>
          <p:nvPr/>
        </p:nvSpPr>
        <p:spPr bwMode="auto">
          <a:xfrm>
            <a:off x="1736725" y="3127375"/>
            <a:ext cx="1603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128008" name="Rectangle 43">
            <a:extLst>
              <a:ext uri="{FF2B5EF4-FFF2-40B4-BE49-F238E27FC236}">
                <a16:creationId xmlns:a16="http://schemas.microsoft.com/office/drawing/2014/main" id="{8C93472A-0B7F-07BF-7D44-F364AE4DBF06}"/>
              </a:ext>
            </a:extLst>
          </p:cNvPr>
          <p:cNvSpPr>
            <a:spLocks noChangeArrowheads="1"/>
          </p:cNvSpPr>
          <p:nvPr/>
        </p:nvSpPr>
        <p:spPr bwMode="auto">
          <a:xfrm>
            <a:off x="2755900" y="3127375"/>
            <a:ext cx="1603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128009" name="Rectangle 51">
            <a:extLst>
              <a:ext uri="{FF2B5EF4-FFF2-40B4-BE49-F238E27FC236}">
                <a16:creationId xmlns:a16="http://schemas.microsoft.com/office/drawing/2014/main" id="{D33BE5CA-8B95-0EA2-1621-B481A68A670C}"/>
              </a:ext>
            </a:extLst>
          </p:cNvPr>
          <p:cNvSpPr>
            <a:spLocks noChangeArrowheads="1"/>
          </p:cNvSpPr>
          <p:nvPr/>
        </p:nvSpPr>
        <p:spPr bwMode="auto">
          <a:xfrm>
            <a:off x="1897063" y="3308350"/>
            <a:ext cx="920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128010" name="Rectangle 52">
            <a:extLst>
              <a:ext uri="{FF2B5EF4-FFF2-40B4-BE49-F238E27FC236}">
                <a16:creationId xmlns:a16="http://schemas.microsoft.com/office/drawing/2014/main" id="{E531722F-F6C2-10E0-4F7D-153B92C056AB}"/>
              </a:ext>
            </a:extLst>
          </p:cNvPr>
          <p:cNvSpPr>
            <a:spLocks noChangeArrowheads="1"/>
          </p:cNvSpPr>
          <p:nvPr/>
        </p:nvSpPr>
        <p:spPr bwMode="auto">
          <a:xfrm>
            <a:off x="2914650" y="3308350"/>
            <a:ext cx="920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128011" name="Rectangle 56">
            <a:extLst>
              <a:ext uri="{FF2B5EF4-FFF2-40B4-BE49-F238E27FC236}">
                <a16:creationId xmlns:a16="http://schemas.microsoft.com/office/drawing/2014/main" id="{52BB01B0-23B7-49FF-201C-A29A705F4A75}"/>
              </a:ext>
            </a:extLst>
          </p:cNvPr>
          <p:cNvSpPr>
            <a:spLocks noChangeArrowheads="1"/>
          </p:cNvSpPr>
          <p:nvPr/>
        </p:nvSpPr>
        <p:spPr bwMode="auto">
          <a:xfrm>
            <a:off x="1982788" y="3290888"/>
            <a:ext cx="1016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128012" name="Rectangle 57">
            <a:extLst>
              <a:ext uri="{FF2B5EF4-FFF2-40B4-BE49-F238E27FC236}">
                <a16:creationId xmlns:a16="http://schemas.microsoft.com/office/drawing/2014/main" id="{B623BF72-857C-8CA5-5195-6CF909EAF530}"/>
              </a:ext>
            </a:extLst>
          </p:cNvPr>
          <p:cNvSpPr>
            <a:spLocks noChangeArrowheads="1"/>
          </p:cNvSpPr>
          <p:nvPr/>
        </p:nvSpPr>
        <p:spPr bwMode="auto">
          <a:xfrm>
            <a:off x="3001963" y="3290888"/>
            <a:ext cx="1016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sp>
        <p:nvSpPr>
          <p:cNvPr id="128013" name="Rectangle 63">
            <a:extLst>
              <a:ext uri="{FF2B5EF4-FFF2-40B4-BE49-F238E27FC236}">
                <a16:creationId xmlns:a16="http://schemas.microsoft.com/office/drawing/2014/main" id="{66F68716-BC38-4B4B-1861-10C4080BEA2B}"/>
              </a:ext>
            </a:extLst>
          </p:cNvPr>
          <p:cNvSpPr>
            <a:spLocks noChangeArrowheads="1"/>
          </p:cNvSpPr>
          <p:nvPr/>
        </p:nvSpPr>
        <p:spPr bwMode="auto">
          <a:xfrm>
            <a:off x="1731963" y="2522538"/>
            <a:ext cx="238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333399"/>
                </a:solidFill>
                <a:latin typeface="Symbol" panose="05050102010706020507" pitchFamily="18" charset="2"/>
              </a:rPr>
              <a:t>·</a:t>
            </a:r>
            <a:endParaRPr lang="en-US" altLang="en-US">
              <a:solidFill>
                <a:srgbClr val="333399"/>
              </a:solidFill>
            </a:endParaRPr>
          </a:p>
        </p:txBody>
      </p:sp>
      <p:sp>
        <p:nvSpPr>
          <p:cNvPr id="128014" name="Rectangle 65">
            <a:extLst>
              <a:ext uri="{FF2B5EF4-FFF2-40B4-BE49-F238E27FC236}">
                <a16:creationId xmlns:a16="http://schemas.microsoft.com/office/drawing/2014/main" id="{D7094507-A1D3-567A-56D8-609BF4A84EA4}"/>
              </a:ext>
            </a:extLst>
          </p:cNvPr>
          <p:cNvSpPr>
            <a:spLocks noChangeArrowheads="1"/>
          </p:cNvSpPr>
          <p:nvPr/>
        </p:nvSpPr>
        <p:spPr bwMode="auto">
          <a:xfrm>
            <a:off x="2724150" y="2522538"/>
            <a:ext cx="238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FF0000"/>
                </a:solidFill>
                <a:latin typeface="Symbol" panose="05050102010706020507" pitchFamily="18" charset="2"/>
              </a:rPr>
              <a:t>·</a:t>
            </a:r>
            <a:endParaRPr lang="en-US" altLang="en-US">
              <a:solidFill>
                <a:srgbClr val="FF0000"/>
              </a:solidFill>
            </a:endParaRPr>
          </a:p>
        </p:txBody>
      </p:sp>
      <p:grpSp>
        <p:nvGrpSpPr>
          <p:cNvPr id="9" name="Group 8">
            <a:extLst>
              <a:ext uri="{FF2B5EF4-FFF2-40B4-BE49-F238E27FC236}">
                <a16:creationId xmlns:a16="http://schemas.microsoft.com/office/drawing/2014/main" id="{0635F045-BCBC-C0B9-A918-B115763B5026}"/>
              </a:ext>
            </a:extLst>
          </p:cNvPr>
          <p:cNvGrpSpPr>
            <a:grpSpLocks/>
          </p:cNvGrpSpPr>
          <p:nvPr/>
        </p:nvGrpSpPr>
        <p:grpSpPr bwMode="auto">
          <a:xfrm>
            <a:off x="2378075" y="2154238"/>
            <a:ext cx="1770063" cy="919162"/>
            <a:chOff x="2377953" y="2154828"/>
            <a:chExt cx="1770658" cy="918402"/>
          </a:xfrm>
        </p:grpSpPr>
        <p:grpSp>
          <p:nvGrpSpPr>
            <p:cNvPr id="128069" name="Group 5">
              <a:extLst>
                <a:ext uri="{FF2B5EF4-FFF2-40B4-BE49-F238E27FC236}">
                  <a16:creationId xmlns:a16="http://schemas.microsoft.com/office/drawing/2014/main" id="{E204F865-35B1-C4E6-C695-BC177205B480}"/>
                </a:ext>
              </a:extLst>
            </p:cNvPr>
            <p:cNvGrpSpPr>
              <a:grpSpLocks/>
            </p:cNvGrpSpPr>
            <p:nvPr/>
          </p:nvGrpSpPr>
          <p:grpSpPr bwMode="auto">
            <a:xfrm>
              <a:off x="2377953" y="2154828"/>
              <a:ext cx="1770658" cy="918402"/>
              <a:chOff x="2377953" y="2154828"/>
              <a:chExt cx="1770658" cy="918402"/>
            </a:xfrm>
          </p:grpSpPr>
          <p:grpSp>
            <p:nvGrpSpPr>
              <p:cNvPr id="128071" name="Group 3">
                <a:extLst>
                  <a:ext uri="{FF2B5EF4-FFF2-40B4-BE49-F238E27FC236}">
                    <a16:creationId xmlns:a16="http://schemas.microsoft.com/office/drawing/2014/main" id="{878B9BAC-42B4-84B7-4507-808BAE28E7DC}"/>
                  </a:ext>
                </a:extLst>
              </p:cNvPr>
              <p:cNvGrpSpPr>
                <a:grpSpLocks/>
              </p:cNvGrpSpPr>
              <p:nvPr/>
            </p:nvGrpSpPr>
            <p:grpSpPr bwMode="auto">
              <a:xfrm>
                <a:off x="3413272" y="2682328"/>
                <a:ext cx="261522" cy="390902"/>
                <a:chOff x="3413272" y="2682328"/>
                <a:chExt cx="261522" cy="390902"/>
              </a:xfrm>
            </p:grpSpPr>
            <p:sp>
              <p:nvSpPr>
                <p:cNvPr id="128082" name="Rectangle 40">
                  <a:extLst>
                    <a:ext uri="{FF2B5EF4-FFF2-40B4-BE49-F238E27FC236}">
                      <a16:creationId xmlns:a16="http://schemas.microsoft.com/office/drawing/2014/main" id="{28D61DF6-E36A-5A8A-1944-F1B4379E0B55}"/>
                    </a:ext>
                  </a:extLst>
                </p:cNvPr>
                <p:cNvSpPr>
                  <a:spLocks noChangeArrowheads="1"/>
                </p:cNvSpPr>
                <p:nvPr/>
              </p:nvSpPr>
              <p:spPr bwMode="auto">
                <a:xfrm>
                  <a:off x="3413272" y="2682328"/>
                  <a:ext cx="195372"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A</a:t>
                  </a:r>
                  <a:endParaRPr lang="en-US" altLang="en-US" sz="1800">
                    <a:solidFill>
                      <a:srgbClr val="000000"/>
                    </a:solidFill>
                  </a:endParaRPr>
                </a:p>
              </p:txBody>
            </p:sp>
            <p:sp>
              <p:nvSpPr>
                <p:cNvPr id="128083" name="Rectangle 49">
                  <a:extLst>
                    <a:ext uri="{FF2B5EF4-FFF2-40B4-BE49-F238E27FC236}">
                      <a16:creationId xmlns:a16="http://schemas.microsoft.com/office/drawing/2014/main" id="{F6D09BE6-A60A-8B42-B500-A7B2F366BFD3}"/>
                    </a:ext>
                  </a:extLst>
                </p:cNvPr>
                <p:cNvSpPr>
                  <a:spLocks noChangeArrowheads="1"/>
                </p:cNvSpPr>
                <p:nvPr/>
              </p:nvSpPr>
              <p:spPr bwMode="auto">
                <a:xfrm>
                  <a:off x="3582492" y="2863974"/>
                  <a:ext cx="92302" cy="20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grpSp>
          <p:sp>
            <p:nvSpPr>
              <p:cNvPr id="128072" name="Rectangle 64">
                <a:extLst>
                  <a:ext uri="{FF2B5EF4-FFF2-40B4-BE49-F238E27FC236}">
                    <a16:creationId xmlns:a16="http://schemas.microsoft.com/office/drawing/2014/main" id="{AC8A6D7A-1E10-EE44-C09A-8370382C3F7C}"/>
                  </a:ext>
                </a:extLst>
              </p:cNvPr>
              <p:cNvSpPr>
                <a:spLocks noChangeArrowheads="1"/>
              </p:cNvSpPr>
              <p:nvPr/>
            </p:nvSpPr>
            <p:spPr bwMode="auto">
              <a:xfrm>
                <a:off x="2377953" y="2647452"/>
                <a:ext cx="315364"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128073" name="Rectangle 66">
                <a:extLst>
                  <a:ext uri="{FF2B5EF4-FFF2-40B4-BE49-F238E27FC236}">
                    <a16:creationId xmlns:a16="http://schemas.microsoft.com/office/drawing/2014/main" id="{1147A719-F77F-CC0F-8429-787C10F27E1C}"/>
                  </a:ext>
                </a:extLst>
              </p:cNvPr>
              <p:cNvSpPr>
                <a:spLocks noChangeArrowheads="1"/>
              </p:cNvSpPr>
              <p:nvPr/>
            </p:nvSpPr>
            <p:spPr bwMode="auto">
              <a:xfrm>
                <a:off x="2967147" y="2647452"/>
                <a:ext cx="315364"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grpSp>
            <p:nvGrpSpPr>
              <p:cNvPr id="128074" name="Group 4">
                <a:extLst>
                  <a:ext uri="{FF2B5EF4-FFF2-40B4-BE49-F238E27FC236}">
                    <a16:creationId xmlns:a16="http://schemas.microsoft.com/office/drawing/2014/main" id="{CDF76C61-AB5B-8EA7-95FA-B09AAC012D09}"/>
                  </a:ext>
                </a:extLst>
              </p:cNvPr>
              <p:cNvGrpSpPr>
                <a:grpSpLocks/>
              </p:cNvGrpSpPr>
              <p:nvPr/>
            </p:nvGrpSpPr>
            <p:grpSpPr bwMode="auto">
              <a:xfrm>
                <a:off x="2707163" y="2154828"/>
                <a:ext cx="1441448" cy="425778"/>
                <a:chOff x="2707163" y="2154828"/>
                <a:chExt cx="1441448" cy="425778"/>
              </a:xfrm>
            </p:grpSpPr>
            <p:sp>
              <p:nvSpPr>
                <p:cNvPr id="128075" name="Rectangle 39">
                  <a:extLst>
                    <a:ext uri="{FF2B5EF4-FFF2-40B4-BE49-F238E27FC236}">
                      <a16:creationId xmlns:a16="http://schemas.microsoft.com/office/drawing/2014/main" id="{0DD2447E-89EC-2DE8-E188-229E4C611711}"/>
                    </a:ext>
                  </a:extLst>
                </p:cNvPr>
                <p:cNvSpPr>
                  <a:spLocks noChangeArrowheads="1"/>
                </p:cNvSpPr>
                <p:nvPr/>
              </p:nvSpPr>
              <p:spPr bwMode="auto">
                <a:xfrm>
                  <a:off x="3947084" y="2189704"/>
                  <a:ext cx="89225"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f</a:t>
                  </a:r>
                  <a:endParaRPr lang="en-US" altLang="en-US" sz="1800">
                    <a:solidFill>
                      <a:srgbClr val="000000"/>
                    </a:solidFill>
                  </a:endParaRPr>
                </a:p>
              </p:txBody>
            </p:sp>
            <p:sp>
              <p:nvSpPr>
                <p:cNvPr id="128076" name="Rectangle 46">
                  <a:extLst>
                    <a:ext uri="{FF2B5EF4-FFF2-40B4-BE49-F238E27FC236}">
                      <a16:creationId xmlns:a16="http://schemas.microsoft.com/office/drawing/2014/main" id="{3351F6E2-E0D5-6F5E-CF11-2A9632EB9D90}"/>
                    </a:ext>
                  </a:extLst>
                </p:cNvPr>
                <p:cNvSpPr>
                  <a:spLocks noChangeArrowheads="1"/>
                </p:cNvSpPr>
                <p:nvPr/>
              </p:nvSpPr>
              <p:spPr bwMode="auto">
                <a:xfrm>
                  <a:off x="2979454" y="2371350"/>
                  <a:ext cx="92302" cy="20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128077" name="Rectangle 47">
                  <a:extLst>
                    <a:ext uri="{FF2B5EF4-FFF2-40B4-BE49-F238E27FC236}">
                      <a16:creationId xmlns:a16="http://schemas.microsoft.com/office/drawing/2014/main" id="{689AA66F-47D7-4BDC-20DC-5749539874F7}"/>
                    </a:ext>
                  </a:extLst>
                </p:cNvPr>
                <p:cNvSpPr>
                  <a:spLocks noChangeArrowheads="1"/>
                </p:cNvSpPr>
                <p:nvPr/>
              </p:nvSpPr>
              <p:spPr bwMode="auto">
                <a:xfrm>
                  <a:off x="4056309" y="2371350"/>
                  <a:ext cx="92302" cy="20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1</a:t>
                  </a:r>
                  <a:endParaRPr lang="en-US" altLang="en-US" sz="1800">
                    <a:solidFill>
                      <a:srgbClr val="000000"/>
                    </a:solidFill>
                  </a:endParaRPr>
                </a:p>
              </p:txBody>
            </p:sp>
            <p:sp>
              <p:nvSpPr>
                <p:cNvPr id="128078" name="Rectangle 55">
                  <a:extLst>
                    <a:ext uri="{FF2B5EF4-FFF2-40B4-BE49-F238E27FC236}">
                      <a16:creationId xmlns:a16="http://schemas.microsoft.com/office/drawing/2014/main" id="{18DF46D9-EBB3-FC66-7B45-633A0DE51C8F}"/>
                    </a:ext>
                  </a:extLst>
                </p:cNvPr>
                <p:cNvSpPr>
                  <a:spLocks noChangeArrowheads="1"/>
                </p:cNvSpPr>
                <p:nvPr/>
              </p:nvSpPr>
              <p:spPr bwMode="auto">
                <a:xfrm>
                  <a:off x="3491728" y="2189704"/>
                  <a:ext cx="159990"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2</a:t>
                  </a:r>
                  <a:endParaRPr lang="en-US" altLang="en-US" sz="1800">
                    <a:solidFill>
                      <a:srgbClr val="000000"/>
                    </a:solidFill>
                  </a:endParaRPr>
                </a:p>
              </p:txBody>
            </p:sp>
            <p:sp>
              <p:nvSpPr>
                <p:cNvPr id="128079" name="Rectangle 61">
                  <a:extLst>
                    <a:ext uri="{FF2B5EF4-FFF2-40B4-BE49-F238E27FC236}">
                      <a16:creationId xmlns:a16="http://schemas.microsoft.com/office/drawing/2014/main" id="{99456F92-6942-AE63-D6B8-87E052608E5F}"/>
                    </a:ext>
                  </a:extLst>
                </p:cNvPr>
                <p:cNvSpPr>
                  <a:spLocks noChangeArrowheads="1"/>
                </p:cNvSpPr>
                <p:nvPr/>
              </p:nvSpPr>
              <p:spPr bwMode="auto">
                <a:xfrm>
                  <a:off x="3274820" y="2154828"/>
                  <a:ext cx="175374"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128080" name="Rectangle 93">
                  <a:extLst>
                    <a:ext uri="{FF2B5EF4-FFF2-40B4-BE49-F238E27FC236}">
                      <a16:creationId xmlns:a16="http://schemas.microsoft.com/office/drawing/2014/main" id="{6F674788-1B5F-CB9C-495B-E00EC427A014}"/>
                    </a:ext>
                  </a:extLst>
                </p:cNvPr>
                <p:cNvSpPr>
                  <a:spLocks noChangeArrowheads="1"/>
                </p:cNvSpPr>
                <p:nvPr/>
              </p:nvSpPr>
              <p:spPr bwMode="auto">
                <a:xfrm>
                  <a:off x="2707163" y="2154828"/>
                  <a:ext cx="219986"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Symbol" panose="05050102010706020507" pitchFamily="18" charset="2"/>
                    </a:rPr>
                    <a:t>w</a:t>
                  </a:r>
                  <a:endParaRPr lang="en-US" altLang="en-US" sz="1800">
                    <a:solidFill>
                      <a:srgbClr val="000000"/>
                    </a:solidFill>
                  </a:endParaRPr>
                </a:p>
              </p:txBody>
            </p:sp>
            <p:sp>
              <p:nvSpPr>
                <p:cNvPr id="128081" name="Rectangle 94">
                  <a:extLst>
                    <a:ext uri="{FF2B5EF4-FFF2-40B4-BE49-F238E27FC236}">
                      <a16:creationId xmlns:a16="http://schemas.microsoft.com/office/drawing/2014/main" id="{4F9511E8-019D-B03B-CB37-59F337BD7ACD}"/>
                    </a:ext>
                  </a:extLst>
                </p:cNvPr>
                <p:cNvSpPr>
                  <a:spLocks noChangeArrowheads="1"/>
                </p:cNvSpPr>
                <p:nvPr/>
              </p:nvSpPr>
              <p:spPr bwMode="auto">
                <a:xfrm>
                  <a:off x="3642488" y="2154828"/>
                  <a:ext cx="175374"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Symbol" panose="05050102010706020507" pitchFamily="18" charset="2"/>
                    </a:rPr>
                    <a:t>p</a:t>
                  </a:r>
                  <a:endParaRPr lang="en-US" altLang="en-US" sz="1800">
                    <a:solidFill>
                      <a:srgbClr val="000000"/>
                    </a:solidFill>
                  </a:endParaRPr>
                </a:p>
              </p:txBody>
            </p:sp>
          </p:grpSp>
        </p:grpSp>
        <p:sp>
          <p:nvSpPr>
            <p:cNvPr id="128070" name="Rectangle 96">
              <a:extLst>
                <a:ext uri="{FF2B5EF4-FFF2-40B4-BE49-F238E27FC236}">
                  <a16:creationId xmlns:a16="http://schemas.microsoft.com/office/drawing/2014/main" id="{80864498-A16B-6AAF-9D9D-F0E251B89D62}"/>
                </a:ext>
              </a:extLst>
            </p:cNvPr>
            <p:cNvSpPr>
              <a:spLocks noChangeArrowheads="1"/>
            </p:cNvSpPr>
            <p:nvPr/>
          </p:nvSpPr>
          <p:spPr bwMode="auto">
            <a:xfrm>
              <a:off x="3422502" y="2503588"/>
              <a:ext cx="218448" cy="25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0000"/>
                  </a:solidFill>
                  <a:latin typeface="Symbol" panose="05050102010706020507" pitchFamily="18" charset="2"/>
                  <a:sym typeface="Symbol" panose="05050102010706020507" pitchFamily="18" charset="2"/>
                </a:rPr>
                <a:t></a:t>
              </a:r>
              <a:endParaRPr lang="en-US" altLang="en-US" sz="1000" b="1">
                <a:solidFill>
                  <a:srgbClr val="000000"/>
                </a:solidFill>
                <a:latin typeface="Symbol" panose="05050102010706020507" pitchFamily="18" charset="2"/>
                <a:sym typeface="Symbol" panose="05050102010706020507" pitchFamily="18" charset="2"/>
              </a:endParaRPr>
            </a:p>
          </p:txBody>
        </p:sp>
      </p:grpSp>
      <p:grpSp>
        <p:nvGrpSpPr>
          <p:cNvPr id="168998" name="Group 83">
            <a:extLst>
              <a:ext uri="{FF2B5EF4-FFF2-40B4-BE49-F238E27FC236}">
                <a16:creationId xmlns:a16="http://schemas.microsoft.com/office/drawing/2014/main" id="{39EE8AA8-725F-84C5-611C-AAE129AC25B5}"/>
              </a:ext>
            </a:extLst>
          </p:cNvPr>
          <p:cNvGrpSpPr>
            <a:grpSpLocks/>
          </p:cNvGrpSpPr>
          <p:nvPr/>
        </p:nvGrpSpPr>
        <p:grpSpPr bwMode="auto">
          <a:xfrm>
            <a:off x="1082675" y="1735138"/>
            <a:ext cx="552450" cy="430212"/>
            <a:chOff x="6885128" y="2676452"/>
            <a:chExt cx="570513" cy="470351"/>
          </a:xfrm>
        </p:grpSpPr>
        <p:sp>
          <p:nvSpPr>
            <p:cNvPr id="128062" name="Rectangle 7">
              <a:extLst>
                <a:ext uri="{FF2B5EF4-FFF2-40B4-BE49-F238E27FC236}">
                  <a16:creationId xmlns:a16="http://schemas.microsoft.com/office/drawing/2014/main" id="{D245B726-43CD-9315-3AFD-6D64BDEB3DB5}"/>
                </a:ext>
              </a:extLst>
            </p:cNvPr>
            <p:cNvSpPr>
              <a:spLocks noChangeArrowheads="1"/>
            </p:cNvSpPr>
            <p:nvPr/>
          </p:nvSpPr>
          <p:spPr bwMode="auto">
            <a:xfrm>
              <a:off x="6885128" y="2770615"/>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0000"/>
                  </a:solidFill>
                  <a:latin typeface="Times New Roman" panose="02020603050405020304" pitchFamily="18" charset="0"/>
                </a:rPr>
                <a:t>F</a:t>
              </a:r>
              <a:endParaRPr lang="en-US" altLang="en-US" sz="1100" b="1">
                <a:solidFill>
                  <a:srgbClr val="000000"/>
                </a:solidFill>
              </a:endParaRPr>
            </a:p>
          </p:txBody>
        </p:sp>
        <p:sp>
          <p:nvSpPr>
            <p:cNvPr id="128063" name="Rectangle 12">
              <a:extLst>
                <a:ext uri="{FF2B5EF4-FFF2-40B4-BE49-F238E27FC236}">
                  <a16:creationId xmlns:a16="http://schemas.microsoft.com/office/drawing/2014/main" id="{E1BA50B4-1DC6-CA52-8CD5-54E7AA329692}"/>
                </a:ext>
              </a:extLst>
            </p:cNvPr>
            <p:cNvSpPr>
              <a:spLocks noChangeArrowheads="1"/>
            </p:cNvSpPr>
            <p:nvPr/>
          </p:nvSpPr>
          <p:spPr bwMode="auto">
            <a:xfrm>
              <a:off x="7118551" y="288509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000" b="1">
                <a:solidFill>
                  <a:srgbClr val="000000"/>
                </a:solidFill>
              </a:endParaRPr>
            </a:p>
          </p:txBody>
        </p:sp>
        <p:sp>
          <p:nvSpPr>
            <p:cNvPr id="128064" name="Rectangle 13">
              <a:extLst>
                <a:ext uri="{FF2B5EF4-FFF2-40B4-BE49-F238E27FC236}">
                  <a16:creationId xmlns:a16="http://schemas.microsoft.com/office/drawing/2014/main" id="{CF55D718-061B-ED90-78FB-5252F513329A}"/>
                </a:ext>
              </a:extLst>
            </p:cNvPr>
            <p:cNvSpPr>
              <a:spLocks noChangeArrowheads="1"/>
            </p:cNvSpPr>
            <p:nvPr/>
          </p:nvSpPr>
          <p:spPr bwMode="auto">
            <a:xfrm>
              <a:off x="7356255" y="288097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Symbol" panose="05050102010706020507" pitchFamily="18" charset="2"/>
                </a:rPr>
                <a:t>+</a:t>
              </a:r>
              <a:endParaRPr lang="en-US" altLang="en-US" sz="1000" b="1">
                <a:solidFill>
                  <a:srgbClr val="000000"/>
                </a:solidFill>
              </a:endParaRPr>
            </a:p>
          </p:txBody>
        </p:sp>
        <p:sp>
          <p:nvSpPr>
            <p:cNvPr id="128065" name="Rectangle 23">
              <a:extLst>
                <a:ext uri="{FF2B5EF4-FFF2-40B4-BE49-F238E27FC236}">
                  <a16:creationId xmlns:a16="http://schemas.microsoft.com/office/drawing/2014/main" id="{4C768BA9-063E-A485-B541-A53F24D9C88C}"/>
                </a:ext>
              </a:extLst>
            </p:cNvPr>
            <p:cNvSpPr>
              <a:spLocks noChangeArrowheads="1"/>
            </p:cNvSpPr>
            <p:nvPr/>
          </p:nvSpPr>
          <p:spPr bwMode="auto">
            <a:xfrm>
              <a:off x="7039016" y="2928521"/>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2</a:t>
              </a:r>
              <a:endParaRPr lang="en-US" altLang="en-US" sz="1000" b="1">
                <a:solidFill>
                  <a:srgbClr val="000000"/>
                </a:solidFill>
              </a:endParaRPr>
            </a:p>
          </p:txBody>
        </p:sp>
        <p:sp>
          <p:nvSpPr>
            <p:cNvPr id="128066" name="Rectangle 24">
              <a:extLst>
                <a:ext uri="{FF2B5EF4-FFF2-40B4-BE49-F238E27FC236}">
                  <a16:creationId xmlns:a16="http://schemas.microsoft.com/office/drawing/2014/main" id="{D19FF008-58A4-3F65-61CD-BF4BD8473EE5}"/>
                </a:ext>
              </a:extLst>
            </p:cNvPr>
            <p:cNvSpPr>
              <a:spLocks noChangeArrowheads="1"/>
            </p:cNvSpPr>
            <p:nvPr/>
          </p:nvSpPr>
          <p:spPr bwMode="auto">
            <a:xfrm>
              <a:off x="7267651" y="2925425"/>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1</a:t>
              </a:r>
              <a:endParaRPr lang="en-US" altLang="en-US" sz="1000" b="1">
                <a:solidFill>
                  <a:srgbClr val="000000"/>
                </a:solidFill>
              </a:endParaRPr>
            </a:p>
          </p:txBody>
        </p:sp>
        <p:sp>
          <p:nvSpPr>
            <p:cNvPr id="128067" name="Rectangle 31">
              <a:extLst>
                <a:ext uri="{FF2B5EF4-FFF2-40B4-BE49-F238E27FC236}">
                  <a16:creationId xmlns:a16="http://schemas.microsoft.com/office/drawing/2014/main" id="{325B276E-3A83-8051-ED1C-70181C88075C}"/>
                </a:ext>
              </a:extLst>
            </p:cNvPr>
            <p:cNvSpPr>
              <a:spLocks noChangeArrowheads="1"/>
            </p:cNvSpPr>
            <p:nvPr/>
          </p:nvSpPr>
          <p:spPr bwMode="auto">
            <a:xfrm>
              <a:off x="7203899" y="2931359"/>
              <a:ext cx="448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000000"/>
                  </a:solidFill>
                  <a:latin typeface="Times New Roman" panose="02020603050405020304" pitchFamily="18" charset="0"/>
                </a:rPr>
                <a:t>,</a:t>
              </a:r>
              <a:endParaRPr lang="en-US" altLang="en-US" sz="1000" b="1">
                <a:solidFill>
                  <a:srgbClr val="000000"/>
                </a:solidFill>
              </a:endParaRPr>
            </a:p>
          </p:txBody>
        </p:sp>
        <p:sp>
          <p:nvSpPr>
            <p:cNvPr id="128068" name="Rectangle 35">
              <a:extLst>
                <a:ext uri="{FF2B5EF4-FFF2-40B4-BE49-F238E27FC236}">
                  <a16:creationId xmlns:a16="http://schemas.microsoft.com/office/drawing/2014/main" id="{20EB3F31-3E0A-1B92-633F-D420AEDCE600}"/>
                </a:ext>
              </a:extLst>
            </p:cNvPr>
            <p:cNvSpPr>
              <a:spLocks noChangeArrowheads="1"/>
            </p:cNvSpPr>
            <p:nvPr/>
          </p:nvSpPr>
          <p:spPr bwMode="auto">
            <a:xfrm>
              <a:off x="6940548" y="2676452"/>
              <a:ext cx="13946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solidFill>
                    <a:srgbClr val="000000"/>
                  </a:solidFill>
                  <a:latin typeface="Symbol" panose="05050102010706020507" pitchFamily="18" charset="2"/>
                  <a:sym typeface="Symbol" panose="05050102010706020507" pitchFamily="18" charset="2"/>
                </a:rPr>
                <a:t></a:t>
              </a:r>
              <a:endParaRPr lang="en-US" altLang="en-US" sz="600" b="1">
                <a:solidFill>
                  <a:srgbClr val="000000"/>
                </a:solidFill>
                <a:latin typeface="Symbol" panose="05050102010706020507" pitchFamily="18" charset="2"/>
                <a:sym typeface="Symbol" panose="05050102010706020507" pitchFamily="18" charset="2"/>
              </a:endParaRPr>
            </a:p>
          </p:txBody>
        </p:sp>
      </p:grpSp>
      <p:grpSp>
        <p:nvGrpSpPr>
          <p:cNvPr id="10" name="Group 9">
            <a:extLst>
              <a:ext uri="{FF2B5EF4-FFF2-40B4-BE49-F238E27FC236}">
                <a16:creationId xmlns:a16="http://schemas.microsoft.com/office/drawing/2014/main" id="{C528F973-85B5-6ACE-0394-7056F7F698C6}"/>
              </a:ext>
            </a:extLst>
          </p:cNvPr>
          <p:cNvGrpSpPr>
            <a:grpSpLocks/>
          </p:cNvGrpSpPr>
          <p:nvPr/>
        </p:nvGrpSpPr>
        <p:grpSpPr bwMode="auto">
          <a:xfrm>
            <a:off x="7339013" y="2511425"/>
            <a:ext cx="417512" cy="996950"/>
            <a:chOff x="7339520" y="2511127"/>
            <a:chExt cx="417005" cy="996873"/>
          </a:xfrm>
        </p:grpSpPr>
        <p:grpSp>
          <p:nvGrpSpPr>
            <p:cNvPr id="128057" name="Group 113">
              <a:extLst>
                <a:ext uri="{FF2B5EF4-FFF2-40B4-BE49-F238E27FC236}">
                  <a16:creationId xmlns:a16="http://schemas.microsoft.com/office/drawing/2014/main" id="{B02E3677-3B2B-BE9F-E5E9-660E5808D6ED}"/>
                </a:ext>
              </a:extLst>
            </p:cNvPr>
            <p:cNvGrpSpPr>
              <a:grpSpLocks/>
            </p:cNvGrpSpPr>
            <p:nvPr/>
          </p:nvGrpSpPr>
          <p:grpSpPr bwMode="auto">
            <a:xfrm>
              <a:off x="7381164" y="3117098"/>
              <a:ext cx="375361" cy="390902"/>
              <a:chOff x="6194246" y="3112663"/>
              <a:chExt cx="387350" cy="427037"/>
            </a:xfrm>
          </p:grpSpPr>
          <p:sp>
            <p:nvSpPr>
              <p:cNvPr id="128059" name="Rectangle 44">
                <a:extLst>
                  <a:ext uri="{FF2B5EF4-FFF2-40B4-BE49-F238E27FC236}">
                    <a16:creationId xmlns:a16="http://schemas.microsoft.com/office/drawing/2014/main" id="{D39D6735-6FD8-FC6E-C7E5-BE80F9D44660}"/>
                  </a:ext>
                </a:extLst>
              </p:cNvPr>
              <p:cNvSpPr>
                <a:spLocks noChangeArrowheads="1"/>
              </p:cNvSpPr>
              <p:nvPr/>
            </p:nvSpPr>
            <p:spPr bwMode="auto">
              <a:xfrm>
                <a:off x="6194246" y="3112663"/>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i="1">
                    <a:solidFill>
                      <a:srgbClr val="000000"/>
                    </a:solidFill>
                    <a:latin typeface="Times New Roman" panose="02020603050405020304" pitchFamily="18" charset="0"/>
                  </a:rPr>
                  <a:t>q</a:t>
                </a:r>
                <a:endParaRPr lang="en-US" altLang="en-US" sz="1800">
                  <a:solidFill>
                    <a:srgbClr val="000000"/>
                  </a:solidFill>
                </a:endParaRPr>
              </a:p>
            </p:txBody>
          </p:sp>
          <p:sp>
            <p:nvSpPr>
              <p:cNvPr id="128060" name="Rectangle 53">
                <a:extLst>
                  <a:ext uri="{FF2B5EF4-FFF2-40B4-BE49-F238E27FC236}">
                    <a16:creationId xmlns:a16="http://schemas.microsoft.com/office/drawing/2014/main" id="{9F76B9FE-1866-40F2-AFFF-3BF9311B365B}"/>
                  </a:ext>
                </a:extLst>
              </p:cNvPr>
              <p:cNvSpPr>
                <a:spLocks noChangeArrowheads="1"/>
              </p:cNvSpPr>
              <p:nvPr/>
            </p:nvSpPr>
            <p:spPr bwMode="auto">
              <a:xfrm>
                <a:off x="6370458" y="33111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Times New Roman" panose="02020603050405020304" pitchFamily="18" charset="0"/>
                  </a:rPr>
                  <a:t>2</a:t>
                </a:r>
                <a:endParaRPr lang="en-US" altLang="en-US" sz="1800">
                  <a:solidFill>
                    <a:srgbClr val="000000"/>
                  </a:solidFill>
                </a:endParaRPr>
              </a:p>
            </p:txBody>
          </p:sp>
          <p:sp>
            <p:nvSpPr>
              <p:cNvPr id="128061" name="Rectangle 58">
                <a:extLst>
                  <a:ext uri="{FF2B5EF4-FFF2-40B4-BE49-F238E27FC236}">
                    <a16:creationId xmlns:a16="http://schemas.microsoft.com/office/drawing/2014/main" id="{26BCAF9F-190E-E10E-1503-200712302361}"/>
                  </a:ext>
                </a:extLst>
              </p:cNvPr>
              <p:cNvSpPr>
                <a:spLocks noChangeArrowheads="1"/>
              </p:cNvSpPr>
              <p:nvPr/>
            </p:nvSpPr>
            <p:spPr bwMode="auto">
              <a:xfrm>
                <a:off x="6476821" y="3292050"/>
                <a:ext cx="104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500">
                    <a:solidFill>
                      <a:srgbClr val="000000"/>
                    </a:solidFill>
                    <a:latin typeface="Symbol" panose="05050102010706020507" pitchFamily="18" charset="2"/>
                  </a:rPr>
                  <a:t>+</a:t>
                </a:r>
                <a:endParaRPr lang="en-US" altLang="en-US" sz="1800">
                  <a:solidFill>
                    <a:srgbClr val="000000"/>
                  </a:solidFill>
                </a:endParaRPr>
              </a:p>
            </p:txBody>
          </p:sp>
        </p:grpSp>
        <p:sp>
          <p:nvSpPr>
            <p:cNvPr id="128058" name="Rectangle 63">
              <a:extLst>
                <a:ext uri="{FF2B5EF4-FFF2-40B4-BE49-F238E27FC236}">
                  <a16:creationId xmlns:a16="http://schemas.microsoft.com/office/drawing/2014/main" id="{068E0FB4-974D-B6C9-80DE-6C40CBF07509}"/>
                </a:ext>
              </a:extLst>
            </p:cNvPr>
            <p:cNvSpPr>
              <a:spLocks noChangeArrowheads="1"/>
            </p:cNvSpPr>
            <p:nvPr/>
          </p:nvSpPr>
          <p:spPr bwMode="auto">
            <a:xfrm>
              <a:off x="7339520" y="2511127"/>
              <a:ext cx="238446" cy="58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200">
                  <a:solidFill>
                    <a:srgbClr val="333399"/>
                  </a:solidFill>
                  <a:latin typeface="Symbol" panose="05050102010706020507" pitchFamily="18" charset="2"/>
                </a:rPr>
                <a:t>·</a:t>
              </a:r>
              <a:endParaRPr lang="en-US" altLang="en-US">
                <a:solidFill>
                  <a:srgbClr val="333399"/>
                </a:solidFill>
              </a:endParaRPr>
            </a:p>
          </p:txBody>
        </p:sp>
      </p:grpSp>
      <p:grpSp>
        <p:nvGrpSpPr>
          <p:cNvPr id="8" name="Group 7">
            <a:extLst>
              <a:ext uri="{FF2B5EF4-FFF2-40B4-BE49-F238E27FC236}">
                <a16:creationId xmlns:a16="http://schemas.microsoft.com/office/drawing/2014/main" id="{9D96061F-FF61-3AED-C372-B30B9B977A75}"/>
              </a:ext>
            </a:extLst>
          </p:cNvPr>
          <p:cNvGrpSpPr>
            <a:grpSpLocks/>
          </p:cNvGrpSpPr>
          <p:nvPr/>
        </p:nvGrpSpPr>
        <p:grpSpPr bwMode="auto">
          <a:xfrm>
            <a:off x="1733550" y="1635125"/>
            <a:ext cx="5807075" cy="882650"/>
            <a:chOff x="1733378" y="1635125"/>
            <a:chExt cx="5807776" cy="882995"/>
          </a:xfrm>
        </p:grpSpPr>
        <p:sp>
          <p:nvSpPr>
            <p:cNvPr id="128024" name="Rectangle 60">
              <a:extLst>
                <a:ext uri="{FF2B5EF4-FFF2-40B4-BE49-F238E27FC236}">
                  <a16:creationId xmlns:a16="http://schemas.microsoft.com/office/drawing/2014/main" id="{7A7F2380-6D92-1C4D-FAD6-778AB95AA6BD}"/>
                </a:ext>
              </a:extLst>
            </p:cNvPr>
            <p:cNvSpPr>
              <a:spLocks noChangeArrowheads="1"/>
            </p:cNvSpPr>
            <p:nvPr/>
          </p:nvSpPr>
          <p:spPr bwMode="auto">
            <a:xfrm>
              <a:off x="1733378" y="2154828"/>
              <a:ext cx="192295"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sp>
          <p:nvSpPr>
            <p:cNvPr id="128025" name="Rectangle 62">
              <a:extLst>
                <a:ext uri="{FF2B5EF4-FFF2-40B4-BE49-F238E27FC236}">
                  <a16:creationId xmlns:a16="http://schemas.microsoft.com/office/drawing/2014/main" id="{B8C5CBFA-278F-6161-D53D-F3C5DE2E7A63}"/>
                </a:ext>
              </a:extLst>
            </p:cNvPr>
            <p:cNvSpPr>
              <a:spLocks noChangeArrowheads="1"/>
            </p:cNvSpPr>
            <p:nvPr/>
          </p:nvSpPr>
          <p:spPr bwMode="auto">
            <a:xfrm>
              <a:off x="7348859" y="2154828"/>
              <a:ext cx="192295" cy="36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Symbol" panose="05050102010706020507" pitchFamily="18" charset="2"/>
                </a:rPr>
                <a:t>¯</a:t>
              </a:r>
              <a:endParaRPr lang="en-US" altLang="en-US" sz="1800">
                <a:solidFill>
                  <a:srgbClr val="000000"/>
                </a:solidFill>
              </a:endParaRPr>
            </a:p>
          </p:txBody>
        </p:sp>
        <p:grpSp>
          <p:nvGrpSpPr>
            <p:cNvPr id="128026" name="Group 77">
              <a:extLst>
                <a:ext uri="{FF2B5EF4-FFF2-40B4-BE49-F238E27FC236}">
                  <a16:creationId xmlns:a16="http://schemas.microsoft.com/office/drawing/2014/main" id="{5264E40C-F453-BC9E-D56C-626C16F74DDA}"/>
                </a:ext>
              </a:extLst>
            </p:cNvPr>
            <p:cNvGrpSpPr>
              <a:grpSpLocks/>
            </p:cNvGrpSpPr>
            <p:nvPr/>
          </p:nvGrpSpPr>
          <p:grpSpPr bwMode="auto">
            <a:xfrm>
              <a:off x="1816449" y="1705799"/>
              <a:ext cx="5709332" cy="363292"/>
              <a:chOff x="1160461" y="2935288"/>
              <a:chExt cx="4832351" cy="396875"/>
            </a:xfrm>
          </p:grpSpPr>
          <p:sp>
            <p:nvSpPr>
              <p:cNvPr id="128035" name="Rectangle 71">
                <a:extLst>
                  <a:ext uri="{FF2B5EF4-FFF2-40B4-BE49-F238E27FC236}">
                    <a16:creationId xmlns:a16="http://schemas.microsoft.com/office/drawing/2014/main" id="{9118ECC8-0F8E-2E26-630C-780193DC9C65}"/>
                  </a:ext>
                </a:extLst>
              </p:cNvPr>
              <p:cNvSpPr>
                <a:spLocks noChangeArrowheads="1"/>
              </p:cNvSpPr>
              <p:nvPr/>
            </p:nvSpPr>
            <p:spPr bwMode="auto">
              <a:xfrm>
                <a:off x="1160461"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36" name="Rectangle 72">
                <a:extLst>
                  <a:ext uri="{FF2B5EF4-FFF2-40B4-BE49-F238E27FC236}">
                    <a16:creationId xmlns:a16="http://schemas.microsoft.com/office/drawing/2014/main" id="{3FB069A7-6406-02A2-919C-51C506CC8C94}"/>
                  </a:ext>
                </a:extLst>
              </p:cNvPr>
              <p:cNvSpPr>
                <a:spLocks noChangeArrowheads="1"/>
              </p:cNvSpPr>
              <p:nvPr/>
            </p:nvSpPr>
            <p:spPr bwMode="auto">
              <a:xfrm>
                <a:off x="1382711"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37" name="Rectangle 73">
                <a:extLst>
                  <a:ext uri="{FF2B5EF4-FFF2-40B4-BE49-F238E27FC236}">
                    <a16:creationId xmlns:a16="http://schemas.microsoft.com/office/drawing/2014/main" id="{1A4D7D62-0221-4EE7-EF13-944D637B9B07}"/>
                  </a:ext>
                </a:extLst>
              </p:cNvPr>
              <p:cNvSpPr>
                <a:spLocks noChangeArrowheads="1"/>
              </p:cNvSpPr>
              <p:nvPr/>
            </p:nvSpPr>
            <p:spPr bwMode="auto">
              <a:xfrm>
                <a:off x="160496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38" name="Rectangle 74">
                <a:extLst>
                  <a:ext uri="{FF2B5EF4-FFF2-40B4-BE49-F238E27FC236}">
                    <a16:creationId xmlns:a16="http://schemas.microsoft.com/office/drawing/2014/main" id="{0E0E58D5-FC3D-1636-B9CE-89A297D7DB61}"/>
                  </a:ext>
                </a:extLst>
              </p:cNvPr>
              <p:cNvSpPr>
                <a:spLocks noChangeArrowheads="1"/>
              </p:cNvSpPr>
              <p:nvPr/>
            </p:nvSpPr>
            <p:spPr bwMode="auto">
              <a:xfrm>
                <a:off x="182721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39" name="Rectangle 75">
                <a:extLst>
                  <a:ext uri="{FF2B5EF4-FFF2-40B4-BE49-F238E27FC236}">
                    <a16:creationId xmlns:a16="http://schemas.microsoft.com/office/drawing/2014/main" id="{9652D02D-D26E-8FC6-340F-015582AEA799}"/>
                  </a:ext>
                </a:extLst>
              </p:cNvPr>
              <p:cNvSpPr>
                <a:spLocks noChangeArrowheads="1"/>
              </p:cNvSpPr>
              <p:nvPr/>
            </p:nvSpPr>
            <p:spPr bwMode="auto">
              <a:xfrm>
                <a:off x="204946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0" name="Rectangle 76">
                <a:extLst>
                  <a:ext uri="{FF2B5EF4-FFF2-40B4-BE49-F238E27FC236}">
                    <a16:creationId xmlns:a16="http://schemas.microsoft.com/office/drawing/2014/main" id="{1302B42F-9793-02A8-23E2-A160D794D37C}"/>
                  </a:ext>
                </a:extLst>
              </p:cNvPr>
              <p:cNvSpPr>
                <a:spLocks noChangeArrowheads="1"/>
              </p:cNvSpPr>
              <p:nvPr/>
            </p:nvSpPr>
            <p:spPr bwMode="auto">
              <a:xfrm>
                <a:off x="227171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1" name="Rectangle 77">
                <a:extLst>
                  <a:ext uri="{FF2B5EF4-FFF2-40B4-BE49-F238E27FC236}">
                    <a16:creationId xmlns:a16="http://schemas.microsoft.com/office/drawing/2014/main" id="{C7B2196F-01D3-B46E-ED34-6A11B6AF9375}"/>
                  </a:ext>
                </a:extLst>
              </p:cNvPr>
              <p:cNvSpPr>
                <a:spLocks noChangeArrowheads="1"/>
              </p:cNvSpPr>
              <p:nvPr/>
            </p:nvSpPr>
            <p:spPr bwMode="auto">
              <a:xfrm>
                <a:off x="2493959"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2" name="Rectangle 78">
                <a:extLst>
                  <a:ext uri="{FF2B5EF4-FFF2-40B4-BE49-F238E27FC236}">
                    <a16:creationId xmlns:a16="http://schemas.microsoft.com/office/drawing/2014/main" id="{F595F307-516C-7593-F77D-DF302A152E0A}"/>
                  </a:ext>
                </a:extLst>
              </p:cNvPr>
              <p:cNvSpPr>
                <a:spLocks noChangeArrowheads="1"/>
              </p:cNvSpPr>
              <p:nvPr/>
            </p:nvSpPr>
            <p:spPr bwMode="auto">
              <a:xfrm>
                <a:off x="2716209"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3" name="Rectangle 79">
                <a:extLst>
                  <a:ext uri="{FF2B5EF4-FFF2-40B4-BE49-F238E27FC236}">
                    <a16:creationId xmlns:a16="http://schemas.microsoft.com/office/drawing/2014/main" id="{4340AE97-0B90-1DC2-8B82-BDE8B1D62211}"/>
                  </a:ext>
                </a:extLst>
              </p:cNvPr>
              <p:cNvSpPr>
                <a:spLocks noChangeArrowheads="1"/>
              </p:cNvSpPr>
              <p:nvPr/>
            </p:nvSpPr>
            <p:spPr bwMode="auto">
              <a:xfrm>
                <a:off x="2938458"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4" name="Rectangle 80">
                <a:extLst>
                  <a:ext uri="{FF2B5EF4-FFF2-40B4-BE49-F238E27FC236}">
                    <a16:creationId xmlns:a16="http://schemas.microsoft.com/office/drawing/2014/main" id="{3D4FDA51-DCC8-6504-47A3-9F3237343F0A}"/>
                  </a:ext>
                </a:extLst>
              </p:cNvPr>
              <p:cNvSpPr>
                <a:spLocks noChangeArrowheads="1"/>
              </p:cNvSpPr>
              <p:nvPr/>
            </p:nvSpPr>
            <p:spPr bwMode="auto">
              <a:xfrm>
                <a:off x="3160708"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5" name="Rectangle 81">
                <a:extLst>
                  <a:ext uri="{FF2B5EF4-FFF2-40B4-BE49-F238E27FC236}">
                    <a16:creationId xmlns:a16="http://schemas.microsoft.com/office/drawing/2014/main" id="{D6D3EF44-FF6E-D851-E4F8-7FD66EBC7003}"/>
                  </a:ext>
                </a:extLst>
              </p:cNvPr>
              <p:cNvSpPr>
                <a:spLocks noChangeArrowheads="1"/>
              </p:cNvSpPr>
              <p:nvPr/>
            </p:nvSpPr>
            <p:spPr bwMode="auto">
              <a:xfrm>
                <a:off x="3382956"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6" name="Rectangle 82">
                <a:extLst>
                  <a:ext uri="{FF2B5EF4-FFF2-40B4-BE49-F238E27FC236}">
                    <a16:creationId xmlns:a16="http://schemas.microsoft.com/office/drawing/2014/main" id="{181373D0-3141-78D1-CD4A-2E6E6C4B30EE}"/>
                  </a:ext>
                </a:extLst>
              </p:cNvPr>
              <p:cNvSpPr>
                <a:spLocks noChangeArrowheads="1"/>
              </p:cNvSpPr>
              <p:nvPr/>
            </p:nvSpPr>
            <p:spPr bwMode="auto">
              <a:xfrm>
                <a:off x="3605206"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7" name="Rectangle 83">
                <a:extLst>
                  <a:ext uri="{FF2B5EF4-FFF2-40B4-BE49-F238E27FC236}">
                    <a16:creationId xmlns:a16="http://schemas.microsoft.com/office/drawing/2014/main" id="{8A80C0A5-27BB-E79D-4965-F4461831D426}"/>
                  </a:ext>
                </a:extLst>
              </p:cNvPr>
              <p:cNvSpPr>
                <a:spLocks noChangeArrowheads="1"/>
              </p:cNvSpPr>
              <p:nvPr/>
            </p:nvSpPr>
            <p:spPr bwMode="auto">
              <a:xfrm>
                <a:off x="3827455"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8" name="Rectangle 84">
                <a:extLst>
                  <a:ext uri="{FF2B5EF4-FFF2-40B4-BE49-F238E27FC236}">
                    <a16:creationId xmlns:a16="http://schemas.microsoft.com/office/drawing/2014/main" id="{BC39913A-6A1A-D141-E5BA-EB6C4FA2F2EA}"/>
                  </a:ext>
                </a:extLst>
              </p:cNvPr>
              <p:cNvSpPr>
                <a:spLocks noChangeArrowheads="1"/>
              </p:cNvSpPr>
              <p:nvPr/>
            </p:nvSpPr>
            <p:spPr bwMode="auto">
              <a:xfrm>
                <a:off x="4049705"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49" name="Rectangle 85">
                <a:extLst>
                  <a:ext uri="{FF2B5EF4-FFF2-40B4-BE49-F238E27FC236}">
                    <a16:creationId xmlns:a16="http://schemas.microsoft.com/office/drawing/2014/main" id="{20E29B82-9032-2F23-E759-1915C0DB8B27}"/>
                  </a:ext>
                </a:extLst>
              </p:cNvPr>
              <p:cNvSpPr>
                <a:spLocks noChangeArrowheads="1"/>
              </p:cNvSpPr>
              <p:nvPr/>
            </p:nvSpPr>
            <p:spPr bwMode="auto">
              <a:xfrm>
                <a:off x="4271954"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0" name="Rectangle 86">
                <a:extLst>
                  <a:ext uri="{FF2B5EF4-FFF2-40B4-BE49-F238E27FC236}">
                    <a16:creationId xmlns:a16="http://schemas.microsoft.com/office/drawing/2014/main" id="{EFA80959-963F-A052-C601-9FA0D81AA846}"/>
                  </a:ext>
                </a:extLst>
              </p:cNvPr>
              <p:cNvSpPr>
                <a:spLocks noChangeArrowheads="1"/>
              </p:cNvSpPr>
              <p:nvPr/>
            </p:nvSpPr>
            <p:spPr bwMode="auto">
              <a:xfrm>
                <a:off x="4494203"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1" name="Rectangle 87">
                <a:extLst>
                  <a:ext uri="{FF2B5EF4-FFF2-40B4-BE49-F238E27FC236}">
                    <a16:creationId xmlns:a16="http://schemas.microsoft.com/office/drawing/2014/main" id="{CB977873-F020-C9D1-D74E-23422F34F046}"/>
                  </a:ext>
                </a:extLst>
              </p:cNvPr>
              <p:cNvSpPr>
                <a:spLocks noChangeArrowheads="1"/>
              </p:cNvSpPr>
              <p:nvPr/>
            </p:nvSpPr>
            <p:spPr bwMode="auto">
              <a:xfrm>
                <a:off x="471645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2" name="Rectangle 88">
                <a:extLst>
                  <a:ext uri="{FF2B5EF4-FFF2-40B4-BE49-F238E27FC236}">
                    <a16:creationId xmlns:a16="http://schemas.microsoft.com/office/drawing/2014/main" id="{479AF9F5-094B-9C4A-956A-CD01736D7B12}"/>
                  </a:ext>
                </a:extLst>
              </p:cNvPr>
              <p:cNvSpPr>
                <a:spLocks noChangeArrowheads="1"/>
              </p:cNvSpPr>
              <p:nvPr/>
            </p:nvSpPr>
            <p:spPr bwMode="auto">
              <a:xfrm>
                <a:off x="493870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3" name="Rectangle 89">
                <a:extLst>
                  <a:ext uri="{FF2B5EF4-FFF2-40B4-BE49-F238E27FC236}">
                    <a16:creationId xmlns:a16="http://schemas.microsoft.com/office/drawing/2014/main" id="{CFFA9C97-52BD-3E8F-0C0C-8C77B16A8201}"/>
                  </a:ext>
                </a:extLst>
              </p:cNvPr>
              <p:cNvSpPr>
                <a:spLocks noChangeArrowheads="1"/>
              </p:cNvSpPr>
              <p:nvPr/>
            </p:nvSpPr>
            <p:spPr bwMode="auto">
              <a:xfrm>
                <a:off x="5160953"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4" name="Rectangle 90">
                <a:extLst>
                  <a:ext uri="{FF2B5EF4-FFF2-40B4-BE49-F238E27FC236}">
                    <a16:creationId xmlns:a16="http://schemas.microsoft.com/office/drawing/2014/main" id="{BA3CDACB-ED4D-EA74-6D3C-33C77645E5D0}"/>
                  </a:ext>
                </a:extLst>
              </p:cNvPr>
              <p:cNvSpPr>
                <a:spLocks noChangeArrowheads="1"/>
              </p:cNvSpPr>
              <p:nvPr/>
            </p:nvSpPr>
            <p:spPr bwMode="auto">
              <a:xfrm>
                <a:off x="538320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5" name="Rectangle 91">
                <a:extLst>
                  <a:ext uri="{FF2B5EF4-FFF2-40B4-BE49-F238E27FC236}">
                    <a16:creationId xmlns:a16="http://schemas.microsoft.com/office/drawing/2014/main" id="{3F9BD26A-C16E-EEB9-A25D-7C4148753DAC}"/>
                  </a:ext>
                </a:extLst>
              </p:cNvPr>
              <p:cNvSpPr>
                <a:spLocks noChangeArrowheads="1"/>
              </p:cNvSpPr>
              <p:nvPr/>
            </p:nvSpPr>
            <p:spPr bwMode="auto">
              <a:xfrm>
                <a:off x="5605450"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sp>
            <p:nvSpPr>
              <p:cNvPr id="128056" name="Rectangle 92">
                <a:extLst>
                  <a:ext uri="{FF2B5EF4-FFF2-40B4-BE49-F238E27FC236}">
                    <a16:creationId xmlns:a16="http://schemas.microsoft.com/office/drawing/2014/main" id="{2305D981-1B2F-E8EA-B8E5-F574C3AF8CC8}"/>
                  </a:ext>
                </a:extLst>
              </p:cNvPr>
              <p:cNvSpPr>
                <a:spLocks noChangeArrowheads="1"/>
              </p:cNvSpPr>
              <p:nvPr/>
            </p:nvSpPr>
            <p:spPr bwMode="auto">
              <a:xfrm>
                <a:off x="5827712" y="2935288"/>
                <a:ext cx="16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solidFill>
                      <a:srgbClr val="000000"/>
                    </a:solidFill>
                    <a:latin typeface="Times New Roman" panose="02020603050405020304" pitchFamily="18" charset="0"/>
                  </a:rPr>
                  <a:t>_</a:t>
                </a:r>
                <a:endParaRPr lang="en-US" altLang="en-US" sz="1800">
                  <a:solidFill>
                    <a:srgbClr val="000000"/>
                  </a:solidFill>
                </a:endParaRPr>
              </a:p>
            </p:txBody>
          </p:sp>
        </p:grpSp>
        <p:grpSp>
          <p:nvGrpSpPr>
            <p:cNvPr id="128027" name="Group 6">
              <a:extLst>
                <a:ext uri="{FF2B5EF4-FFF2-40B4-BE49-F238E27FC236}">
                  <a16:creationId xmlns:a16="http://schemas.microsoft.com/office/drawing/2014/main" id="{91E4753A-A96D-6A88-6A65-9F82140C18E7}"/>
                </a:ext>
              </a:extLst>
            </p:cNvPr>
            <p:cNvGrpSpPr>
              <a:grpSpLocks/>
            </p:cNvGrpSpPr>
            <p:nvPr/>
          </p:nvGrpSpPr>
          <p:grpSpPr bwMode="auto">
            <a:xfrm>
              <a:off x="4228736" y="1635125"/>
              <a:ext cx="563822" cy="364774"/>
              <a:chOff x="4228736" y="1635125"/>
              <a:chExt cx="563822" cy="364774"/>
            </a:xfrm>
          </p:grpSpPr>
          <p:sp>
            <p:nvSpPr>
              <p:cNvPr id="128028" name="Rectangle 103">
                <a:extLst>
                  <a:ext uri="{FF2B5EF4-FFF2-40B4-BE49-F238E27FC236}">
                    <a16:creationId xmlns:a16="http://schemas.microsoft.com/office/drawing/2014/main" id="{169CE8F8-C549-A827-D0AB-A46875F1C800}"/>
                  </a:ext>
                </a:extLst>
              </p:cNvPr>
              <p:cNvSpPr>
                <a:spLocks noChangeArrowheads="1"/>
              </p:cNvSpPr>
              <p:nvPr/>
            </p:nvSpPr>
            <p:spPr bwMode="auto">
              <a:xfrm>
                <a:off x="4228736" y="1671455"/>
                <a:ext cx="100971" cy="29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128029" name="Rectangle 104">
                <a:extLst>
                  <a:ext uri="{FF2B5EF4-FFF2-40B4-BE49-F238E27FC236}">
                    <a16:creationId xmlns:a16="http://schemas.microsoft.com/office/drawing/2014/main" id="{E88D48AF-BFBD-E400-403E-5157DD25D3B5}"/>
                  </a:ext>
                </a:extLst>
              </p:cNvPr>
              <p:cNvSpPr>
                <a:spLocks noChangeArrowheads="1"/>
              </p:cNvSpPr>
              <p:nvPr/>
            </p:nvSpPr>
            <p:spPr bwMode="auto">
              <a:xfrm>
                <a:off x="4647376" y="1671455"/>
                <a:ext cx="100971" cy="29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r</a:t>
                </a:r>
                <a:endParaRPr lang="en-US" altLang="en-US" sz="1800" b="1">
                  <a:solidFill>
                    <a:srgbClr val="000000"/>
                  </a:solidFill>
                </a:endParaRPr>
              </a:p>
            </p:txBody>
          </p:sp>
          <p:sp>
            <p:nvSpPr>
              <p:cNvPr id="128030" name="Rectangle 105">
                <a:extLst>
                  <a:ext uri="{FF2B5EF4-FFF2-40B4-BE49-F238E27FC236}">
                    <a16:creationId xmlns:a16="http://schemas.microsoft.com/office/drawing/2014/main" id="{BBD2D708-5CD9-8481-4514-3AD0F04452C6}"/>
                  </a:ext>
                </a:extLst>
              </p:cNvPr>
              <p:cNvSpPr>
                <a:spLocks noChangeArrowheads="1"/>
              </p:cNvSpPr>
              <p:nvPr/>
            </p:nvSpPr>
            <p:spPr bwMode="auto">
              <a:xfrm>
                <a:off x="4432689" y="1677267"/>
                <a:ext cx="142911" cy="29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a:solidFill>
                      <a:srgbClr val="000000"/>
                    </a:solidFill>
                    <a:latin typeface="Symbol" panose="05050102010706020507" pitchFamily="18" charset="2"/>
                  </a:rPr>
                  <a:t>-</a:t>
                </a:r>
                <a:endParaRPr lang="en-US" altLang="en-US" sz="1800" b="1">
                  <a:solidFill>
                    <a:srgbClr val="000000"/>
                  </a:solidFill>
                </a:endParaRPr>
              </a:p>
            </p:txBody>
          </p:sp>
          <p:sp>
            <p:nvSpPr>
              <p:cNvPr id="128031" name="Rectangle 107">
                <a:extLst>
                  <a:ext uri="{FF2B5EF4-FFF2-40B4-BE49-F238E27FC236}">
                    <a16:creationId xmlns:a16="http://schemas.microsoft.com/office/drawing/2014/main" id="{64BF0A85-2BC1-91DF-73B7-8011AA76CF7E}"/>
                  </a:ext>
                </a:extLst>
              </p:cNvPr>
              <p:cNvSpPr>
                <a:spLocks noChangeArrowheads="1"/>
              </p:cNvSpPr>
              <p:nvPr/>
            </p:nvSpPr>
            <p:spPr bwMode="auto">
              <a:xfrm>
                <a:off x="4310317" y="1816772"/>
                <a:ext cx="80776" cy="18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2</a:t>
                </a:r>
                <a:endParaRPr lang="en-US" altLang="en-US" sz="1000" b="1">
                  <a:solidFill>
                    <a:srgbClr val="000000"/>
                  </a:solidFill>
                </a:endParaRPr>
              </a:p>
            </p:txBody>
          </p:sp>
          <p:sp>
            <p:nvSpPr>
              <p:cNvPr id="128032" name="Rectangle 108">
                <a:extLst>
                  <a:ext uri="{FF2B5EF4-FFF2-40B4-BE49-F238E27FC236}">
                    <a16:creationId xmlns:a16="http://schemas.microsoft.com/office/drawing/2014/main" id="{C5DA3241-A792-6AC9-8A21-93350DDA9308}"/>
                  </a:ext>
                </a:extLst>
              </p:cNvPr>
              <p:cNvSpPr>
                <a:spLocks noChangeArrowheads="1"/>
              </p:cNvSpPr>
              <p:nvPr/>
            </p:nvSpPr>
            <p:spPr bwMode="auto">
              <a:xfrm>
                <a:off x="4711782" y="1816772"/>
                <a:ext cx="80776" cy="18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sp>
            <p:nvSpPr>
              <p:cNvPr id="128033" name="Rectangle 111">
                <a:extLst>
                  <a:ext uri="{FF2B5EF4-FFF2-40B4-BE49-F238E27FC236}">
                    <a16:creationId xmlns:a16="http://schemas.microsoft.com/office/drawing/2014/main" id="{D0B99E3D-6A03-4E6E-E0ED-49AB73B4BF5B}"/>
                  </a:ext>
                </a:extLst>
              </p:cNvPr>
              <p:cNvSpPr>
                <a:spLocks noChangeArrowheads="1"/>
              </p:cNvSpPr>
              <p:nvPr/>
            </p:nvSpPr>
            <p:spPr bwMode="auto">
              <a:xfrm>
                <a:off x="4230884" y="1635125"/>
                <a:ext cx="147573"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sp>
            <p:nvSpPr>
              <p:cNvPr id="128034" name="Rectangle 112">
                <a:extLst>
                  <a:ext uri="{FF2B5EF4-FFF2-40B4-BE49-F238E27FC236}">
                    <a16:creationId xmlns:a16="http://schemas.microsoft.com/office/drawing/2014/main" id="{CAF36F7F-0E1A-695A-3F84-056E81D4012F}"/>
                  </a:ext>
                </a:extLst>
              </p:cNvPr>
              <p:cNvSpPr>
                <a:spLocks noChangeArrowheads="1"/>
              </p:cNvSpPr>
              <p:nvPr/>
            </p:nvSpPr>
            <p:spPr bwMode="auto">
              <a:xfrm>
                <a:off x="4613026" y="1635125"/>
                <a:ext cx="147573"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solidFill>
                      <a:srgbClr val="000000"/>
                    </a:solidFill>
                    <a:latin typeface="Symbol" panose="05050102010706020507" pitchFamily="18" charset="2"/>
                    <a:sym typeface="Symbol" panose="05050102010706020507" pitchFamily="18" charset="2"/>
                  </a:rPr>
                  <a:t></a:t>
                </a:r>
                <a:endParaRPr lang="en-US" altLang="en-US" sz="700" b="1">
                  <a:solidFill>
                    <a:srgbClr val="000000"/>
                  </a:solidFill>
                  <a:latin typeface="Symbol" panose="05050102010706020507" pitchFamily="18" charset="2"/>
                  <a:sym typeface="Symbol" panose="05050102010706020507" pitchFamily="18" charset="2"/>
                </a:endParaRPr>
              </a:p>
            </p:txBody>
          </p:sp>
        </p:grpSp>
      </p:grpSp>
      <p:pic>
        <p:nvPicPr>
          <p:cNvPr id="175" name="Picture 174" descr="A picture containing black, darkness&#10;&#10;Description automatically generated">
            <a:extLst>
              <a:ext uri="{FF2B5EF4-FFF2-40B4-BE49-F238E27FC236}">
                <a16:creationId xmlns:a16="http://schemas.microsoft.com/office/drawing/2014/main" id="{2C233F3E-2702-D2B0-0C3B-28A7D2FDC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619" t="25589" b="29941"/>
          <a:stretch>
            <a:fillRect/>
          </a:stretch>
        </p:blipFill>
        <p:spPr bwMode="auto">
          <a:xfrm>
            <a:off x="6053138" y="4929188"/>
            <a:ext cx="161766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 name="Right Brace 175">
            <a:extLst>
              <a:ext uri="{FF2B5EF4-FFF2-40B4-BE49-F238E27FC236}">
                <a16:creationId xmlns:a16="http://schemas.microsoft.com/office/drawing/2014/main" id="{70163D43-176A-DD6F-DBE0-06AC63429160}"/>
              </a:ext>
            </a:extLst>
          </p:cNvPr>
          <p:cNvSpPr/>
          <p:nvPr/>
        </p:nvSpPr>
        <p:spPr>
          <a:xfrm rot="5400000">
            <a:off x="3844925" y="4656138"/>
            <a:ext cx="390525" cy="2981325"/>
          </a:xfrm>
          <a:prstGeom prst="rightBrace">
            <a:avLst>
              <a:gd name="adj1" fmla="val 50648"/>
              <a:gd name="adj2" fmla="val 45934"/>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nvGrpSpPr>
          <p:cNvPr id="178" name="Group 177">
            <a:extLst>
              <a:ext uri="{FF2B5EF4-FFF2-40B4-BE49-F238E27FC236}">
                <a16:creationId xmlns:a16="http://schemas.microsoft.com/office/drawing/2014/main" id="{E711E74A-9101-F942-57F3-80A02C43ACAD}"/>
              </a:ext>
            </a:extLst>
          </p:cNvPr>
          <p:cNvGrpSpPr>
            <a:grpSpLocks/>
          </p:cNvGrpSpPr>
          <p:nvPr/>
        </p:nvGrpSpPr>
        <p:grpSpPr bwMode="auto">
          <a:xfrm>
            <a:off x="4024313" y="6302375"/>
            <a:ext cx="327025" cy="396875"/>
            <a:chOff x="5494479" y="1962142"/>
            <a:chExt cx="325740" cy="397120"/>
          </a:xfrm>
        </p:grpSpPr>
        <p:sp>
          <p:nvSpPr>
            <p:cNvPr id="128022" name="Rectangle 16">
              <a:extLst>
                <a:ext uri="{FF2B5EF4-FFF2-40B4-BE49-F238E27FC236}">
                  <a16:creationId xmlns:a16="http://schemas.microsoft.com/office/drawing/2014/main" id="{779DB7ED-634C-CC72-C5FC-DA83374DCA2F}"/>
                </a:ext>
              </a:extLst>
            </p:cNvPr>
            <p:cNvSpPr>
              <a:spLocks noChangeArrowheads="1"/>
            </p:cNvSpPr>
            <p:nvPr/>
          </p:nvSpPr>
          <p:spPr bwMode="auto">
            <a:xfrm>
              <a:off x="5494479" y="1962142"/>
              <a:ext cx="2099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a:solidFill>
                    <a:srgbClr val="000000"/>
                  </a:solidFill>
                  <a:latin typeface="Times New Roman" panose="02020603050405020304" pitchFamily="18" charset="0"/>
                </a:rPr>
                <a:t>m</a:t>
              </a:r>
              <a:endParaRPr lang="en-US" altLang="en-US" sz="1800" b="1">
                <a:solidFill>
                  <a:srgbClr val="000000"/>
                </a:solidFill>
              </a:endParaRPr>
            </a:p>
          </p:txBody>
        </p:sp>
        <p:sp>
          <p:nvSpPr>
            <p:cNvPr id="128023" name="Rectangle 59">
              <a:extLst>
                <a:ext uri="{FF2B5EF4-FFF2-40B4-BE49-F238E27FC236}">
                  <a16:creationId xmlns:a16="http://schemas.microsoft.com/office/drawing/2014/main" id="{72C9D26F-8807-25DA-065C-FCC70089889E}"/>
                </a:ext>
              </a:extLst>
            </p:cNvPr>
            <p:cNvSpPr>
              <a:spLocks noChangeArrowheads="1"/>
            </p:cNvSpPr>
            <p:nvPr/>
          </p:nvSpPr>
          <p:spPr bwMode="auto">
            <a:xfrm>
              <a:off x="5687169" y="2143818"/>
              <a:ext cx="1330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i="1">
                  <a:solidFill>
                    <a:srgbClr val="000000"/>
                  </a:solidFill>
                  <a:latin typeface="Times New Roman" panose="02020603050405020304" pitchFamily="18" charset="0"/>
                </a:rPr>
                <a:t>i</a:t>
              </a:r>
              <a:r>
                <a:rPr lang="en-US" altLang="en-US" sz="1300" b="1">
                  <a:solidFill>
                    <a:srgbClr val="000000"/>
                  </a:solidFill>
                  <a:latin typeface="Times New Roman" panose="02020603050405020304" pitchFamily="18" charset="0"/>
                </a:rPr>
                <a:t>1</a:t>
              </a:r>
              <a:endParaRPr lang="en-US" altLang="en-US" sz="1000" b="1">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8998"/>
                                        </p:tgtEl>
                                        <p:attrNameLst>
                                          <p:attrName>style.visibility</p:attrName>
                                        </p:attrNameLst>
                                      </p:cBhvr>
                                      <p:to>
                                        <p:strVal val="visible"/>
                                      </p:to>
                                    </p:set>
                                    <p:animEffect transition="in" filter="fade">
                                      <p:cBhvr>
                                        <p:cTn id="20" dur="500"/>
                                        <p:tgtEl>
                                          <p:spTgt spid="16899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fade">
                                      <p:cBhvr>
                                        <p:cTn id="25" dur="500"/>
                                        <p:tgtEl>
                                          <p:spTgt spid="1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3"/>
                                        </p:tgtEl>
                                        <p:attrNameLst>
                                          <p:attrName>style.visibility</p:attrName>
                                        </p:attrNameLst>
                                      </p:cBhvr>
                                      <p:to>
                                        <p:strVal val="visible"/>
                                      </p:to>
                                    </p:set>
                                    <p:animEffect transition="in" filter="fade">
                                      <p:cBhvr>
                                        <p:cTn id="30" dur="500"/>
                                        <p:tgtEl>
                                          <p:spTgt spid="16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Effect transition="in" filter="fade">
                                      <p:cBhvr>
                                        <p:cTn id="35" dur="500"/>
                                        <p:tgtEl>
                                          <p:spTgt spid="176"/>
                                        </p:tgtEl>
                                      </p:cBhvr>
                                    </p:animEffect>
                                  </p:childTnLst>
                                </p:cTn>
                              </p:par>
                              <p:par>
                                <p:cTn id="36" presetID="10" presetClass="entr" presetSubtype="0" fill="hold" nodeType="with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fade">
                                      <p:cBhvr>
                                        <p:cTn id="38" dur="500"/>
                                        <p:tgtEl>
                                          <p:spTgt spid="1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75"/>
                                        </p:tgtEl>
                                        <p:attrNameLst>
                                          <p:attrName>style.visibility</p:attrName>
                                        </p:attrNameLst>
                                      </p:cBhvr>
                                      <p:to>
                                        <p:strVal val="visible"/>
                                      </p:to>
                                    </p:set>
                                    <p:animEffect transition="in" filter="fade">
                                      <p:cBhvr>
                                        <p:cTn id="43"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1">
            <a:extLst>
              <a:ext uri="{FF2B5EF4-FFF2-40B4-BE49-F238E27FC236}">
                <a16:creationId xmlns:a16="http://schemas.microsoft.com/office/drawing/2014/main" id="{280B97F0-D745-0B4A-EC4B-EDCDB05FD6EE}"/>
              </a:ext>
            </a:extLst>
          </p:cNvPr>
          <p:cNvSpPr txBox="1">
            <a:spLocks noChangeArrowheads="1"/>
          </p:cNvSpPr>
          <p:nvPr/>
        </p:nvSpPr>
        <p:spPr bwMode="auto">
          <a:xfrm>
            <a:off x="617538" y="928688"/>
            <a:ext cx="79533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C00000"/>
                </a:solidFill>
              </a:rPr>
              <a:t>Mass Defect </a:t>
            </a:r>
            <a:r>
              <a:rPr lang="en-US" altLang="en-US" sz="2000" b="1"/>
              <a:t>= Sum of weights of all protons, neutrons and electrons in ANY Atom/Isotope is </a:t>
            </a:r>
            <a:r>
              <a:rPr lang="en-US" altLang="en-US" sz="2000" b="1">
                <a:solidFill>
                  <a:srgbClr val="C00000"/>
                </a:solidFill>
              </a:rPr>
              <a:t>not equal </a:t>
            </a:r>
            <a:r>
              <a:rPr lang="en-US" altLang="en-US" sz="2000" b="1"/>
              <a:t>to the weight of the combined atom/isotope</a:t>
            </a:r>
          </a:p>
        </p:txBody>
      </p:sp>
      <p:sp>
        <p:nvSpPr>
          <p:cNvPr id="130051" name="TextBox 1">
            <a:extLst>
              <a:ext uri="{FF2B5EF4-FFF2-40B4-BE49-F238E27FC236}">
                <a16:creationId xmlns:a16="http://schemas.microsoft.com/office/drawing/2014/main" id="{CFB0A332-C019-01E6-DC0F-3B2DAA3ADAF3}"/>
              </a:ext>
            </a:extLst>
          </p:cNvPr>
          <p:cNvSpPr txBox="1">
            <a:spLocks noChangeArrowheads="1"/>
          </p:cNvSpPr>
          <p:nvPr/>
        </p:nvSpPr>
        <p:spPr bwMode="auto">
          <a:xfrm>
            <a:off x="749300" y="6521450"/>
            <a:ext cx="4252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Source:  https://sciencenotes.org/mass-defect-definition-and-formula/</a:t>
            </a:r>
          </a:p>
          <a:p>
            <a:pPr>
              <a:spcBef>
                <a:spcPct val="0"/>
              </a:spcBef>
              <a:buFontTx/>
              <a:buNone/>
            </a:pPr>
            <a:r>
              <a:rPr lang="en-US" altLang="en-US" sz="900"/>
              <a:t>https://www.eag.com/app-note/sims-tutorial/</a:t>
            </a:r>
          </a:p>
        </p:txBody>
      </p:sp>
      <p:sp>
        <p:nvSpPr>
          <p:cNvPr id="8" name="Title 1">
            <a:extLst>
              <a:ext uri="{FF2B5EF4-FFF2-40B4-BE49-F238E27FC236}">
                <a16:creationId xmlns:a16="http://schemas.microsoft.com/office/drawing/2014/main" id="{099839A0-76C5-2C3C-C705-B58671D68809}"/>
              </a:ext>
            </a:extLst>
          </p:cNvPr>
          <p:cNvSpPr txBox="1">
            <a:spLocks noChangeArrowheads="1"/>
          </p:cNvSpPr>
          <p:nvPr/>
        </p:nvSpPr>
        <p:spPr>
          <a:xfrm>
            <a:off x="219075" y="88900"/>
            <a:ext cx="8737600" cy="711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3200" b="1" kern="0" dirty="0"/>
              <a:t>Example 1: Showing Mass ≠ Matter </a:t>
            </a:r>
            <a:r>
              <a:rPr lang="en-US" altLang="en-US" sz="2000" b="1" kern="0" dirty="0"/>
              <a:t>(1 of 3)</a:t>
            </a:r>
            <a:endParaRPr lang="en-US" altLang="en-US" sz="3200" b="1" kern="0" dirty="0"/>
          </a:p>
        </p:txBody>
      </p:sp>
      <p:pic>
        <p:nvPicPr>
          <p:cNvPr id="14" name="Picture 13" descr="A picture containing text, screenshot, font, number&#10;&#10;Description automatically generated">
            <a:extLst>
              <a:ext uri="{FF2B5EF4-FFF2-40B4-BE49-F238E27FC236}">
                <a16:creationId xmlns:a16="http://schemas.microsoft.com/office/drawing/2014/main" id="{BBE0CDF5-6679-CFA6-2EB6-E75F6A976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2297113"/>
            <a:ext cx="33337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picture containing text, screenshot, font, number&#10;&#10;Description automatically generated">
            <a:extLst>
              <a:ext uri="{FF2B5EF4-FFF2-40B4-BE49-F238E27FC236}">
                <a16:creationId xmlns:a16="http://schemas.microsoft.com/office/drawing/2014/main" id="{E94E4BAD-2667-B56D-3FC3-C91D2A923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4573588"/>
            <a:ext cx="73421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picture containing text, screenshot, font, number&#10;&#10;Description automatically generated">
            <a:extLst>
              <a:ext uri="{FF2B5EF4-FFF2-40B4-BE49-F238E27FC236}">
                <a16:creationId xmlns:a16="http://schemas.microsoft.com/office/drawing/2014/main" id="{FED408E7-CF72-12BB-492D-9ECC6A3BF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2178"/>
          <a:stretch>
            <a:fillRect/>
          </a:stretch>
        </p:blipFill>
        <p:spPr bwMode="auto">
          <a:xfrm>
            <a:off x="4672013" y="1938338"/>
            <a:ext cx="333375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picture containing text, screenshot, font, number&#10;&#10;Description automatically generated">
            <a:extLst>
              <a:ext uri="{FF2B5EF4-FFF2-40B4-BE49-F238E27FC236}">
                <a16:creationId xmlns:a16="http://schemas.microsoft.com/office/drawing/2014/main" id="{90F394F4-0102-7F5A-68EA-99E611228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6981" b="30083"/>
          <a:stretch>
            <a:fillRect/>
          </a:stretch>
        </p:blipFill>
        <p:spPr bwMode="auto">
          <a:xfrm>
            <a:off x="4672013" y="3228975"/>
            <a:ext cx="333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icture containing text, screenshot, font, number&#10;&#10;Description automatically generated">
            <a:extLst>
              <a:ext uri="{FF2B5EF4-FFF2-40B4-BE49-F238E27FC236}">
                <a16:creationId xmlns:a16="http://schemas.microsoft.com/office/drawing/2014/main" id="{4329FDE2-0E01-5164-408C-0A08AED26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9601" b="17462"/>
          <a:stretch>
            <a:fillRect/>
          </a:stretch>
        </p:blipFill>
        <p:spPr bwMode="auto">
          <a:xfrm>
            <a:off x="4672013" y="3579813"/>
            <a:ext cx="333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ext, screenshot, font, number&#10;&#10;Description automatically generated">
            <a:extLst>
              <a:ext uri="{FF2B5EF4-FFF2-40B4-BE49-F238E27FC236}">
                <a16:creationId xmlns:a16="http://schemas.microsoft.com/office/drawing/2014/main" id="{7BB618C6-01C9-3BD7-034C-8A37698E2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1801"/>
          <a:stretch>
            <a:fillRect/>
          </a:stretch>
        </p:blipFill>
        <p:spPr bwMode="auto">
          <a:xfrm>
            <a:off x="4672013" y="3910013"/>
            <a:ext cx="33337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E16B519-9617-E553-9A21-C1C72E2582FE}"/>
              </a:ext>
            </a:extLst>
          </p:cNvPr>
          <p:cNvSpPr txBox="1">
            <a:spLocks noChangeArrowheads="1"/>
          </p:cNvSpPr>
          <p:nvPr/>
        </p:nvSpPr>
        <p:spPr bwMode="auto">
          <a:xfrm>
            <a:off x="300038" y="3652838"/>
            <a:ext cx="42799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C00000"/>
                </a:solidFill>
              </a:rPr>
              <a:t>The Standard Model “Reason” is some mass is converted into “Binding Energy” in nucleus</a:t>
            </a:r>
          </a:p>
        </p:txBody>
      </p:sp>
      <p:grpSp>
        <p:nvGrpSpPr>
          <p:cNvPr id="11" name="Group 10">
            <a:extLst>
              <a:ext uri="{FF2B5EF4-FFF2-40B4-BE49-F238E27FC236}">
                <a16:creationId xmlns:a16="http://schemas.microsoft.com/office/drawing/2014/main" id="{2A624380-C0D4-A2FE-7617-5DEFAC620CFE}"/>
              </a:ext>
            </a:extLst>
          </p:cNvPr>
          <p:cNvGrpSpPr>
            <a:grpSpLocks/>
          </p:cNvGrpSpPr>
          <p:nvPr/>
        </p:nvGrpSpPr>
        <p:grpSpPr bwMode="auto">
          <a:xfrm>
            <a:off x="1266825" y="3857625"/>
            <a:ext cx="3225800" cy="2689225"/>
            <a:chOff x="2959468" y="2084715"/>
            <a:chExt cx="3225064" cy="2688569"/>
          </a:xfrm>
        </p:grpSpPr>
        <p:pic>
          <p:nvPicPr>
            <p:cNvPr id="130062" name="Picture 11">
              <a:extLst>
                <a:ext uri="{FF2B5EF4-FFF2-40B4-BE49-F238E27FC236}">
                  <a16:creationId xmlns:a16="http://schemas.microsoft.com/office/drawing/2014/main" id="{19857E17-437F-6222-8ED9-C58BD81F81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468" y="2084715"/>
              <a:ext cx="3225064" cy="268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3" name="TextBox 12">
              <a:extLst>
                <a:ext uri="{FF2B5EF4-FFF2-40B4-BE49-F238E27FC236}">
                  <a16:creationId xmlns:a16="http://schemas.microsoft.com/office/drawing/2014/main" id="{BA8C6F7B-7163-F9BF-7B9B-B897620A99C9}"/>
                </a:ext>
              </a:extLst>
            </p:cNvPr>
            <p:cNvSpPr txBox="1">
              <a:spLocks noChangeArrowheads="1"/>
            </p:cNvSpPr>
            <p:nvPr/>
          </p:nvSpPr>
          <p:spPr bwMode="auto">
            <a:xfrm>
              <a:off x="4358665" y="2976563"/>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a:t>
              </a:r>
            </a:p>
          </p:txBody>
        </p:sp>
        <p:sp>
          <p:nvSpPr>
            <p:cNvPr id="130064" name="TextBox 14">
              <a:extLst>
                <a:ext uri="{FF2B5EF4-FFF2-40B4-BE49-F238E27FC236}">
                  <a16:creationId xmlns:a16="http://schemas.microsoft.com/office/drawing/2014/main" id="{28717D70-71AC-AA3F-0968-DCB869EF933E}"/>
                </a:ext>
              </a:extLst>
            </p:cNvPr>
            <p:cNvSpPr txBox="1">
              <a:spLocks noChangeArrowheads="1"/>
            </p:cNvSpPr>
            <p:nvPr/>
          </p:nvSpPr>
          <p:spPr bwMode="auto">
            <a:xfrm>
              <a:off x="3715727" y="3252788"/>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a:t>
              </a:r>
            </a:p>
          </p:txBody>
        </p:sp>
        <p:sp>
          <p:nvSpPr>
            <p:cNvPr id="130065" name="TextBox 16">
              <a:extLst>
                <a:ext uri="{FF2B5EF4-FFF2-40B4-BE49-F238E27FC236}">
                  <a16:creationId xmlns:a16="http://schemas.microsoft.com/office/drawing/2014/main" id="{9830F83F-244E-C1D3-FC2B-725664071D71}"/>
                </a:ext>
              </a:extLst>
            </p:cNvPr>
            <p:cNvSpPr txBox="1">
              <a:spLocks noChangeArrowheads="1"/>
            </p:cNvSpPr>
            <p:nvPr/>
          </p:nvSpPr>
          <p:spPr bwMode="auto">
            <a:xfrm>
              <a:off x="4315802" y="3933826"/>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a:t>
              </a:r>
            </a:p>
          </p:txBody>
        </p:sp>
        <p:sp>
          <p:nvSpPr>
            <p:cNvPr id="130066" name="TextBox 17">
              <a:extLst>
                <a:ext uri="{FF2B5EF4-FFF2-40B4-BE49-F238E27FC236}">
                  <a16:creationId xmlns:a16="http://schemas.microsoft.com/office/drawing/2014/main" id="{9DC59C00-1AF7-994D-389C-D1BB15880C91}"/>
                </a:ext>
              </a:extLst>
            </p:cNvPr>
            <p:cNvSpPr txBox="1">
              <a:spLocks noChangeArrowheads="1"/>
            </p:cNvSpPr>
            <p:nvPr/>
          </p:nvSpPr>
          <p:spPr bwMode="auto">
            <a:xfrm>
              <a:off x="4905310" y="2719388"/>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a:t>
              </a:r>
            </a:p>
          </p:txBody>
        </p:sp>
        <p:sp>
          <p:nvSpPr>
            <p:cNvPr id="130067" name="TextBox 23">
              <a:extLst>
                <a:ext uri="{FF2B5EF4-FFF2-40B4-BE49-F238E27FC236}">
                  <a16:creationId xmlns:a16="http://schemas.microsoft.com/office/drawing/2014/main" id="{5E6223E7-B795-07E2-DF91-233C6AAAE188}"/>
                </a:ext>
              </a:extLst>
            </p:cNvPr>
            <p:cNvSpPr txBox="1">
              <a:spLocks noChangeArrowheads="1"/>
            </p:cNvSpPr>
            <p:nvPr/>
          </p:nvSpPr>
          <p:spPr bwMode="auto">
            <a:xfrm>
              <a:off x="5102072" y="3105833"/>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sp>
          <p:nvSpPr>
            <p:cNvPr id="130068" name="TextBox 24">
              <a:extLst>
                <a:ext uri="{FF2B5EF4-FFF2-40B4-BE49-F238E27FC236}">
                  <a16:creationId xmlns:a16="http://schemas.microsoft.com/office/drawing/2014/main" id="{9D0DAF3A-7BA2-7D5C-6FEC-82D3162CD9EE}"/>
                </a:ext>
              </a:extLst>
            </p:cNvPr>
            <p:cNvSpPr txBox="1">
              <a:spLocks noChangeArrowheads="1"/>
            </p:cNvSpPr>
            <p:nvPr/>
          </p:nvSpPr>
          <p:spPr bwMode="auto">
            <a:xfrm>
              <a:off x="4785335" y="3677226"/>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sp>
          <p:nvSpPr>
            <p:cNvPr id="130069" name="TextBox 25">
              <a:extLst>
                <a:ext uri="{FF2B5EF4-FFF2-40B4-BE49-F238E27FC236}">
                  <a16:creationId xmlns:a16="http://schemas.microsoft.com/office/drawing/2014/main" id="{5694A905-082E-ABBA-7D0C-CEF21C31D5BD}"/>
                </a:ext>
              </a:extLst>
            </p:cNvPr>
            <p:cNvSpPr txBox="1">
              <a:spLocks noChangeArrowheads="1"/>
            </p:cNvSpPr>
            <p:nvPr/>
          </p:nvSpPr>
          <p:spPr bwMode="auto">
            <a:xfrm>
              <a:off x="4244103" y="3417533"/>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sp>
          <p:nvSpPr>
            <p:cNvPr id="130070" name="TextBox 26">
              <a:extLst>
                <a:ext uri="{FF2B5EF4-FFF2-40B4-BE49-F238E27FC236}">
                  <a16:creationId xmlns:a16="http://schemas.microsoft.com/office/drawing/2014/main" id="{8AE6FD8E-41A5-C6A7-0817-561F76A7FF6C}"/>
                </a:ext>
              </a:extLst>
            </p:cNvPr>
            <p:cNvSpPr txBox="1">
              <a:spLocks noChangeArrowheads="1"/>
            </p:cNvSpPr>
            <p:nvPr/>
          </p:nvSpPr>
          <p:spPr bwMode="auto">
            <a:xfrm>
              <a:off x="3833614" y="2782667"/>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sp>
          <p:nvSpPr>
            <p:cNvPr id="130071" name="TextBox 27">
              <a:extLst>
                <a:ext uri="{FF2B5EF4-FFF2-40B4-BE49-F238E27FC236}">
                  <a16:creationId xmlns:a16="http://schemas.microsoft.com/office/drawing/2014/main" id="{FAD426EC-0F0C-8362-0E31-3257B1840EFE}"/>
                </a:ext>
              </a:extLst>
            </p:cNvPr>
            <p:cNvSpPr txBox="1">
              <a:spLocks noChangeArrowheads="1"/>
            </p:cNvSpPr>
            <p:nvPr/>
          </p:nvSpPr>
          <p:spPr bwMode="auto">
            <a:xfrm>
              <a:off x="4473225" y="2497644"/>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sp>
          <p:nvSpPr>
            <p:cNvPr id="130072" name="TextBox 28">
              <a:extLst>
                <a:ext uri="{FF2B5EF4-FFF2-40B4-BE49-F238E27FC236}">
                  <a16:creationId xmlns:a16="http://schemas.microsoft.com/office/drawing/2014/main" id="{E9B4908F-3194-C187-7CA7-23F68F2D5937}"/>
                </a:ext>
              </a:extLst>
            </p:cNvPr>
            <p:cNvSpPr txBox="1">
              <a:spLocks noChangeArrowheads="1"/>
            </p:cNvSpPr>
            <p:nvPr/>
          </p:nvSpPr>
          <p:spPr bwMode="auto">
            <a:xfrm>
              <a:off x="3830287" y="3622894"/>
              <a:ext cx="426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t>o</a:t>
              </a:r>
            </a:p>
          </p:txBody>
        </p:sp>
        <p:cxnSp>
          <p:nvCxnSpPr>
            <p:cNvPr id="30" name="Straight Connector 29">
              <a:extLst>
                <a:ext uri="{FF2B5EF4-FFF2-40B4-BE49-F238E27FC236}">
                  <a16:creationId xmlns:a16="http://schemas.microsoft.com/office/drawing/2014/main" id="{758BCF9E-20C8-F0D7-C318-3C53F72AAF21}"/>
                </a:ext>
              </a:extLst>
            </p:cNvPr>
            <p:cNvCxnSpPr/>
            <p:nvPr/>
          </p:nvCxnSpPr>
          <p:spPr>
            <a:xfrm>
              <a:off x="5102104" y="2267233"/>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E7CBB8-BFD8-22E4-F811-30A5F0F48B29}"/>
                </a:ext>
              </a:extLst>
            </p:cNvPr>
            <p:cNvCxnSpPr/>
            <p:nvPr/>
          </p:nvCxnSpPr>
          <p:spPr>
            <a:xfrm>
              <a:off x="3678442" y="2462448"/>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F64F72-891F-6566-B78D-A744A0E3FEA7}"/>
                </a:ext>
              </a:extLst>
            </p:cNvPr>
            <p:cNvCxnSpPr/>
            <p:nvPr/>
          </p:nvCxnSpPr>
          <p:spPr>
            <a:xfrm>
              <a:off x="5906783" y="2976672"/>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575FF0C-DC74-AC49-9685-F9D33E9AA84D}"/>
                </a:ext>
              </a:extLst>
            </p:cNvPr>
            <p:cNvCxnSpPr/>
            <p:nvPr/>
          </p:nvCxnSpPr>
          <p:spPr>
            <a:xfrm>
              <a:off x="3088027" y="3300443"/>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B03C60C-1802-101A-064F-EFD918A81A68}"/>
                </a:ext>
              </a:extLst>
            </p:cNvPr>
            <p:cNvCxnSpPr/>
            <p:nvPr/>
          </p:nvCxnSpPr>
          <p:spPr>
            <a:xfrm>
              <a:off x="3364189" y="4574895"/>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D12425-CA0E-0FD5-2DAE-CC1A6B6FCBD1}"/>
                </a:ext>
              </a:extLst>
            </p:cNvPr>
            <p:cNvCxnSpPr/>
            <p:nvPr/>
          </p:nvCxnSpPr>
          <p:spPr>
            <a:xfrm>
              <a:off x="5592530" y="4584418"/>
              <a:ext cx="1523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B2B6E20-77D4-6D93-9181-9B1C70DDC2D9}"/>
              </a:ext>
            </a:extLst>
          </p:cNvPr>
          <p:cNvSpPr txBox="1">
            <a:spLocks noChangeArrowheads="1"/>
          </p:cNvSpPr>
          <p:nvPr/>
        </p:nvSpPr>
        <p:spPr bwMode="auto">
          <a:xfrm>
            <a:off x="4579938" y="5138738"/>
            <a:ext cx="3649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C00000"/>
                </a:solidFill>
              </a:rPr>
              <a:t>NOTE: The Copper Atom Does NOT Look Like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xit" presetSubtype="0" fill="hold"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p:bldP spid="36"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1">
            <a:extLst>
              <a:ext uri="{FF2B5EF4-FFF2-40B4-BE49-F238E27FC236}">
                <a16:creationId xmlns:a16="http://schemas.microsoft.com/office/drawing/2014/main" id="{A17CA6EF-6FCF-D8BA-5869-8F7350D3AD98}"/>
              </a:ext>
            </a:extLst>
          </p:cNvPr>
          <p:cNvSpPr txBox="1">
            <a:spLocks noChangeArrowheads="1"/>
          </p:cNvSpPr>
          <p:nvPr/>
        </p:nvSpPr>
        <p:spPr bwMode="auto">
          <a:xfrm>
            <a:off x="749300" y="6521450"/>
            <a:ext cx="4252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Source:  https://sciencenotes.org/mass-defect-definition-and-formula/</a:t>
            </a:r>
          </a:p>
          <a:p>
            <a:pPr>
              <a:spcBef>
                <a:spcPct val="0"/>
              </a:spcBef>
              <a:buFontTx/>
              <a:buNone/>
            </a:pPr>
            <a:r>
              <a:rPr lang="en-US" altLang="en-US" sz="900"/>
              <a:t>https://www.eag.com/app-note/sims-tutorial/</a:t>
            </a:r>
          </a:p>
        </p:txBody>
      </p:sp>
      <p:sp>
        <p:nvSpPr>
          <p:cNvPr id="8" name="Title 1">
            <a:extLst>
              <a:ext uri="{FF2B5EF4-FFF2-40B4-BE49-F238E27FC236}">
                <a16:creationId xmlns:a16="http://schemas.microsoft.com/office/drawing/2014/main" id="{742E02AF-1375-B7C0-A75D-704E9424A8AB}"/>
              </a:ext>
            </a:extLst>
          </p:cNvPr>
          <p:cNvSpPr txBox="1">
            <a:spLocks noChangeArrowheads="1"/>
          </p:cNvSpPr>
          <p:nvPr/>
        </p:nvSpPr>
        <p:spPr>
          <a:xfrm>
            <a:off x="617538" y="88900"/>
            <a:ext cx="8229600" cy="711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4000" b="1" kern="0" dirty="0"/>
              <a:t>Mass ≠ Matter </a:t>
            </a:r>
            <a:r>
              <a:rPr lang="en-US" altLang="en-US" sz="3200" b="1" kern="0" dirty="0"/>
              <a:t>:  </a:t>
            </a:r>
            <a:r>
              <a:rPr lang="en-US" altLang="en-US" sz="3600" b="1" kern="0" dirty="0"/>
              <a:t>Mass Defect</a:t>
            </a:r>
            <a:r>
              <a:rPr lang="en-US" altLang="en-US" sz="4000" b="1" kern="0" dirty="0"/>
              <a:t> </a:t>
            </a:r>
            <a:r>
              <a:rPr lang="en-US" altLang="en-US" sz="2400" b="1" kern="0" dirty="0"/>
              <a:t>(2 of 3)</a:t>
            </a:r>
            <a:endParaRPr lang="en-US" altLang="en-US" sz="4000" b="1" kern="0" dirty="0"/>
          </a:p>
        </p:txBody>
      </p:sp>
      <p:sp>
        <p:nvSpPr>
          <p:cNvPr id="3" name="TextBox 2">
            <a:extLst>
              <a:ext uri="{FF2B5EF4-FFF2-40B4-BE49-F238E27FC236}">
                <a16:creationId xmlns:a16="http://schemas.microsoft.com/office/drawing/2014/main" id="{5739FE59-18FD-E093-14B8-7E6E50DD43C8}"/>
              </a:ext>
            </a:extLst>
          </p:cNvPr>
          <p:cNvSpPr txBox="1">
            <a:spLocks noChangeArrowheads="1"/>
          </p:cNvSpPr>
          <p:nvPr/>
        </p:nvSpPr>
        <p:spPr bwMode="auto">
          <a:xfrm>
            <a:off x="706438" y="3924300"/>
            <a:ext cx="8051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200" b="1"/>
              <a:t>Notice the Mass Defect for Some Elements (</a:t>
            </a:r>
            <a:r>
              <a:rPr lang="en-US" altLang="en-US" sz="2200" b="1">
                <a:solidFill>
                  <a:srgbClr val="006600"/>
                </a:solidFill>
              </a:rPr>
              <a:t>Green Bars</a:t>
            </a:r>
            <a:r>
              <a:rPr lang="en-US" altLang="en-US" sz="2200" b="1"/>
              <a:t>) is a Positive Number !</a:t>
            </a:r>
          </a:p>
          <a:p>
            <a:pPr>
              <a:spcBef>
                <a:spcPct val="0"/>
              </a:spcBef>
            </a:pPr>
            <a:r>
              <a:rPr lang="en-US" altLang="en-US" sz="2200" b="1"/>
              <a:t>This Cannot Be Explained As ‘Missing Mass’ Converted to Binding Energy</a:t>
            </a:r>
          </a:p>
          <a:p>
            <a:pPr>
              <a:spcBef>
                <a:spcPct val="0"/>
              </a:spcBef>
            </a:pPr>
            <a:r>
              <a:rPr lang="en-US" altLang="en-US" sz="2200" b="1"/>
              <a:t>CSS’ Better Explanation is ‘Mass’ Changes with Particle Size Which Depends on the Specific Combination of Internal Forces Unique to Each Isotope</a:t>
            </a:r>
          </a:p>
          <a:p>
            <a:pPr>
              <a:spcBef>
                <a:spcPct val="0"/>
              </a:spcBef>
            </a:pPr>
            <a:endParaRPr lang="en-US" altLang="en-US" sz="2200" b="1"/>
          </a:p>
        </p:txBody>
      </p:sp>
      <p:grpSp>
        <p:nvGrpSpPr>
          <p:cNvPr id="132101" name="Group 27">
            <a:extLst>
              <a:ext uri="{FF2B5EF4-FFF2-40B4-BE49-F238E27FC236}">
                <a16:creationId xmlns:a16="http://schemas.microsoft.com/office/drawing/2014/main" id="{BBB308A9-6DB8-5CE5-662E-146DCFCC89F8}"/>
              </a:ext>
            </a:extLst>
          </p:cNvPr>
          <p:cNvGrpSpPr>
            <a:grpSpLocks/>
          </p:cNvGrpSpPr>
          <p:nvPr/>
        </p:nvGrpSpPr>
        <p:grpSpPr bwMode="auto">
          <a:xfrm>
            <a:off x="546100" y="974725"/>
            <a:ext cx="8051800" cy="3116263"/>
            <a:chOff x="546142" y="974288"/>
            <a:chExt cx="8051716" cy="3116263"/>
          </a:xfrm>
        </p:grpSpPr>
        <p:pic>
          <p:nvPicPr>
            <p:cNvPr id="132102" name="Picture 9" descr="A red and black bar code&#10;&#10;Description automatically generated with low confidence">
              <a:extLst>
                <a:ext uri="{FF2B5EF4-FFF2-40B4-BE49-F238E27FC236}">
                  <a16:creationId xmlns:a16="http://schemas.microsoft.com/office/drawing/2014/main" id="{BD52EC30-8B3B-1FAA-AA5C-1BFAB2D79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42" y="974288"/>
              <a:ext cx="8051716"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50A991E-7C49-BC3B-C7B2-EE68B0DA9438}"/>
                </a:ext>
              </a:extLst>
            </p:cNvPr>
            <p:cNvCxnSpPr>
              <a:cxnSpLocks/>
            </p:cNvCxnSpPr>
            <p:nvPr/>
          </p:nvCxnSpPr>
          <p:spPr>
            <a:xfrm>
              <a:off x="1485932" y="1907738"/>
              <a:ext cx="0" cy="333375"/>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DF68E2-8BB9-1614-0F4B-B12AB204F3FF}"/>
                </a:ext>
              </a:extLst>
            </p:cNvPr>
            <p:cNvCxnSpPr>
              <a:cxnSpLocks/>
            </p:cNvCxnSpPr>
            <p:nvPr/>
          </p:nvCxnSpPr>
          <p:spPr>
            <a:xfrm>
              <a:off x="1414496" y="2131576"/>
              <a:ext cx="0" cy="109537"/>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4C3389-85A0-46FB-4B52-B25EBC7F7D5D}"/>
                </a:ext>
              </a:extLst>
            </p:cNvPr>
            <p:cNvCxnSpPr>
              <a:cxnSpLocks/>
            </p:cNvCxnSpPr>
            <p:nvPr/>
          </p:nvCxnSpPr>
          <p:spPr>
            <a:xfrm>
              <a:off x="1562131" y="2026801"/>
              <a:ext cx="0" cy="214312"/>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960026E-B678-CD9F-834C-672DA69E414A}"/>
                </a:ext>
              </a:extLst>
            </p:cNvPr>
            <p:cNvCxnSpPr>
              <a:cxnSpLocks/>
            </p:cNvCxnSpPr>
            <p:nvPr/>
          </p:nvCxnSpPr>
          <p:spPr>
            <a:xfrm>
              <a:off x="1638331" y="2074426"/>
              <a:ext cx="0" cy="166687"/>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8D3D67-5ACC-9A45-EF2A-655E8D205534}"/>
                </a:ext>
              </a:extLst>
            </p:cNvPr>
            <p:cNvCxnSpPr>
              <a:cxnSpLocks/>
            </p:cNvCxnSpPr>
            <p:nvPr/>
          </p:nvCxnSpPr>
          <p:spPr>
            <a:xfrm>
              <a:off x="1709768" y="2112526"/>
              <a:ext cx="0" cy="128587"/>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00E2F7-EE6A-383A-1FB9-20A48BCC85E5}"/>
                </a:ext>
              </a:extLst>
            </p:cNvPr>
            <p:cNvCxnSpPr>
              <a:cxnSpLocks/>
            </p:cNvCxnSpPr>
            <p:nvPr/>
          </p:nvCxnSpPr>
          <p:spPr>
            <a:xfrm>
              <a:off x="1866928" y="2204601"/>
              <a:ext cx="0" cy="36512"/>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363CE9-99BB-119F-24B0-8F712C1C82B6}"/>
                </a:ext>
              </a:extLst>
            </p:cNvPr>
            <p:cNvCxnSpPr>
              <a:cxnSpLocks/>
            </p:cNvCxnSpPr>
            <p:nvPr/>
          </p:nvCxnSpPr>
          <p:spPr>
            <a:xfrm>
              <a:off x="8374023" y="1717238"/>
              <a:ext cx="0" cy="523875"/>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4489E6-1C44-05E9-7490-8A786EA46617}"/>
                </a:ext>
              </a:extLst>
            </p:cNvPr>
            <p:cNvCxnSpPr>
              <a:cxnSpLocks/>
            </p:cNvCxnSpPr>
            <p:nvPr/>
          </p:nvCxnSpPr>
          <p:spPr>
            <a:xfrm>
              <a:off x="8448635" y="1466413"/>
              <a:ext cx="0" cy="77470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Box 1">
            <a:extLst>
              <a:ext uri="{FF2B5EF4-FFF2-40B4-BE49-F238E27FC236}">
                <a16:creationId xmlns:a16="http://schemas.microsoft.com/office/drawing/2014/main" id="{EB1EA467-9E44-5C60-B478-4656CB5EC79E}"/>
              </a:ext>
            </a:extLst>
          </p:cNvPr>
          <p:cNvSpPr txBox="1">
            <a:spLocks noChangeArrowheads="1"/>
          </p:cNvSpPr>
          <p:nvPr/>
        </p:nvSpPr>
        <p:spPr bwMode="auto">
          <a:xfrm>
            <a:off x="0" y="6488113"/>
            <a:ext cx="513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Source: https://www.researchgate.net/figure/The-periodic-table-of-the-elements-presented-in-mass-defect-relief-The-mass-defect-of_fig4_7776269</a:t>
            </a:r>
          </a:p>
        </p:txBody>
      </p:sp>
      <p:pic>
        <p:nvPicPr>
          <p:cNvPr id="134147" name="Picture 5" descr="A diagram of a periodic table&#10;&#10;Description automatically generated with medium confidence">
            <a:extLst>
              <a:ext uri="{FF2B5EF4-FFF2-40B4-BE49-F238E27FC236}">
                <a16:creationId xmlns:a16="http://schemas.microsoft.com/office/drawing/2014/main" id="{D2BC5A34-F8B7-39FB-764D-5D367DB97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887413"/>
            <a:ext cx="900112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6A944226-BFC6-25FA-B6E7-3D5143C27056}"/>
              </a:ext>
            </a:extLst>
          </p:cNvPr>
          <p:cNvSpPr txBox="1">
            <a:spLocks noChangeArrowheads="1"/>
          </p:cNvSpPr>
          <p:nvPr/>
        </p:nvSpPr>
        <p:spPr>
          <a:xfrm>
            <a:off x="617538" y="88900"/>
            <a:ext cx="8229600" cy="711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4000" b="1" kern="0" dirty="0"/>
              <a:t>Mass ≠ Matter </a:t>
            </a:r>
            <a:r>
              <a:rPr lang="en-US" altLang="en-US" sz="2800" b="1" kern="0" dirty="0"/>
              <a:t>:  </a:t>
            </a:r>
            <a:r>
              <a:rPr lang="en-US" altLang="en-US" sz="3600" b="1" kern="0" dirty="0"/>
              <a:t>Mass Defect</a:t>
            </a:r>
            <a:r>
              <a:rPr lang="en-US" altLang="en-US" sz="4000" b="1" kern="0" dirty="0"/>
              <a:t> </a:t>
            </a:r>
            <a:r>
              <a:rPr lang="en-US" altLang="en-US" sz="2400" b="1" kern="0" dirty="0"/>
              <a:t>(3 of 3)</a:t>
            </a:r>
            <a:endParaRPr lang="en-US" altLang="en-US" sz="4000" b="1" kern="0" dirty="0"/>
          </a:p>
        </p:txBody>
      </p:sp>
      <p:sp>
        <p:nvSpPr>
          <p:cNvPr id="134149" name="TextBox 7">
            <a:extLst>
              <a:ext uri="{FF2B5EF4-FFF2-40B4-BE49-F238E27FC236}">
                <a16:creationId xmlns:a16="http://schemas.microsoft.com/office/drawing/2014/main" id="{173BBFD7-5522-2ACC-0921-29B9E3CEB799}"/>
              </a:ext>
            </a:extLst>
          </p:cNvPr>
          <p:cNvSpPr txBox="1">
            <a:spLocks noChangeArrowheads="1"/>
          </p:cNvSpPr>
          <p:nvPr/>
        </p:nvSpPr>
        <p:spPr bwMode="auto">
          <a:xfrm>
            <a:off x="5513388" y="1108075"/>
            <a:ext cx="3459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70C0"/>
                </a:solidFill>
              </a:rPr>
              <a:t>Visualization of Mass Defects in Periodic Table Layout</a:t>
            </a:r>
          </a:p>
        </p:txBody>
      </p:sp>
      <p:sp>
        <p:nvSpPr>
          <p:cNvPr id="134150" name="TextBox 7">
            <a:extLst>
              <a:ext uri="{FF2B5EF4-FFF2-40B4-BE49-F238E27FC236}">
                <a16:creationId xmlns:a16="http://schemas.microsoft.com/office/drawing/2014/main" id="{2DFBC186-FFA9-85B3-40F7-B80CC77CCE78}"/>
              </a:ext>
            </a:extLst>
          </p:cNvPr>
          <p:cNvSpPr txBox="1">
            <a:spLocks noChangeArrowheads="1"/>
          </p:cNvSpPr>
          <p:nvPr/>
        </p:nvSpPr>
        <p:spPr bwMode="auto">
          <a:xfrm>
            <a:off x="268288" y="1193800"/>
            <a:ext cx="255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i="1">
                <a:solidFill>
                  <a:srgbClr val="009900"/>
                </a:solidFill>
              </a:rPr>
              <a:t>Green:  Positive MD</a:t>
            </a:r>
          </a:p>
          <a:p>
            <a:pPr eaLnBrk="1" hangingPunct="1">
              <a:spcBef>
                <a:spcPct val="0"/>
              </a:spcBef>
              <a:buFontTx/>
              <a:buNone/>
            </a:pPr>
            <a:r>
              <a:rPr lang="en-US" altLang="en-US" sz="1800" b="1" i="1">
                <a:solidFill>
                  <a:srgbClr val="FF0000"/>
                </a:solidFill>
              </a:rPr>
              <a:t>Red:  Negative MD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740506E8-255B-A981-4C57-B23B083B2E4F}"/>
              </a:ext>
            </a:extLst>
          </p:cNvPr>
          <p:cNvSpPr>
            <a:spLocks noGrp="1" noChangeArrowheads="1"/>
          </p:cNvSpPr>
          <p:nvPr>
            <p:ph type="title"/>
          </p:nvPr>
        </p:nvSpPr>
        <p:spPr>
          <a:xfrm>
            <a:off x="457200" y="176213"/>
            <a:ext cx="8229600" cy="765175"/>
          </a:xfrm>
        </p:spPr>
        <p:txBody>
          <a:bodyPr/>
          <a:lstStyle/>
          <a:p>
            <a:r>
              <a:rPr lang="en-US" altLang="en-US" sz="3600" b="1"/>
              <a:t>Example 2: Nuclear Fission </a:t>
            </a:r>
            <a:r>
              <a:rPr lang="en-US" altLang="en-US" sz="2400" b="1"/>
              <a:t>(1 of 3)</a:t>
            </a:r>
            <a:endParaRPr lang="en-US" altLang="en-US" sz="3600" b="1"/>
          </a:p>
        </p:txBody>
      </p:sp>
      <p:sp>
        <p:nvSpPr>
          <p:cNvPr id="176131" name="Content Placeholder 2">
            <a:extLst>
              <a:ext uri="{FF2B5EF4-FFF2-40B4-BE49-F238E27FC236}">
                <a16:creationId xmlns:a16="http://schemas.microsoft.com/office/drawing/2014/main" id="{2E59D022-9111-4AE5-C37D-3C872797BC4E}"/>
              </a:ext>
            </a:extLst>
          </p:cNvPr>
          <p:cNvSpPr>
            <a:spLocks noGrp="1" noChangeArrowheads="1"/>
          </p:cNvSpPr>
          <p:nvPr>
            <p:ph idx="1"/>
          </p:nvPr>
        </p:nvSpPr>
        <p:spPr>
          <a:xfrm>
            <a:off x="190500" y="4133850"/>
            <a:ext cx="8782050" cy="2265363"/>
          </a:xfrm>
        </p:spPr>
        <p:txBody>
          <a:bodyPr/>
          <a:lstStyle/>
          <a:p>
            <a:r>
              <a:rPr lang="en-US" altLang="en-US" sz="2400" b="1"/>
              <a:t>383 possible fission product “daughter” nuclei for U235</a:t>
            </a:r>
          </a:p>
          <a:p>
            <a:r>
              <a:rPr lang="en-US" altLang="en-US" sz="2400" b="1"/>
              <a:t>Range in atomic weight from 74 to 160</a:t>
            </a:r>
          </a:p>
          <a:p>
            <a:r>
              <a:rPr lang="en-US" altLang="en-US" sz="2400" b="1"/>
              <a:t>Range from atomic number 29 to 63 </a:t>
            </a:r>
            <a:r>
              <a:rPr lang="en-US" altLang="en-US" sz="1800" b="1"/>
              <a:t>(Copper to Europium)</a:t>
            </a:r>
            <a:endParaRPr lang="en-US" altLang="en-US" sz="2400" b="1"/>
          </a:p>
          <a:p>
            <a:r>
              <a:rPr lang="en-US" altLang="en-US" sz="2400" b="1"/>
              <a:t>Over 1000 possible unique fission daughter pairs that liberate between 0 to 5 neutrons</a:t>
            </a:r>
          </a:p>
        </p:txBody>
      </p:sp>
      <p:pic>
        <p:nvPicPr>
          <p:cNvPr id="136196" name="Graphic 3">
            <a:extLst>
              <a:ext uri="{FF2B5EF4-FFF2-40B4-BE49-F238E27FC236}">
                <a16:creationId xmlns:a16="http://schemas.microsoft.com/office/drawing/2014/main" id="{FAB94807-5732-D036-6F20-1A6904AE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031875"/>
            <a:ext cx="4953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Box 4">
            <a:extLst>
              <a:ext uri="{FF2B5EF4-FFF2-40B4-BE49-F238E27FC236}">
                <a16:creationId xmlns:a16="http://schemas.microsoft.com/office/drawing/2014/main" id="{63D5F295-658C-3515-821B-F6711975010E}"/>
              </a:ext>
            </a:extLst>
          </p:cNvPr>
          <p:cNvSpPr txBox="1">
            <a:spLocks noChangeArrowheads="1"/>
          </p:cNvSpPr>
          <p:nvPr/>
        </p:nvSpPr>
        <p:spPr bwMode="auto">
          <a:xfrm>
            <a:off x="190500" y="6488113"/>
            <a:ext cx="4554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t>Sources:  https://www.atomicarchive.com/science/fission/index.html  https://www.linquip.com/blog/nuclear-fission-equation/</a:t>
            </a:r>
          </a:p>
        </p:txBody>
      </p:sp>
      <p:pic>
        <p:nvPicPr>
          <p:cNvPr id="176134" name="Picture 5" descr="A picture containing screenshot, diagram, plot, line&#10;&#10;Description automatically generated">
            <a:extLst>
              <a:ext uri="{FF2B5EF4-FFF2-40B4-BE49-F238E27FC236}">
                <a16:creationId xmlns:a16="http://schemas.microsoft.com/office/drawing/2014/main" id="{AACFBE3D-6EAB-D9FA-7EB1-ED5CBCAC7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941388"/>
            <a:ext cx="3856037"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0D618A4-7F20-9805-881A-03A8A1869044}"/>
              </a:ext>
            </a:extLst>
          </p:cNvPr>
          <p:cNvGrpSpPr>
            <a:grpSpLocks/>
          </p:cNvGrpSpPr>
          <p:nvPr/>
        </p:nvGrpSpPr>
        <p:grpSpPr bwMode="auto">
          <a:xfrm>
            <a:off x="7799388" y="736600"/>
            <a:ext cx="1344612" cy="1069975"/>
            <a:chOff x="7799388" y="736600"/>
            <a:chExt cx="1344612" cy="1069975"/>
          </a:xfrm>
        </p:grpSpPr>
        <p:cxnSp>
          <p:nvCxnSpPr>
            <p:cNvPr id="8" name="Straight Arrow Connector 7">
              <a:extLst>
                <a:ext uri="{FF2B5EF4-FFF2-40B4-BE49-F238E27FC236}">
                  <a16:creationId xmlns:a16="http://schemas.microsoft.com/office/drawing/2014/main" id="{D47A4A65-3A28-8102-863E-B389F0777130}"/>
                </a:ext>
              </a:extLst>
            </p:cNvPr>
            <p:cNvCxnSpPr>
              <a:cxnSpLocks/>
            </p:cNvCxnSpPr>
            <p:nvPr/>
          </p:nvCxnSpPr>
          <p:spPr>
            <a:xfrm flipH="1">
              <a:off x="7799388" y="1222375"/>
              <a:ext cx="430212" cy="584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6201" name="TextBox 9">
              <a:extLst>
                <a:ext uri="{FF2B5EF4-FFF2-40B4-BE49-F238E27FC236}">
                  <a16:creationId xmlns:a16="http://schemas.microsoft.com/office/drawing/2014/main" id="{AA666E51-DF3B-BBEB-805F-65685EAED952}"/>
                </a:ext>
              </a:extLst>
            </p:cNvPr>
            <p:cNvSpPr txBox="1">
              <a:spLocks noChangeArrowheads="1"/>
            </p:cNvSpPr>
            <p:nvPr/>
          </p:nvSpPr>
          <p:spPr bwMode="auto">
            <a:xfrm>
              <a:off x="8015288" y="736600"/>
              <a:ext cx="11287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rgbClr val="FF0000"/>
                  </a:solidFill>
                </a:rPr>
                <a:t>U-235 Red Line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Effect transition="in" filter="fade">
                                      <p:cBhvr>
                                        <p:cTn id="7" dur="500"/>
                                        <p:tgtEl>
                                          <p:spTgt spid="176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6131">
                                            <p:txEl>
                                              <p:pRg st="1" end="1"/>
                                            </p:txEl>
                                          </p:spTgt>
                                        </p:tgtEl>
                                        <p:attrNameLst>
                                          <p:attrName>style.visibility</p:attrName>
                                        </p:attrNameLst>
                                      </p:cBhvr>
                                      <p:to>
                                        <p:strVal val="visible"/>
                                      </p:to>
                                    </p:set>
                                    <p:animEffect transition="in" filter="fade">
                                      <p:cBhvr>
                                        <p:cTn id="12" dur="500"/>
                                        <p:tgtEl>
                                          <p:spTgt spid="17613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6134"/>
                                        </p:tgtEl>
                                        <p:attrNameLst>
                                          <p:attrName>style.visibility</p:attrName>
                                        </p:attrNameLst>
                                      </p:cBhvr>
                                      <p:to>
                                        <p:strVal val="visible"/>
                                      </p:to>
                                    </p:set>
                                    <p:animEffect transition="in" filter="fade">
                                      <p:cBhvr>
                                        <p:cTn id="15" dur="500"/>
                                        <p:tgtEl>
                                          <p:spTgt spid="17613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76131">
                                            <p:txEl>
                                              <p:pRg st="2" end="2"/>
                                            </p:txEl>
                                          </p:spTgt>
                                        </p:tgtEl>
                                        <p:attrNameLst>
                                          <p:attrName>style.visibility</p:attrName>
                                        </p:attrNameLst>
                                      </p:cBhvr>
                                      <p:to>
                                        <p:strVal val="visible"/>
                                      </p:to>
                                    </p:set>
                                    <p:animEffect transition="in" filter="fade">
                                      <p:cBhvr>
                                        <p:cTn id="20" dur="500"/>
                                        <p:tgtEl>
                                          <p:spTgt spid="17613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76131">
                                            <p:txEl>
                                              <p:pRg st="3" end="3"/>
                                            </p:txEl>
                                          </p:spTgt>
                                        </p:tgtEl>
                                        <p:attrNameLst>
                                          <p:attrName>style.visibility</p:attrName>
                                        </p:attrNameLst>
                                      </p:cBhvr>
                                      <p:to>
                                        <p:strVal val="visible"/>
                                      </p:to>
                                    </p:set>
                                    <p:animEffect transition="in" filter="fade">
                                      <p:cBhvr>
                                        <p:cTn id="28" dur="500"/>
                                        <p:tgtEl>
                                          <p:spTgt spid="176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Content Placeholder 2">
            <a:extLst>
              <a:ext uri="{FF2B5EF4-FFF2-40B4-BE49-F238E27FC236}">
                <a16:creationId xmlns:a16="http://schemas.microsoft.com/office/drawing/2014/main" id="{4185FE2B-147A-1466-CB9E-90EE903DF0F0}"/>
              </a:ext>
            </a:extLst>
          </p:cNvPr>
          <p:cNvSpPr>
            <a:spLocks noGrp="1" noChangeArrowheads="1"/>
          </p:cNvSpPr>
          <p:nvPr>
            <p:ph idx="1"/>
          </p:nvPr>
        </p:nvSpPr>
        <p:spPr>
          <a:xfrm>
            <a:off x="338138" y="1149350"/>
            <a:ext cx="8467725" cy="4318000"/>
          </a:xfrm>
        </p:spPr>
        <p:txBody>
          <a:bodyPr/>
          <a:lstStyle/>
          <a:p>
            <a:r>
              <a:rPr lang="en-US" altLang="en-US" sz="2800" b="1"/>
              <a:t>Same number of protons, neutrons after fission (called “nucleon conservation”)</a:t>
            </a:r>
          </a:p>
          <a:p>
            <a:r>
              <a:rPr lang="en-US" altLang="en-US" sz="2800" b="1"/>
              <a:t>But there is a loss of ‘mass,’ also called a “mass defect”</a:t>
            </a:r>
          </a:p>
        </p:txBody>
      </p:sp>
      <p:sp>
        <p:nvSpPr>
          <p:cNvPr id="6" name="Title 1">
            <a:extLst>
              <a:ext uri="{FF2B5EF4-FFF2-40B4-BE49-F238E27FC236}">
                <a16:creationId xmlns:a16="http://schemas.microsoft.com/office/drawing/2014/main" id="{0E5EC21B-C90D-46D1-F3A4-43C793ED34F9}"/>
              </a:ext>
            </a:extLst>
          </p:cNvPr>
          <p:cNvSpPr txBox="1">
            <a:spLocks/>
          </p:cNvSpPr>
          <p:nvPr/>
        </p:nvSpPr>
        <p:spPr bwMode="auto">
          <a:xfrm>
            <a:off x="457200" y="176213"/>
            <a:ext cx="8229600" cy="7651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sz="3600" b="1" kern="0" dirty="0"/>
              <a:t>Example 2: Nuclear Fission </a:t>
            </a:r>
            <a:r>
              <a:rPr lang="en-US" altLang="en-US" sz="2400" b="1" dirty="0"/>
              <a:t>(2 of 3)</a:t>
            </a:r>
            <a:endParaRPr lang="en-US" sz="3600" b="1" kern="0" dirty="0"/>
          </a:p>
        </p:txBody>
      </p:sp>
      <p:grpSp>
        <p:nvGrpSpPr>
          <p:cNvPr id="138244" name="Group 7">
            <a:extLst>
              <a:ext uri="{FF2B5EF4-FFF2-40B4-BE49-F238E27FC236}">
                <a16:creationId xmlns:a16="http://schemas.microsoft.com/office/drawing/2014/main" id="{093B1546-914D-81B3-6DEA-79593154DFA4}"/>
              </a:ext>
            </a:extLst>
          </p:cNvPr>
          <p:cNvGrpSpPr>
            <a:grpSpLocks/>
          </p:cNvGrpSpPr>
          <p:nvPr/>
        </p:nvGrpSpPr>
        <p:grpSpPr bwMode="auto">
          <a:xfrm>
            <a:off x="4632325" y="3162300"/>
            <a:ext cx="4233863" cy="2114550"/>
            <a:chOff x="1674685" y="1890758"/>
            <a:chExt cx="4467225" cy="2362200"/>
          </a:xfrm>
        </p:grpSpPr>
        <p:pic>
          <p:nvPicPr>
            <p:cNvPr id="138254" name="Picture 8" descr="A picture containing diagram, screenshot, circle&#10;&#10;Description automatically generated">
              <a:extLst>
                <a:ext uri="{FF2B5EF4-FFF2-40B4-BE49-F238E27FC236}">
                  <a16:creationId xmlns:a16="http://schemas.microsoft.com/office/drawing/2014/main" id="{177AB59F-86F5-1999-724F-706B458D6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685" y="1890758"/>
              <a:ext cx="4467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TextBox 9">
              <a:extLst>
                <a:ext uri="{FF2B5EF4-FFF2-40B4-BE49-F238E27FC236}">
                  <a16:creationId xmlns:a16="http://schemas.microsoft.com/office/drawing/2014/main" id="{D997BF80-EB52-6421-7833-867421200368}"/>
                </a:ext>
              </a:extLst>
            </p:cNvPr>
            <p:cNvSpPr txBox="1">
              <a:spLocks noChangeArrowheads="1"/>
            </p:cNvSpPr>
            <p:nvPr/>
          </p:nvSpPr>
          <p:spPr bwMode="auto">
            <a:xfrm>
              <a:off x="4182428" y="1959294"/>
              <a:ext cx="633412" cy="378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1"/>
                <a:t>Cs-144</a:t>
              </a:r>
            </a:p>
            <a:p>
              <a:pPr eaLnBrk="1" hangingPunct="1">
                <a:spcBef>
                  <a:spcPct val="0"/>
                </a:spcBef>
                <a:buFontTx/>
                <a:buNone/>
              </a:pPr>
              <a:r>
                <a:rPr lang="en-US" altLang="en-US" sz="800" b="1"/>
                <a:t>nucleus</a:t>
              </a:r>
            </a:p>
          </p:txBody>
        </p:sp>
        <p:sp>
          <p:nvSpPr>
            <p:cNvPr id="138256" name="TextBox 10">
              <a:extLst>
                <a:ext uri="{FF2B5EF4-FFF2-40B4-BE49-F238E27FC236}">
                  <a16:creationId xmlns:a16="http://schemas.microsoft.com/office/drawing/2014/main" id="{96D62D0C-39F1-5F94-E15A-AD42DED8831C}"/>
                </a:ext>
              </a:extLst>
            </p:cNvPr>
            <p:cNvSpPr txBox="1">
              <a:spLocks noChangeArrowheads="1"/>
            </p:cNvSpPr>
            <p:nvPr/>
          </p:nvSpPr>
          <p:spPr bwMode="auto">
            <a:xfrm>
              <a:off x="4182428" y="3757613"/>
              <a:ext cx="633412" cy="378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1"/>
                <a:t>Rb-90</a:t>
              </a:r>
            </a:p>
            <a:p>
              <a:pPr eaLnBrk="1" hangingPunct="1">
                <a:spcBef>
                  <a:spcPct val="0"/>
                </a:spcBef>
                <a:buFontTx/>
                <a:buNone/>
              </a:pPr>
              <a:r>
                <a:rPr lang="en-US" altLang="en-US" sz="800" b="1"/>
                <a:t>nucleus</a:t>
              </a:r>
            </a:p>
          </p:txBody>
        </p:sp>
        <p:sp>
          <p:nvSpPr>
            <p:cNvPr id="12" name="Rectangle 11">
              <a:extLst>
                <a:ext uri="{FF2B5EF4-FFF2-40B4-BE49-F238E27FC236}">
                  <a16:creationId xmlns:a16="http://schemas.microsoft.com/office/drawing/2014/main" id="{0163D3CB-DB6F-85C8-09E0-31B734AF097F}"/>
                </a:ext>
              </a:extLst>
            </p:cNvPr>
            <p:cNvSpPr/>
            <p:nvPr/>
          </p:nvSpPr>
          <p:spPr>
            <a:xfrm>
              <a:off x="4892360" y="1959922"/>
              <a:ext cx="1088750" cy="2167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cxnSp>
          <p:nvCxnSpPr>
            <p:cNvPr id="13" name="Straight Arrow Connector 12">
              <a:extLst>
                <a:ext uri="{FF2B5EF4-FFF2-40B4-BE49-F238E27FC236}">
                  <a16:creationId xmlns:a16="http://schemas.microsoft.com/office/drawing/2014/main" id="{D1440D97-9E26-A463-FDB0-1ABCC0872D94}"/>
                </a:ext>
              </a:extLst>
            </p:cNvPr>
            <p:cNvCxnSpPr>
              <a:cxnSpLocks/>
            </p:cNvCxnSpPr>
            <p:nvPr/>
          </p:nvCxnSpPr>
          <p:spPr>
            <a:xfrm flipV="1">
              <a:off x="5212285" y="2772150"/>
              <a:ext cx="768825" cy="168475"/>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8259" name="TextBox 13">
              <a:extLst>
                <a:ext uri="{FF2B5EF4-FFF2-40B4-BE49-F238E27FC236}">
                  <a16:creationId xmlns:a16="http://schemas.microsoft.com/office/drawing/2014/main" id="{2E2B0915-FBAB-3FDB-CCC1-9E6659AC16B5}"/>
                </a:ext>
              </a:extLst>
            </p:cNvPr>
            <p:cNvSpPr txBox="1">
              <a:spLocks noChangeArrowheads="1"/>
            </p:cNvSpPr>
            <p:nvPr/>
          </p:nvSpPr>
          <p:spPr bwMode="auto">
            <a:xfrm>
              <a:off x="4857249" y="3017545"/>
              <a:ext cx="633412" cy="240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1"/>
                <a:t>neutron</a:t>
              </a:r>
            </a:p>
          </p:txBody>
        </p:sp>
        <p:pic>
          <p:nvPicPr>
            <p:cNvPr id="138260" name="Picture 14">
              <a:extLst>
                <a:ext uri="{FF2B5EF4-FFF2-40B4-BE49-F238E27FC236}">
                  <a16:creationId xmlns:a16="http://schemas.microsoft.com/office/drawing/2014/main" id="{89815784-BE1F-9806-EB62-5AB8FFD52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177" y="2876709"/>
              <a:ext cx="196473" cy="20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1" name="TextBox 15">
              <a:extLst>
                <a:ext uri="{FF2B5EF4-FFF2-40B4-BE49-F238E27FC236}">
                  <a16:creationId xmlns:a16="http://schemas.microsoft.com/office/drawing/2014/main" id="{7DC6A8A2-EA51-7432-F382-1615EF0008FD}"/>
                </a:ext>
              </a:extLst>
            </p:cNvPr>
            <p:cNvSpPr txBox="1">
              <a:spLocks noChangeArrowheads="1"/>
            </p:cNvSpPr>
            <p:nvPr/>
          </p:nvSpPr>
          <p:spPr bwMode="auto">
            <a:xfrm>
              <a:off x="1703954" y="3152227"/>
              <a:ext cx="633412" cy="240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1"/>
                <a:t>neutron</a:t>
              </a:r>
            </a:p>
          </p:txBody>
        </p:sp>
        <p:sp>
          <p:nvSpPr>
            <p:cNvPr id="138262" name="TextBox 16">
              <a:extLst>
                <a:ext uri="{FF2B5EF4-FFF2-40B4-BE49-F238E27FC236}">
                  <a16:creationId xmlns:a16="http://schemas.microsoft.com/office/drawing/2014/main" id="{52762B41-C1C2-9B1D-A640-7D89D4754370}"/>
                </a:ext>
              </a:extLst>
            </p:cNvPr>
            <p:cNvSpPr txBox="1">
              <a:spLocks noChangeArrowheads="1"/>
            </p:cNvSpPr>
            <p:nvPr/>
          </p:nvSpPr>
          <p:spPr bwMode="auto">
            <a:xfrm>
              <a:off x="2966657" y="3428999"/>
              <a:ext cx="633412" cy="378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b="1"/>
                <a:t>U-235</a:t>
              </a:r>
            </a:p>
            <a:p>
              <a:pPr eaLnBrk="1" hangingPunct="1">
                <a:spcBef>
                  <a:spcPct val="0"/>
                </a:spcBef>
                <a:buFontTx/>
                <a:buNone/>
              </a:pPr>
              <a:r>
                <a:rPr lang="en-US" altLang="en-US" sz="800" b="1"/>
                <a:t>nucleus</a:t>
              </a:r>
            </a:p>
          </p:txBody>
        </p:sp>
        <p:sp>
          <p:nvSpPr>
            <p:cNvPr id="18" name="Rectangle 17">
              <a:extLst>
                <a:ext uri="{FF2B5EF4-FFF2-40B4-BE49-F238E27FC236}">
                  <a16:creationId xmlns:a16="http://schemas.microsoft.com/office/drawing/2014/main" id="{E5131D87-D0EC-D8DC-121C-3CF5F7E33FA7}"/>
                </a:ext>
              </a:extLst>
            </p:cNvPr>
            <p:cNvSpPr/>
            <p:nvPr/>
          </p:nvSpPr>
          <p:spPr>
            <a:xfrm>
              <a:off x="3679660" y="2820032"/>
              <a:ext cx="502500" cy="457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cxnSp>
          <p:nvCxnSpPr>
            <p:cNvPr id="19" name="Straight Arrow Connector 18">
              <a:extLst>
                <a:ext uri="{FF2B5EF4-FFF2-40B4-BE49-F238E27FC236}">
                  <a16:creationId xmlns:a16="http://schemas.microsoft.com/office/drawing/2014/main" id="{FAA28282-54CE-8286-5A3D-FAD06FE78780}"/>
                </a:ext>
              </a:extLst>
            </p:cNvPr>
            <p:cNvCxnSpPr>
              <a:cxnSpLocks/>
            </p:cNvCxnSpPr>
            <p:nvPr/>
          </p:nvCxnSpPr>
          <p:spPr>
            <a:xfrm flipV="1">
              <a:off x="3662910" y="2695892"/>
              <a:ext cx="425450" cy="154288"/>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1093104-0377-37A3-D39C-11CDED5F2724}"/>
                </a:ext>
              </a:extLst>
            </p:cNvPr>
            <p:cNvCxnSpPr>
              <a:cxnSpLocks/>
            </p:cNvCxnSpPr>
            <p:nvPr/>
          </p:nvCxnSpPr>
          <p:spPr>
            <a:xfrm>
              <a:off x="3694735" y="3249200"/>
              <a:ext cx="393625" cy="133007"/>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00FD72A-A92E-3137-611E-8BE2FB304104}"/>
              </a:ext>
            </a:extLst>
          </p:cNvPr>
          <p:cNvGrpSpPr>
            <a:grpSpLocks/>
          </p:cNvGrpSpPr>
          <p:nvPr/>
        </p:nvGrpSpPr>
        <p:grpSpPr bwMode="auto">
          <a:xfrm>
            <a:off x="315913" y="3440113"/>
            <a:ext cx="6200775" cy="2165350"/>
            <a:chOff x="315871" y="3439397"/>
            <a:chExt cx="6200816" cy="2166568"/>
          </a:xfrm>
        </p:grpSpPr>
        <p:sp>
          <p:nvSpPr>
            <p:cNvPr id="21" name="Content Placeholder 2">
              <a:extLst>
                <a:ext uri="{FF2B5EF4-FFF2-40B4-BE49-F238E27FC236}">
                  <a16:creationId xmlns:a16="http://schemas.microsoft.com/office/drawing/2014/main" id="{D7A431EB-7538-24AB-1FC4-7428220D7BBD}"/>
                </a:ext>
              </a:extLst>
            </p:cNvPr>
            <p:cNvSpPr txBox="1">
              <a:spLocks/>
            </p:cNvSpPr>
            <p:nvPr/>
          </p:nvSpPr>
          <p:spPr bwMode="auto">
            <a:xfrm>
              <a:off x="315871" y="3439397"/>
              <a:ext cx="4465667" cy="1891776"/>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800" b="1" kern="0" dirty="0"/>
                <a:t>The mass defect is the difference in the rest masses of the </a:t>
              </a:r>
              <a:r>
                <a:rPr lang="en-US" sz="2800" b="1" kern="0" dirty="0">
                  <a:solidFill>
                    <a:srgbClr val="C00000"/>
                  </a:solidFill>
                </a:rPr>
                <a:t>reactants</a:t>
              </a:r>
            </a:p>
            <a:p>
              <a:pPr marL="0" indent="0" algn="ctr">
                <a:buFontTx/>
                <a:buNone/>
                <a:defRPr/>
              </a:pPr>
              <a:r>
                <a:rPr lang="en-US" sz="2800" b="1" kern="0" dirty="0">
                  <a:solidFill>
                    <a:srgbClr val="C00000"/>
                  </a:solidFill>
                </a:rPr>
                <a:t> </a:t>
              </a:r>
              <a:r>
                <a:rPr lang="en-US" sz="2800" b="1" kern="0" baseline="30000" dirty="0">
                  <a:solidFill>
                    <a:srgbClr val="C00000"/>
                  </a:solidFill>
                </a:rPr>
                <a:t>235</a:t>
              </a:r>
              <a:r>
                <a:rPr lang="en-US" sz="2800" b="1" kern="0" dirty="0">
                  <a:solidFill>
                    <a:srgbClr val="C00000"/>
                  </a:solidFill>
                </a:rPr>
                <a:t>U + </a:t>
              </a:r>
              <a:r>
                <a:rPr lang="en-US" sz="2800" b="1" kern="0" baseline="30000" dirty="0">
                  <a:solidFill>
                    <a:srgbClr val="C00000"/>
                  </a:solidFill>
                </a:rPr>
                <a:t>1</a:t>
              </a:r>
              <a:r>
                <a:rPr lang="en-US" sz="2800" b="1" i="1" kern="0" dirty="0">
                  <a:solidFill>
                    <a:srgbClr val="C00000"/>
                  </a:solidFill>
                </a:rPr>
                <a:t>n</a:t>
              </a:r>
            </a:p>
          </p:txBody>
        </p:sp>
        <p:pic>
          <p:nvPicPr>
            <p:cNvPr id="138252" name="Picture 2">
              <a:extLst>
                <a:ext uri="{FF2B5EF4-FFF2-40B4-BE49-F238E27FC236}">
                  <a16:creationId xmlns:a16="http://schemas.microsoft.com/office/drawing/2014/main" id="{1B54A6F4-DCF7-8486-4749-9A8450F1C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391" t="-15369"/>
            <a:stretch>
              <a:fillRect/>
            </a:stretch>
          </p:blipFill>
          <p:spPr bwMode="auto">
            <a:xfrm>
              <a:off x="4707502" y="4795837"/>
              <a:ext cx="1809185" cy="4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3" name="TextBox 3">
              <a:extLst>
                <a:ext uri="{FF2B5EF4-FFF2-40B4-BE49-F238E27FC236}">
                  <a16:creationId xmlns:a16="http://schemas.microsoft.com/office/drawing/2014/main" id="{C71A2EF9-FD6E-1501-CC38-37910051ACE9}"/>
                </a:ext>
              </a:extLst>
            </p:cNvPr>
            <p:cNvSpPr txBox="1">
              <a:spLocks noChangeArrowheads="1"/>
            </p:cNvSpPr>
            <p:nvPr/>
          </p:nvSpPr>
          <p:spPr bwMode="auto">
            <a:xfrm>
              <a:off x="4992248" y="5236633"/>
              <a:ext cx="1333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FF0000"/>
                  </a:solidFill>
                </a:rPr>
                <a:t>reactants</a:t>
              </a:r>
            </a:p>
          </p:txBody>
        </p:sp>
      </p:grpSp>
      <p:grpSp>
        <p:nvGrpSpPr>
          <p:cNvPr id="11" name="Group 10">
            <a:extLst>
              <a:ext uri="{FF2B5EF4-FFF2-40B4-BE49-F238E27FC236}">
                <a16:creationId xmlns:a16="http://schemas.microsoft.com/office/drawing/2014/main" id="{FED173EC-AB28-1BDB-5ED6-1EDCCB8F47A4}"/>
              </a:ext>
            </a:extLst>
          </p:cNvPr>
          <p:cNvGrpSpPr>
            <a:grpSpLocks/>
          </p:cNvGrpSpPr>
          <p:nvPr/>
        </p:nvGrpSpPr>
        <p:grpSpPr bwMode="auto">
          <a:xfrm>
            <a:off x="338138" y="5054600"/>
            <a:ext cx="7813675" cy="1323975"/>
            <a:chOff x="338137" y="5055368"/>
            <a:chExt cx="7814346" cy="1322455"/>
          </a:xfrm>
        </p:grpSpPr>
        <p:pic>
          <p:nvPicPr>
            <p:cNvPr id="138248" name="Picture 1">
              <a:extLst>
                <a:ext uri="{FF2B5EF4-FFF2-40B4-BE49-F238E27FC236}">
                  <a16:creationId xmlns:a16="http://schemas.microsoft.com/office/drawing/2014/main" id="{3AFE414C-F6BC-8437-DBB4-AFDA020FC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184" r="59123" b="-2"/>
            <a:stretch>
              <a:fillRect/>
            </a:stretch>
          </p:blipFill>
          <p:spPr bwMode="auto">
            <a:xfrm>
              <a:off x="6780191" y="5055368"/>
              <a:ext cx="1372292" cy="46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TextBox 4">
              <a:extLst>
                <a:ext uri="{FF2B5EF4-FFF2-40B4-BE49-F238E27FC236}">
                  <a16:creationId xmlns:a16="http://schemas.microsoft.com/office/drawing/2014/main" id="{D06C697A-242F-91EC-4C82-F3CD7362F828}"/>
                </a:ext>
              </a:extLst>
            </p:cNvPr>
            <p:cNvSpPr txBox="1">
              <a:spLocks noChangeArrowheads="1"/>
            </p:cNvSpPr>
            <p:nvPr/>
          </p:nvSpPr>
          <p:spPr bwMode="auto">
            <a:xfrm>
              <a:off x="6778087" y="5485367"/>
              <a:ext cx="1333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00B0F0"/>
                  </a:solidFill>
                </a:rPr>
                <a:t>products</a:t>
              </a:r>
            </a:p>
          </p:txBody>
        </p:sp>
        <p:sp>
          <p:nvSpPr>
            <p:cNvPr id="8" name="Content Placeholder 2">
              <a:extLst>
                <a:ext uri="{FF2B5EF4-FFF2-40B4-BE49-F238E27FC236}">
                  <a16:creationId xmlns:a16="http://schemas.microsoft.com/office/drawing/2014/main" id="{108D17FF-690C-7353-CEFE-FC20EBB35034}"/>
                </a:ext>
              </a:extLst>
            </p:cNvPr>
            <p:cNvSpPr txBox="1">
              <a:spLocks/>
            </p:cNvSpPr>
            <p:nvPr/>
          </p:nvSpPr>
          <p:spPr bwMode="auto">
            <a:xfrm>
              <a:off x="338137" y="5331276"/>
              <a:ext cx="4466020" cy="1046547"/>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sz="2800" b="1" kern="0" dirty="0"/>
                <a:t>and the fission </a:t>
              </a:r>
              <a:r>
                <a:rPr lang="en-US" sz="2800" b="1" kern="0" dirty="0">
                  <a:solidFill>
                    <a:srgbClr val="0070C0"/>
                  </a:solidFill>
                </a:rPr>
                <a:t>products </a:t>
              </a:r>
            </a:p>
            <a:p>
              <a:pPr marL="0" indent="0" algn="ctr">
                <a:buFontTx/>
                <a:buNone/>
                <a:defRPr/>
              </a:pPr>
              <a:r>
                <a:rPr lang="en-US" sz="2800" b="1" kern="0" baseline="30000" dirty="0">
                  <a:solidFill>
                    <a:srgbClr val="0070C0"/>
                  </a:solidFill>
                </a:rPr>
                <a:t>90</a:t>
              </a:r>
              <a:r>
                <a:rPr lang="en-US" sz="2800" b="1" kern="0" dirty="0">
                  <a:solidFill>
                    <a:srgbClr val="0070C0"/>
                  </a:solidFill>
                </a:rPr>
                <a:t>Rb + </a:t>
              </a:r>
              <a:r>
                <a:rPr lang="en-US" sz="2800" b="1" kern="0" baseline="30000" dirty="0">
                  <a:solidFill>
                    <a:srgbClr val="0070C0"/>
                  </a:solidFill>
                </a:rPr>
                <a:t>144</a:t>
              </a:r>
              <a:r>
                <a:rPr lang="en-US" sz="2800" b="1" kern="0" dirty="0">
                  <a:solidFill>
                    <a:srgbClr val="0070C0"/>
                  </a:solidFill>
                </a:rPr>
                <a:t>Cs + </a:t>
              </a:r>
              <a:r>
                <a:rPr lang="en-US" sz="2800" b="1" kern="0" baseline="30000" dirty="0">
                  <a:solidFill>
                    <a:srgbClr val="0070C0"/>
                  </a:solidFill>
                </a:rPr>
                <a:t>1</a:t>
              </a:r>
              <a:r>
                <a:rPr lang="en-US" sz="2800" b="1" i="1" kern="0" dirty="0">
                  <a:solidFill>
                    <a:srgbClr val="0070C0"/>
                  </a:solidFill>
                </a:rPr>
                <a:t>n</a:t>
              </a:r>
              <a:endParaRPr lang="en-US" sz="2800" b="1" kern="0" dirty="0">
                <a:solidFill>
                  <a:srgbClr val="0070C0"/>
                </a:solidFill>
              </a:endParaRPr>
            </a:p>
          </p:txBody>
        </p:sp>
      </p:grpSp>
      <p:sp>
        <p:nvSpPr>
          <p:cNvPr id="138247" name="TextBox 13">
            <a:extLst>
              <a:ext uri="{FF2B5EF4-FFF2-40B4-BE49-F238E27FC236}">
                <a16:creationId xmlns:a16="http://schemas.microsoft.com/office/drawing/2014/main" id="{1D69DA11-03EB-8342-9A3B-D289BF052F96}"/>
              </a:ext>
            </a:extLst>
          </p:cNvPr>
          <p:cNvSpPr txBox="1">
            <a:spLocks noChangeArrowheads="1"/>
          </p:cNvSpPr>
          <p:nvPr/>
        </p:nvSpPr>
        <p:spPr bwMode="auto">
          <a:xfrm>
            <a:off x="4843463" y="2908300"/>
            <a:ext cx="38115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Example Pair: Cesium &amp; Rubidium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4">
                                            <p:txEl>
                                              <p:pRg st="0" end="0"/>
                                            </p:txEl>
                                          </p:spTgt>
                                        </p:tgtEl>
                                        <p:attrNameLst>
                                          <p:attrName>style.visibility</p:attrName>
                                        </p:attrNameLst>
                                      </p:cBhvr>
                                      <p:to>
                                        <p:strVal val="visible"/>
                                      </p:to>
                                    </p:set>
                                    <p:animEffect transition="in" filter="fade">
                                      <p:cBhvr>
                                        <p:cTn id="7" dur="500"/>
                                        <p:tgtEl>
                                          <p:spTgt spid="1771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7154">
                                            <p:txEl>
                                              <p:pRg st="1" end="1"/>
                                            </p:txEl>
                                          </p:spTgt>
                                        </p:tgtEl>
                                        <p:attrNameLst>
                                          <p:attrName>style.visibility</p:attrName>
                                        </p:attrNameLst>
                                      </p:cBhvr>
                                      <p:to>
                                        <p:strVal val="visible"/>
                                      </p:to>
                                    </p:set>
                                    <p:animEffect transition="in" filter="fade">
                                      <p:cBhvr>
                                        <p:cTn id="12" dur="500"/>
                                        <p:tgtEl>
                                          <p:spTgt spid="1771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30">
            <a:extLst>
              <a:ext uri="{FF2B5EF4-FFF2-40B4-BE49-F238E27FC236}">
                <a16:creationId xmlns:a16="http://schemas.microsoft.com/office/drawing/2014/main" id="{9167F713-65FB-1003-3BB6-A715FEE566D5}"/>
              </a:ext>
            </a:extLst>
          </p:cNvPr>
          <p:cNvGrpSpPr>
            <a:grpSpLocks/>
          </p:cNvGrpSpPr>
          <p:nvPr/>
        </p:nvGrpSpPr>
        <p:grpSpPr bwMode="auto">
          <a:xfrm>
            <a:off x="360363" y="1120775"/>
            <a:ext cx="4467225" cy="2362200"/>
            <a:chOff x="1674685" y="1890758"/>
            <a:chExt cx="4467225" cy="2362200"/>
          </a:xfrm>
        </p:grpSpPr>
        <p:pic>
          <p:nvPicPr>
            <p:cNvPr id="140346" name="Picture 4" descr="A picture containing diagram, screenshot, circle&#10;&#10;Description automatically generated">
              <a:extLst>
                <a:ext uri="{FF2B5EF4-FFF2-40B4-BE49-F238E27FC236}">
                  <a16:creationId xmlns:a16="http://schemas.microsoft.com/office/drawing/2014/main" id="{EB131F12-EBE1-8C04-0A92-871C72A4F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685" y="1890758"/>
              <a:ext cx="4467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47" name="TextBox 3">
              <a:extLst>
                <a:ext uri="{FF2B5EF4-FFF2-40B4-BE49-F238E27FC236}">
                  <a16:creationId xmlns:a16="http://schemas.microsoft.com/office/drawing/2014/main" id="{FAEE46EC-A75D-A649-F184-BD6E71976941}"/>
                </a:ext>
              </a:extLst>
            </p:cNvPr>
            <p:cNvSpPr txBox="1">
              <a:spLocks noChangeArrowheads="1"/>
            </p:cNvSpPr>
            <p:nvPr/>
          </p:nvSpPr>
          <p:spPr bwMode="auto">
            <a:xfrm>
              <a:off x="4182428" y="1959293"/>
              <a:ext cx="6334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Cs-144</a:t>
              </a:r>
            </a:p>
            <a:p>
              <a:pPr eaLnBrk="1" hangingPunct="1">
                <a:spcBef>
                  <a:spcPct val="0"/>
                </a:spcBef>
                <a:buFontTx/>
                <a:buNone/>
              </a:pPr>
              <a:r>
                <a:rPr lang="en-US" altLang="en-US" sz="900" b="1"/>
                <a:t>nucleus</a:t>
              </a:r>
            </a:p>
          </p:txBody>
        </p:sp>
        <p:sp>
          <p:nvSpPr>
            <p:cNvPr id="140348" name="TextBox 6">
              <a:extLst>
                <a:ext uri="{FF2B5EF4-FFF2-40B4-BE49-F238E27FC236}">
                  <a16:creationId xmlns:a16="http://schemas.microsoft.com/office/drawing/2014/main" id="{5105F3E6-1F9E-9B9B-1905-50FF8CA1F534}"/>
                </a:ext>
              </a:extLst>
            </p:cNvPr>
            <p:cNvSpPr txBox="1">
              <a:spLocks noChangeArrowheads="1"/>
            </p:cNvSpPr>
            <p:nvPr/>
          </p:nvSpPr>
          <p:spPr bwMode="auto">
            <a:xfrm>
              <a:off x="4182428" y="3757613"/>
              <a:ext cx="6334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Rb-90</a:t>
              </a:r>
            </a:p>
            <a:p>
              <a:pPr eaLnBrk="1" hangingPunct="1">
                <a:spcBef>
                  <a:spcPct val="0"/>
                </a:spcBef>
                <a:buFontTx/>
                <a:buNone/>
              </a:pPr>
              <a:r>
                <a:rPr lang="en-US" altLang="en-US" sz="900" b="1"/>
                <a:t>nucleus</a:t>
              </a:r>
            </a:p>
          </p:txBody>
        </p:sp>
        <p:sp>
          <p:nvSpPr>
            <p:cNvPr id="16" name="Rectangle 15">
              <a:extLst>
                <a:ext uri="{FF2B5EF4-FFF2-40B4-BE49-F238E27FC236}">
                  <a16:creationId xmlns:a16="http://schemas.microsoft.com/office/drawing/2014/main" id="{1595AC66-8F04-5851-4C5E-3B2D0A29AEAC}"/>
                </a:ext>
              </a:extLst>
            </p:cNvPr>
            <p:cNvSpPr/>
            <p:nvPr/>
          </p:nvSpPr>
          <p:spPr>
            <a:xfrm>
              <a:off x="4892547" y="1959021"/>
              <a:ext cx="1089025" cy="216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8" name="Straight Arrow Connector 17">
              <a:extLst>
                <a:ext uri="{FF2B5EF4-FFF2-40B4-BE49-F238E27FC236}">
                  <a16:creationId xmlns:a16="http://schemas.microsoft.com/office/drawing/2014/main" id="{E57A34CD-9434-4051-B8E3-C2A3BDB27599}"/>
                </a:ext>
              </a:extLst>
            </p:cNvPr>
            <p:cNvCxnSpPr>
              <a:cxnSpLocks/>
            </p:cNvCxnSpPr>
            <p:nvPr/>
          </p:nvCxnSpPr>
          <p:spPr>
            <a:xfrm flipV="1">
              <a:off x="5211635" y="2773408"/>
              <a:ext cx="769937" cy="168275"/>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40351" name="TextBox 8">
              <a:extLst>
                <a:ext uri="{FF2B5EF4-FFF2-40B4-BE49-F238E27FC236}">
                  <a16:creationId xmlns:a16="http://schemas.microsoft.com/office/drawing/2014/main" id="{643F5453-2246-3533-7C23-6324A51FD212}"/>
                </a:ext>
              </a:extLst>
            </p:cNvPr>
            <p:cNvSpPr txBox="1">
              <a:spLocks noChangeArrowheads="1"/>
            </p:cNvSpPr>
            <p:nvPr/>
          </p:nvSpPr>
          <p:spPr bwMode="auto">
            <a:xfrm>
              <a:off x="4857249" y="3017545"/>
              <a:ext cx="633412"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neutron</a:t>
              </a:r>
            </a:p>
          </p:txBody>
        </p:sp>
        <p:pic>
          <p:nvPicPr>
            <p:cNvPr id="140352" name="Picture 14">
              <a:extLst>
                <a:ext uri="{FF2B5EF4-FFF2-40B4-BE49-F238E27FC236}">
                  <a16:creationId xmlns:a16="http://schemas.microsoft.com/office/drawing/2014/main" id="{AA407BB9-282B-3C91-77C4-3B1DB9EB1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177" y="2876709"/>
              <a:ext cx="196473" cy="20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53" name="TextBox 19">
              <a:extLst>
                <a:ext uri="{FF2B5EF4-FFF2-40B4-BE49-F238E27FC236}">
                  <a16:creationId xmlns:a16="http://schemas.microsoft.com/office/drawing/2014/main" id="{61CE4B11-9A9C-CE33-D1D2-2ACC1524E1B3}"/>
                </a:ext>
              </a:extLst>
            </p:cNvPr>
            <p:cNvSpPr txBox="1">
              <a:spLocks noChangeArrowheads="1"/>
            </p:cNvSpPr>
            <p:nvPr/>
          </p:nvSpPr>
          <p:spPr bwMode="auto">
            <a:xfrm>
              <a:off x="1703954" y="3152227"/>
              <a:ext cx="633412"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neutron</a:t>
              </a:r>
            </a:p>
          </p:txBody>
        </p:sp>
        <p:sp>
          <p:nvSpPr>
            <p:cNvPr id="140354" name="TextBox 20">
              <a:extLst>
                <a:ext uri="{FF2B5EF4-FFF2-40B4-BE49-F238E27FC236}">
                  <a16:creationId xmlns:a16="http://schemas.microsoft.com/office/drawing/2014/main" id="{98986239-C3B0-63D7-7C84-6BE9A06B57DB}"/>
                </a:ext>
              </a:extLst>
            </p:cNvPr>
            <p:cNvSpPr txBox="1">
              <a:spLocks noChangeArrowheads="1"/>
            </p:cNvSpPr>
            <p:nvPr/>
          </p:nvSpPr>
          <p:spPr bwMode="auto">
            <a:xfrm>
              <a:off x="2966657" y="3429000"/>
              <a:ext cx="6334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t>U-235</a:t>
              </a:r>
            </a:p>
            <a:p>
              <a:pPr eaLnBrk="1" hangingPunct="1">
                <a:spcBef>
                  <a:spcPct val="0"/>
                </a:spcBef>
                <a:buFontTx/>
                <a:buNone/>
              </a:pPr>
              <a:r>
                <a:rPr lang="en-US" altLang="en-US" sz="900" b="1"/>
                <a:t>nucleus</a:t>
              </a:r>
            </a:p>
          </p:txBody>
        </p:sp>
        <p:sp>
          <p:nvSpPr>
            <p:cNvPr id="22" name="Rectangle 21">
              <a:extLst>
                <a:ext uri="{FF2B5EF4-FFF2-40B4-BE49-F238E27FC236}">
                  <a16:creationId xmlns:a16="http://schemas.microsoft.com/office/drawing/2014/main" id="{30AFEF44-A4E0-9868-6A35-97898A1B7D46}"/>
                </a:ext>
              </a:extLst>
            </p:cNvPr>
            <p:cNvSpPr/>
            <p:nvPr/>
          </p:nvSpPr>
          <p:spPr>
            <a:xfrm>
              <a:off x="3679697" y="2819446"/>
              <a:ext cx="503238" cy="45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4" name="Straight Arrow Connector 23">
              <a:extLst>
                <a:ext uri="{FF2B5EF4-FFF2-40B4-BE49-F238E27FC236}">
                  <a16:creationId xmlns:a16="http://schemas.microsoft.com/office/drawing/2014/main" id="{3A830918-1FD6-78CA-2AB3-8721A19696C6}"/>
                </a:ext>
              </a:extLst>
            </p:cNvPr>
            <p:cNvCxnSpPr>
              <a:cxnSpLocks/>
            </p:cNvCxnSpPr>
            <p:nvPr/>
          </p:nvCxnSpPr>
          <p:spPr>
            <a:xfrm flipV="1">
              <a:off x="3663822" y="2695621"/>
              <a:ext cx="423863" cy="153987"/>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9972FA4-0876-7EE3-6C39-68D5F4656D4F}"/>
                </a:ext>
              </a:extLst>
            </p:cNvPr>
            <p:cNvCxnSpPr>
              <a:cxnSpLocks/>
            </p:cNvCxnSpPr>
            <p:nvPr/>
          </p:nvCxnSpPr>
          <p:spPr>
            <a:xfrm>
              <a:off x="3695572" y="3248071"/>
              <a:ext cx="392113" cy="134937"/>
            </a:xfrm>
            <a:prstGeom prst="straightConnector1">
              <a:avLst/>
            </a:prstGeom>
            <a:ln w="952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pic>
        <p:nvPicPr>
          <p:cNvPr id="4" name="Picture 3" descr="A chart of the periodic table&#10;&#10;Description automatically generated with low confidence">
            <a:extLst>
              <a:ext uri="{FF2B5EF4-FFF2-40B4-BE49-F238E27FC236}">
                <a16:creationId xmlns:a16="http://schemas.microsoft.com/office/drawing/2014/main" id="{FA5BF4CC-8001-2D29-A2AA-F3AA59C4B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8" y="1120775"/>
            <a:ext cx="83724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a:extLst>
              <a:ext uri="{FF2B5EF4-FFF2-40B4-BE49-F238E27FC236}">
                <a16:creationId xmlns:a16="http://schemas.microsoft.com/office/drawing/2014/main" id="{170D5AD6-E9A9-2457-F0B9-35AE11BDF09E}"/>
              </a:ext>
            </a:extLst>
          </p:cNvPr>
          <p:cNvGraphicFramePr>
            <a:graphicFrameLocks noGrp="1"/>
          </p:cNvGraphicFramePr>
          <p:nvPr/>
        </p:nvGraphicFramePr>
        <p:xfrm>
          <a:off x="4981575" y="1189038"/>
          <a:ext cx="3889375" cy="2220912"/>
        </p:xfrm>
        <a:graphic>
          <a:graphicData uri="http://schemas.openxmlformats.org/drawingml/2006/table">
            <a:tbl>
              <a:tblPr/>
              <a:tblGrid>
                <a:gridCol w="893439">
                  <a:extLst>
                    <a:ext uri="{9D8B030D-6E8A-4147-A177-3AD203B41FA5}">
                      <a16:colId xmlns:a16="http://schemas.microsoft.com/office/drawing/2014/main" val="20000"/>
                    </a:ext>
                  </a:extLst>
                </a:gridCol>
                <a:gridCol w="835171">
                  <a:extLst>
                    <a:ext uri="{9D8B030D-6E8A-4147-A177-3AD203B41FA5}">
                      <a16:colId xmlns:a16="http://schemas.microsoft.com/office/drawing/2014/main" val="20001"/>
                    </a:ext>
                  </a:extLst>
                </a:gridCol>
                <a:gridCol w="718636">
                  <a:extLst>
                    <a:ext uri="{9D8B030D-6E8A-4147-A177-3AD203B41FA5}">
                      <a16:colId xmlns:a16="http://schemas.microsoft.com/office/drawing/2014/main" val="20002"/>
                    </a:ext>
                  </a:extLst>
                </a:gridCol>
                <a:gridCol w="1442129">
                  <a:extLst>
                    <a:ext uri="{9D8B030D-6E8A-4147-A177-3AD203B41FA5}">
                      <a16:colId xmlns:a16="http://schemas.microsoft.com/office/drawing/2014/main" val="20003"/>
                    </a:ext>
                  </a:extLst>
                </a:gridCol>
              </a:tblGrid>
              <a:tr h="744861">
                <a:tc>
                  <a:txBody>
                    <a:bodyPr/>
                    <a:lstStyle/>
                    <a:p>
                      <a:pPr algn="ctr" fontAlgn="ctr"/>
                      <a:r>
                        <a:rPr lang="en-US" sz="1800" b="1" i="0" u="none" strike="noStrike">
                          <a:solidFill>
                            <a:srgbClr val="000000"/>
                          </a:solidFill>
                          <a:effectLst/>
                          <a:latin typeface="Calibri" panose="020F0502020204030204" pitchFamily="34" charset="0"/>
                        </a:rPr>
                        <a:t>Element Symbol</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Atomic Number</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Atomic Mass</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panose="020F0502020204030204" pitchFamily="34" charset="0"/>
                        </a:rPr>
                        <a:t>Atomic Weight in amu</a:t>
                      </a:r>
                    </a:p>
                  </a:txBody>
                  <a:tcPr marL="9526" marR="9526" marT="9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5210">
                <a:tc>
                  <a:txBody>
                    <a:bodyPr/>
                    <a:lstStyle/>
                    <a:p>
                      <a:pPr algn="ctr" fontAlgn="b"/>
                      <a:r>
                        <a:rPr lang="en-US" sz="1800" b="1" i="0" u="none" strike="noStrike">
                          <a:solidFill>
                            <a:srgbClr val="000000"/>
                          </a:solidFill>
                          <a:effectLst/>
                          <a:latin typeface="Calibri" panose="020F0502020204030204" pitchFamily="34" charset="0"/>
                        </a:rPr>
                        <a:t>U</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92</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235</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panose="020F0502020204030204" pitchFamily="34" charset="0"/>
                        </a:rPr>
                        <a:t>235.04393</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5210">
                <a:tc>
                  <a:txBody>
                    <a:bodyPr/>
                    <a:lstStyle/>
                    <a:p>
                      <a:pPr algn="ctr" fontAlgn="b"/>
                      <a:r>
                        <a:rPr lang="en-US" sz="1800" b="1" i="0" u="none" strike="noStrike">
                          <a:solidFill>
                            <a:srgbClr val="000000"/>
                          </a:solidFill>
                          <a:effectLst/>
                          <a:latin typeface="Calibri" panose="020F0502020204030204" pitchFamily="34" charset="0"/>
                        </a:rPr>
                        <a:t>Cs</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55</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144</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FF0000"/>
                          </a:solidFill>
                          <a:effectLst/>
                          <a:latin typeface="Calibri" panose="020F0502020204030204" pitchFamily="34" charset="0"/>
                        </a:rPr>
                        <a:t>143.932077</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5210">
                <a:tc>
                  <a:txBody>
                    <a:bodyPr/>
                    <a:lstStyle/>
                    <a:p>
                      <a:pPr algn="ctr" fontAlgn="b"/>
                      <a:r>
                        <a:rPr lang="en-US" sz="1800" b="1" i="0" u="none" strike="noStrike">
                          <a:solidFill>
                            <a:srgbClr val="000000"/>
                          </a:solidFill>
                          <a:effectLst/>
                          <a:latin typeface="Calibri" panose="020F0502020204030204" pitchFamily="34" charset="0"/>
                        </a:rPr>
                        <a:t>Rb</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37</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90</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FF0000"/>
                          </a:solidFill>
                          <a:effectLst/>
                          <a:latin typeface="Calibri" panose="020F0502020204030204" pitchFamily="34" charset="0"/>
                        </a:rPr>
                        <a:t>89.914802</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5210">
                <a:tc>
                  <a:txBody>
                    <a:bodyPr/>
                    <a:lstStyle/>
                    <a:p>
                      <a:pPr algn="ctr" fontAlgn="b"/>
                      <a:r>
                        <a:rPr lang="en-US" sz="1800" b="1" i="0" u="none" strike="noStrike">
                          <a:solidFill>
                            <a:srgbClr val="000000"/>
                          </a:solidFill>
                          <a:effectLst/>
                          <a:latin typeface="Calibri" panose="020F0502020204030204" pitchFamily="34" charset="0"/>
                        </a:rPr>
                        <a:t>n</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0</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Calibri" panose="020F0502020204030204" pitchFamily="34" charset="0"/>
                        </a:rPr>
                        <a:t>1</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FF0000"/>
                          </a:solidFill>
                          <a:effectLst/>
                          <a:latin typeface="Calibri" panose="020F0502020204030204" pitchFamily="34" charset="0"/>
                        </a:rPr>
                        <a:t>1.008665</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5210">
                <a:tc>
                  <a:txBody>
                    <a:bodyPr/>
                    <a:lstStyle/>
                    <a:p>
                      <a:pPr algn="ctr" fontAlgn="b"/>
                      <a:r>
                        <a:rPr lang="en-US" sz="1800" b="0" i="0" u="none" strike="noStrike">
                          <a:solidFill>
                            <a:srgbClr val="000000"/>
                          </a:solidFill>
                          <a:effectLst/>
                          <a:latin typeface="Calibri" panose="020F0502020204030204" pitchFamily="34" charset="0"/>
                        </a:rPr>
                        <a:t>Loss--&gt;</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000000"/>
                          </a:solidFill>
                          <a:effectLst/>
                          <a:latin typeface="Calibri" panose="020F0502020204030204" pitchFamily="34" charset="0"/>
                        </a:rPr>
                        <a:t>0.188386</a:t>
                      </a:r>
                    </a:p>
                  </a:txBody>
                  <a:tcPr marL="9526" marR="9526"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40329" name="Title 1">
            <a:extLst>
              <a:ext uri="{FF2B5EF4-FFF2-40B4-BE49-F238E27FC236}">
                <a16:creationId xmlns:a16="http://schemas.microsoft.com/office/drawing/2014/main" id="{59FDDC71-5E25-B87E-423D-F7AECE111022}"/>
              </a:ext>
            </a:extLst>
          </p:cNvPr>
          <p:cNvSpPr>
            <a:spLocks noGrp="1" noChangeArrowheads="1"/>
          </p:cNvSpPr>
          <p:nvPr>
            <p:ph type="title"/>
          </p:nvPr>
        </p:nvSpPr>
        <p:spPr>
          <a:xfrm>
            <a:off x="457200" y="176213"/>
            <a:ext cx="8229600" cy="765175"/>
          </a:xfrm>
        </p:spPr>
        <p:txBody>
          <a:bodyPr/>
          <a:lstStyle/>
          <a:p>
            <a:r>
              <a:rPr lang="en-US" altLang="en-US" sz="3600" b="1"/>
              <a:t>Example 2: Nuclear Fission</a:t>
            </a:r>
            <a:r>
              <a:rPr lang="en-US" altLang="en-US" sz="2800" b="1"/>
              <a:t> </a:t>
            </a:r>
            <a:r>
              <a:rPr lang="en-US" altLang="en-US" sz="2400" b="1"/>
              <a:t>(3 of 3)</a:t>
            </a:r>
            <a:endParaRPr lang="en-US" altLang="en-US" sz="3600" b="1"/>
          </a:p>
        </p:txBody>
      </p:sp>
      <p:pic>
        <p:nvPicPr>
          <p:cNvPr id="2" name="Picture 5">
            <a:extLst>
              <a:ext uri="{FF2B5EF4-FFF2-40B4-BE49-F238E27FC236}">
                <a16:creationId xmlns:a16="http://schemas.microsoft.com/office/drawing/2014/main" id="{6F4207AD-58A5-7AD1-33A8-C1F477C69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 y="3740150"/>
            <a:ext cx="40401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864A67EE-40DB-66BD-2BEA-DBB05463E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13" y="4268788"/>
            <a:ext cx="81391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94FDA7DB-A40B-9598-CEBB-DB60B63B9A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713" y="3643313"/>
            <a:ext cx="45799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0946544-25C1-922C-D377-88277E90AC34}"/>
              </a:ext>
            </a:extLst>
          </p:cNvPr>
          <p:cNvSpPr txBox="1">
            <a:spLocks noChangeArrowheads="1"/>
          </p:cNvSpPr>
          <p:nvPr/>
        </p:nvSpPr>
        <p:spPr bwMode="auto">
          <a:xfrm>
            <a:off x="4594225" y="4718050"/>
            <a:ext cx="39290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cs typeface="Times New Roman" panose="02020603050405020304" pitchFamily="18" charset="0"/>
              </a:rPr>
              <a:t>Change in mass = ─ 0.188386 amu</a:t>
            </a:r>
          </a:p>
        </p:txBody>
      </p:sp>
      <p:grpSp>
        <p:nvGrpSpPr>
          <p:cNvPr id="12" name="Group 11">
            <a:extLst>
              <a:ext uri="{FF2B5EF4-FFF2-40B4-BE49-F238E27FC236}">
                <a16:creationId xmlns:a16="http://schemas.microsoft.com/office/drawing/2014/main" id="{B28CDB90-4190-8436-48F8-1C691FEB7EA9}"/>
              </a:ext>
            </a:extLst>
          </p:cNvPr>
          <p:cNvGrpSpPr>
            <a:grpSpLocks/>
          </p:cNvGrpSpPr>
          <p:nvPr/>
        </p:nvGrpSpPr>
        <p:grpSpPr bwMode="auto">
          <a:xfrm>
            <a:off x="928688" y="5048250"/>
            <a:ext cx="4945062" cy="1039813"/>
            <a:chOff x="928937" y="5048576"/>
            <a:chExt cx="4945063" cy="1039977"/>
          </a:xfrm>
        </p:grpSpPr>
        <p:pic>
          <p:nvPicPr>
            <p:cNvPr id="140342" name="Picture 9">
              <a:extLst>
                <a:ext uri="{FF2B5EF4-FFF2-40B4-BE49-F238E27FC236}">
                  <a16:creationId xmlns:a16="http://schemas.microsoft.com/office/drawing/2014/main" id="{81974C07-E5BC-4F9F-DF47-ACC4F94688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7" y="5650403"/>
              <a:ext cx="49450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343" name="Group 9">
              <a:extLst>
                <a:ext uri="{FF2B5EF4-FFF2-40B4-BE49-F238E27FC236}">
                  <a16:creationId xmlns:a16="http://schemas.microsoft.com/office/drawing/2014/main" id="{32A37FB0-E7E1-E69C-1D48-DB16AEC25537}"/>
                </a:ext>
              </a:extLst>
            </p:cNvPr>
            <p:cNvGrpSpPr>
              <a:grpSpLocks/>
            </p:cNvGrpSpPr>
            <p:nvPr/>
          </p:nvGrpSpPr>
          <p:grpSpPr bwMode="auto">
            <a:xfrm>
              <a:off x="928937" y="5048576"/>
              <a:ext cx="1479767" cy="688452"/>
              <a:chOff x="854108" y="5022382"/>
              <a:chExt cx="1479767" cy="688452"/>
            </a:xfrm>
          </p:grpSpPr>
          <p:pic>
            <p:nvPicPr>
              <p:cNvPr id="140344" name="Picture 13">
                <a:extLst>
                  <a:ext uri="{FF2B5EF4-FFF2-40B4-BE49-F238E27FC236}">
                    <a16:creationId xmlns:a16="http://schemas.microsoft.com/office/drawing/2014/main" id="{9B9A7578-D655-ED2E-CC0F-FB534CD31F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950" y="5277341"/>
                <a:ext cx="13049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45" name="Picture 9">
                <a:extLst>
                  <a:ext uri="{FF2B5EF4-FFF2-40B4-BE49-F238E27FC236}">
                    <a16:creationId xmlns:a16="http://schemas.microsoft.com/office/drawing/2014/main" id="{B1E4F453-C151-F4E6-4557-6DF9D93725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57127"/>
              <a:stretch>
                <a:fillRect/>
              </a:stretch>
            </p:blipFill>
            <p:spPr bwMode="auto">
              <a:xfrm>
                <a:off x="854108" y="5022382"/>
                <a:ext cx="438991" cy="68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TextBox 12">
            <a:extLst>
              <a:ext uri="{FF2B5EF4-FFF2-40B4-BE49-F238E27FC236}">
                <a16:creationId xmlns:a16="http://schemas.microsoft.com/office/drawing/2014/main" id="{4955A46E-D44B-C235-5490-5830DB1E20D1}"/>
              </a:ext>
            </a:extLst>
          </p:cNvPr>
          <p:cNvSpPr txBox="1">
            <a:spLocks noChangeArrowheads="1"/>
          </p:cNvSpPr>
          <p:nvPr/>
        </p:nvSpPr>
        <p:spPr bwMode="auto">
          <a:xfrm>
            <a:off x="222250" y="3895725"/>
            <a:ext cx="864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000" b="1">
                <a:solidFill>
                  <a:srgbClr val="002060"/>
                </a:solidFill>
              </a:rPr>
              <a:t>In CSS’ Particle Model, this Loss of Mass is not a Loss of ‘Stuff’ (particles)</a:t>
            </a:r>
          </a:p>
        </p:txBody>
      </p:sp>
      <p:sp>
        <p:nvSpPr>
          <p:cNvPr id="14" name="TextBox 13">
            <a:extLst>
              <a:ext uri="{FF2B5EF4-FFF2-40B4-BE49-F238E27FC236}">
                <a16:creationId xmlns:a16="http://schemas.microsoft.com/office/drawing/2014/main" id="{EEB75A39-44F9-8478-FA5E-C733548280E2}"/>
              </a:ext>
            </a:extLst>
          </p:cNvPr>
          <p:cNvSpPr txBox="1">
            <a:spLocks noChangeArrowheads="1"/>
          </p:cNvSpPr>
          <p:nvPr/>
        </p:nvSpPr>
        <p:spPr bwMode="auto">
          <a:xfrm>
            <a:off x="222250" y="4683125"/>
            <a:ext cx="86487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800"/>
              </a:spcAft>
            </a:pPr>
            <a:r>
              <a:rPr lang="en-US" altLang="en-US" sz="1800" b="1">
                <a:solidFill>
                  <a:srgbClr val="002060"/>
                </a:solidFill>
              </a:rPr>
              <a:t>It is due to the Conversion of Energy from One Form Into Another</a:t>
            </a:r>
          </a:p>
          <a:p>
            <a:pPr>
              <a:spcBef>
                <a:spcPct val="0"/>
              </a:spcBef>
              <a:spcAft>
                <a:spcPts val="600"/>
              </a:spcAft>
            </a:pPr>
            <a:r>
              <a:rPr lang="en-US" altLang="en-US" sz="1800" b="1">
                <a:solidFill>
                  <a:srgbClr val="002060"/>
                </a:solidFill>
              </a:rPr>
              <a:t>The Energy Comes From Changes in </a:t>
            </a:r>
            <a:r>
              <a:rPr lang="en-US" altLang="en-US" sz="1800" b="1" u="sng">
                <a:solidFill>
                  <a:srgbClr val="002060"/>
                </a:solidFill>
              </a:rPr>
              <a:t>Size</a:t>
            </a:r>
            <a:r>
              <a:rPr lang="en-US" altLang="en-US" sz="1800" b="1">
                <a:solidFill>
                  <a:srgbClr val="002060"/>
                </a:solidFill>
              </a:rPr>
              <a:t> of the Nucleons from differing Forces in each Nucleus, and Changes in Mutual Magnetic Coupling.</a:t>
            </a:r>
          </a:p>
        </p:txBody>
      </p:sp>
      <p:sp>
        <p:nvSpPr>
          <p:cNvPr id="140337" name="TextBox 11">
            <a:extLst>
              <a:ext uri="{FF2B5EF4-FFF2-40B4-BE49-F238E27FC236}">
                <a16:creationId xmlns:a16="http://schemas.microsoft.com/office/drawing/2014/main" id="{043C3170-0567-BCB6-E446-60AC26E36392}"/>
              </a:ext>
            </a:extLst>
          </p:cNvPr>
          <p:cNvSpPr txBox="1">
            <a:spLocks noChangeArrowheads="1"/>
          </p:cNvSpPr>
          <p:nvPr/>
        </p:nvSpPr>
        <p:spPr bwMode="auto">
          <a:xfrm>
            <a:off x="0" y="6519863"/>
            <a:ext cx="5984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a:t>Sources:  https://en.wikipedia.org/wiki/Fission_products_(by_element)#/media/File:ThermalFissionYield.svg  https://www.linquip.com/blog/nuclear-fission-equation/</a:t>
            </a:r>
          </a:p>
        </p:txBody>
      </p:sp>
      <p:sp>
        <p:nvSpPr>
          <p:cNvPr id="7" name="Oval 6">
            <a:extLst>
              <a:ext uri="{FF2B5EF4-FFF2-40B4-BE49-F238E27FC236}">
                <a16:creationId xmlns:a16="http://schemas.microsoft.com/office/drawing/2014/main" id="{1F8CECF2-6240-9CE6-BB11-D28BCD51383A}"/>
              </a:ext>
            </a:extLst>
          </p:cNvPr>
          <p:cNvSpPr/>
          <p:nvPr/>
        </p:nvSpPr>
        <p:spPr>
          <a:xfrm>
            <a:off x="2306638" y="5518150"/>
            <a:ext cx="612775" cy="5683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endParaRPr>
          </a:p>
        </p:txBody>
      </p:sp>
      <p:grpSp>
        <p:nvGrpSpPr>
          <p:cNvPr id="10" name="Group 9">
            <a:extLst>
              <a:ext uri="{FF2B5EF4-FFF2-40B4-BE49-F238E27FC236}">
                <a16:creationId xmlns:a16="http://schemas.microsoft.com/office/drawing/2014/main" id="{B92BA939-45E4-B0FD-01FB-B7EA887D81F3}"/>
              </a:ext>
            </a:extLst>
          </p:cNvPr>
          <p:cNvGrpSpPr>
            <a:grpSpLocks/>
          </p:cNvGrpSpPr>
          <p:nvPr/>
        </p:nvGrpSpPr>
        <p:grpSpPr bwMode="auto">
          <a:xfrm>
            <a:off x="1346200" y="3489325"/>
            <a:ext cx="612775" cy="1246188"/>
            <a:chOff x="1346385" y="3488634"/>
            <a:chExt cx="611898" cy="1247150"/>
          </a:xfrm>
        </p:grpSpPr>
        <p:sp>
          <p:nvSpPr>
            <p:cNvPr id="8" name="Oval 7">
              <a:extLst>
                <a:ext uri="{FF2B5EF4-FFF2-40B4-BE49-F238E27FC236}">
                  <a16:creationId xmlns:a16="http://schemas.microsoft.com/office/drawing/2014/main" id="{FDD504FA-350A-0A20-482E-4846C2965DC9}"/>
                </a:ext>
              </a:extLst>
            </p:cNvPr>
            <p:cNvSpPr/>
            <p:nvPr/>
          </p:nvSpPr>
          <p:spPr>
            <a:xfrm>
              <a:off x="1346385" y="3488634"/>
              <a:ext cx="611898" cy="567175"/>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endParaRPr>
            </a:p>
          </p:txBody>
        </p:sp>
        <p:sp>
          <p:nvSpPr>
            <p:cNvPr id="9" name="Oval 8">
              <a:extLst>
                <a:ext uri="{FF2B5EF4-FFF2-40B4-BE49-F238E27FC236}">
                  <a16:creationId xmlns:a16="http://schemas.microsoft.com/office/drawing/2014/main" id="{8E24825F-7255-A52A-695B-E96A82FA246E}"/>
                </a:ext>
              </a:extLst>
            </p:cNvPr>
            <p:cNvSpPr/>
            <p:nvPr/>
          </p:nvSpPr>
          <p:spPr>
            <a:xfrm>
              <a:off x="1346385" y="4168609"/>
              <a:ext cx="611898" cy="567175"/>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FF0000"/>
                  </a:solidFill>
                </a:ln>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xit" presetSubtype="0" fill="hold"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xit" presetSubtype="0" fill="hold" nodeType="with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Effect transition="in" filter="fade">
                                      <p:cBhvr>
                                        <p:cTn id="75" dur="500"/>
                                        <p:tgtEl>
                                          <p:spTgt spid="14">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14">
                                            <p:txEl>
                                              <p:pRg st="1" end="1"/>
                                            </p:txEl>
                                          </p:spTgt>
                                        </p:tgtEl>
                                        <p:attrNameLst>
                                          <p:attrName>style.visibility</p:attrName>
                                        </p:attrNameLst>
                                      </p:cBhvr>
                                      <p:to>
                                        <p:strVal val="visible"/>
                                      </p:to>
                                    </p:set>
                                    <p:animEffect transition="in" filter="fade">
                                      <p:cBhvr>
                                        <p:cTn id="8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p:bldP spid="14" grpId="0"/>
      <p:bldP spid="7" grpId="0" animBg="1"/>
      <p:bldP spid="7"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a:extLst>
              <a:ext uri="{FF2B5EF4-FFF2-40B4-BE49-F238E27FC236}">
                <a16:creationId xmlns:a16="http://schemas.microsoft.com/office/drawing/2014/main" id="{7CDBF4BD-083F-98B9-A294-AF090371AD0B}"/>
              </a:ext>
            </a:extLst>
          </p:cNvPr>
          <p:cNvSpPr txBox="1">
            <a:spLocks noChangeArrowheads="1"/>
          </p:cNvSpPr>
          <p:nvPr/>
        </p:nvSpPr>
        <p:spPr bwMode="auto">
          <a:xfrm>
            <a:off x="5556250" y="3348038"/>
            <a:ext cx="3452813" cy="2392362"/>
          </a:xfrm>
          <a:prstGeom prst="rect">
            <a:avLst/>
          </a:prstGeom>
          <a:solidFill>
            <a:srgbClr val="FFFFFF"/>
          </a:solidFill>
          <a:ln w="25400">
            <a:solidFill>
              <a:srgbClr val="000000"/>
            </a:solidFill>
            <a:miter lim="800000"/>
            <a:headEnd/>
            <a:tailEnd/>
          </a:ln>
        </p:spPr>
        <p:txBody>
          <a:bodyPr tIns="91440" bIns="91440"/>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4000"/>
              </a:lnSpc>
              <a:spcBef>
                <a:spcPct val="0"/>
              </a:spcBef>
            </a:pPr>
            <a:endParaRPr lang="en-US" altLang="en-US" sz="1800" b="1">
              <a:latin typeface="Tahoma" panose="020B0604030504040204" pitchFamily="34" charset="0"/>
            </a:endParaRPr>
          </a:p>
          <a:p>
            <a:pPr>
              <a:lnSpc>
                <a:spcPct val="104000"/>
              </a:lnSpc>
              <a:spcBef>
                <a:spcPct val="0"/>
              </a:spcBef>
            </a:pPr>
            <a:endParaRPr lang="en-US" altLang="en-US" sz="1800" b="1">
              <a:latin typeface="Tahoma" panose="020B0604030504040204" pitchFamily="34" charset="0"/>
            </a:endParaRPr>
          </a:p>
          <a:p>
            <a:pPr>
              <a:lnSpc>
                <a:spcPct val="104000"/>
              </a:lnSpc>
              <a:spcBef>
                <a:spcPct val="0"/>
              </a:spcBef>
            </a:pPr>
            <a:r>
              <a:rPr lang="en-US" altLang="en-US" sz="1800" b="1">
                <a:solidFill>
                  <a:srgbClr val="FF0000"/>
                </a:solidFill>
                <a:latin typeface="Tahoma" panose="020B0604030504040204" pitchFamily="34" charset="0"/>
              </a:rPr>
              <a:t>Charge:</a:t>
            </a:r>
            <a:r>
              <a:rPr lang="en-US" altLang="en-US" sz="1800" b="1">
                <a:latin typeface="Tahoma" panose="020B0604030504040204" pitchFamily="34" charset="0"/>
              </a:rPr>
              <a:t> each Helicon has  </a:t>
            </a:r>
            <a:r>
              <a:rPr lang="en-US" altLang="en-US" sz="1800" b="1" i="1">
                <a:solidFill>
                  <a:srgbClr val="FF0000"/>
                </a:solidFill>
                <a:latin typeface="Tahoma" panose="020B0604030504040204" pitchFamily="34" charset="0"/>
              </a:rPr>
              <a:t>e</a:t>
            </a:r>
            <a:r>
              <a:rPr lang="en-US" altLang="en-US" sz="1800" b="1">
                <a:latin typeface="Tahoma" panose="020B0604030504040204" pitchFamily="34" charset="0"/>
              </a:rPr>
              <a:t> =1.619 x 10</a:t>
            </a:r>
            <a:r>
              <a:rPr lang="en-US" altLang="en-US" sz="1800" b="1" baseline="30000">
                <a:latin typeface="Tahoma" panose="020B0604030504040204" pitchFamily="34" charset="0"/>
              </a:rPr>
              <a:t>-19</a:t>
            </a:r>
            <a:r>
              <a:rPr lang="en-US" altLang="en-US" sz="1800" b="1">
                <a:latin typeface="Tahoma" panose="020B0604030504040204" pitchFamily="34" charset="0"/>
              </a:rPr>
              <a:t> Coulombs of Charge </a:t>
            </a:r>
          </a:p>
          <a:p>
            <a:pPr>
              <a:lnSpc>
                <a:spcPct val="104000"/>
              </a:lnSpc>
              <a:spcBef>
                <a:spcPct val="0"/>
              </a:spcBef>
            </a:pPr>
            <a:r>
              <a:rPr lang="en-US" altLang="en-US" sz="1800" b="1">
                <a:solidFill>
                  <a:srgbClr val="FF0000"/>
                </a:solidFill>
                <a:latin typeface="Tahoma" panose="020B0604030504040204" pitchFamily="34" charset="0"/>
              </a:rPr>
              <a:t>Magnetic Flux:</a:t>
            </a:r>
            <a:r>
              <a:rPr lang="en-US" altLang="en-US" sz="1800" b="1">
                <a:latin typeface="Tahoma" panose="020B0604030504040204" pitchFamily="34" charset="0"/>
              </a:rPr>
              <a:t> each Helicon has </a:t>
            </a:r>
            <a:r>
              <a:rPr lang="en-US" altLang="en-US" sz="1800" b="1" i="1">
                <a:solidFill>
                  <a:srgbClr val="FF0000"/>
                </a:solidFill>
                <a:latin typeface="Tahoma" panose="020B0604030504040204" pitchFamily="34" charset="0"/>
              </a:rPr>
              <a:t>Φ</a:t>
            </a:r>
            <a:r>
              <a:rPr lang="en-US" altLang="en-US" sz="1800" b="1">
                <a:latin typeface="Tahoma" panose="020B0604030504040204" pitchFamily="34" charset="0"/>
              </a:rPr>
              <a:t> =4.13089 x 10</a:t>
            </a:r>
            <a:r>
              <a:rPr lang="en-US" altLang="en-US" sz="1800" b="1" baseline="30000">
                <a:latin typeface="Tahoma" panose="020B0604030504040204" pitchFamily="34" charset="0"/>
              </a:rPr>
              <a:t>-15</a:t>
            </a:r>
            <a:r>
              <a:rPr lang="en-US" altLang="en-US" sz="1800" b="1">
                <a:latin typeface="Tahoma" panose="020B0604030504040204" pitchFamily="34" charset="0"/>
              </a:rPr>
              <a:t> Webers of Flux </a:t>
            </a:r>
          </a:p>
        </p:txBody>
      </p:sp>
      <p:sp>
        <p:nvSpPr>
          <p:cNvPr id="142339" name="Rectangle 3">
            <a:extLst>
              <a:ext uri="{FF2B5EF4-FFF2-40B4-BE49-F238E27FC236}">
                <a16:creationId xmlns:a16="http://schemas.microsoft.com/office/drawing/2014/main" id="{79BCB77B-5A1E-B7CC-9002-D32C527285D0}"/>
              </a:ext>
            </a:extLst>
          </p:cNvPr>
          <p:cNvSpPr>
            <a:spLocks noGrp="1" noChangeArrowheads="1"/>
          </p:cNvSpPr>
          <p:nvPr>
            <p:ph type="title"/>
          </p:nvPr>
        </p:nvSpPr>
        <p:spPr>
          <a:xfrm>
            <a:off x="517525" y="0"/>
            <a:ext cx="7602538" cy="823913"/>
          </a:xfrm>
        </p:spPr>
        <p:txBody>
          <a:bodyPr/>
          <a:lstStyle/>
          <a:p>
            <a:pPr eaLnBrk="1" hangingPunct="1"/>
            <a:r>
              <a:rPr lang="en-US" altLang="en-US" sz="4100" b="1">
                <a:solidFill>
                  <a:schemeClr val="accent2"/>
                </a:solidFill>
              </a:rPr>
              <a:t>The Real Proton</a:t>
            </a:r>
            <a:endParaRPr lang="en-US" altLang="en-US" sz="4800" b="1">
              <a:solidFill>
                <a:schemeClr val="accent2"/>
              </a:solidFill>
            </a:endParaRPr>
          </a:p>
        </p:txBody>
      </p:sp>
      <p:sp>
        <p:nvSpPr>
          <p:cNvPr id="41988" name="Rectangle 4">
            <a:extLst>
              <a:ext uri="{FF2B5EF4-FFF2-40B4-BE49-F238E27FC236}">
                <a16:creationId xmlns:a16="http://schemas.microsoft.com/office/drawing/2014/main" id="{DE30023F-2027-5E0F-0E4E-606F9B0A9D9D}"/>
              </a:ext>
            </a:extLst>
          </p:cNvPr>
          <p:cNvSpPr>
            <a:spLocks noGrp="1" noChangeArrowheads="1"/>
          </p:cNvSpPr>
          <p:nvPr>
            <p:ph type="body" idx="1"/>
          </p:nvPr>
        </p:nvSpPr>
        <p:spPr>
          <a:xfrm>
            <a:off x="134938" y="815975"/>
            <a:ext cx="5373687" cy="5362575"/>
          </a:xfrm>
        </p:spPr>
        <p:txBody>
          <a:bodyPr/>
          <a:lstStyle/>
          <a:p>
            <a:pPr eaLnBrk="1" hangingPunct="1">
              <a:lnSpc>
                <a:spcPct val="90000"/>
              </a:lnSpc>
              <a:defRPr/>
            </a:pPr>
            <a:r>
              <a:rPr lang="en-US" sz="2000" b="1" dirty="0"/>
              <a:t>Proton and Electron Are Both Based Upon the Helicon Model</a:t>
            </a:r>
            <a:endParaRPr lang="en-US" sz="2000" b="1" dirty="0">
              <a:solidFill>
                <a:srgbClr val="333399"/>
              </a:solidFill>
            </a:endParaRPr>
          </a:p>
          <a:p>
            <a:pPr eaLnBrk="1" hangingPunct="1">
              <a:lnSpc>
                <a:spcPct val="90000"/>
              </a:lnSpc>
              <a:defRPr/>
            </a:pPr>
            <a:r>
              <a:rPr lang="en-US" sz="2000" b="1" dirty="0"/>
              <a:t>Radius of a Free Proton is </a:t>
            </a:r>
            <a:r>
              <a:rPr lang="en-US" sz="2000" b="1" dirty="0">
                <a:solidFill>
                  <a:srgbClr val="C00000"/>
                </a:solidFill>
              </a:rPr>
              <a:t>1836.15</a:t>
            </a:r>
            <a:r>
              <a:rPr lang="en-US" sz="2000" b="1" dirty="0"/>
              <a:t> Times </a:t>
            </a:r>
            <a:r>
              <a:rPr lang="en-US" sz="2000" b="1" dirty="0">
                <a:solidFill>
                  <a:srgbClr val="C00000"/>
                </a:solidFill>
              </a:rPr>
              <a:t>Smaller</a:t>
            </a:r>
            <a:r>
              <a:rPr lang="en-US" sz="2000" b="1" dirty="0"/>
              <a:t> Than the Electron’s</a:t>
            </a:r>
          </a:p>
          <a:p>
            <a:pPr lvl="1" eaLnBrk="1" hangingPunct="1">
              <a:lnSpc>
                <a:spcPct val="90000"/>
              </a:lnSpc>
              <a:buFont typeface="Wingdings" pitchFamily="2" charset="2"/>
              <a:buChar char="§"/>
              <a:defRPr/>
            </a:pPr>
            <a:r>
              <a:rPr lang="en-US" sz="1800" b="1" dirty="0">
                <a:solidFill>
                  <a:srgbClr val="000000"/>
                </a:solidFill>
              </a:rPr>
              <a:t>Proton Therefore Has a Larger Mass Due to:</a:t>
            </a:r>
          </a:p>
          <a:p>
            <a:pPr marL="860425" lvl="1" indent="-234950" eaLnBrk="1" hangingPunct="1">
              <a:lnSpc>
                <a:spcPct val="90000"/>
              </a:lnSpc>
              <a:buFont typeface="+mj-lt"/>
              <a:buAutoNum type="arabicPeriod"/>
              <a:defRPr/>
            </a:pPr>
            <a:r>
              <a:rPr lang="en-US" sz="1800" b="1" dirty="0">
                <a:solidFill>
                  <a:srgbClr val="000000"/>
                </a:solidFill>
              </a:rPr>
              <a:t>More </a:t>
            </a:r>
            <a:r>
              <a:rPr lang="en-US" sz="1800" b="1" dirty="0">
                <a:solidFill>
                  <a:srgbClr val="0070C0"/>
                </a:solidFill>
              </a:rPr>
              <a:t>Intense Electric Field Density </a:t>
            </a:r>
            <a:r>
              <a:rPr lang="en-US" sz="1800" b="1" dirty="0">
                <a:solidFill>
                  <a:srgbClr val="000000"/>
                </a:solidFill>
              </a:rPr>
              <a:t>Which Produces a Larger Self-Reaction Force (Perceived/Measured As ‘Mass’)</a:t>
            </a:r>
          </a:p>
          <a:p>
            <a:pPr marL="860425" lvl="1" indent="-234950" eaLnBrk="1" hangingPunct="1">
              <a:lnSpc>
                <a:spcPct val="90000"/>
              </a:lnSpc>
              <a:buFont typeface="+mj-lt"/>
              <a:buAutoNum type="arabicPeriod"/>
              <a:defRPr/>
            </a:pPr>
            <a:r>
              <a:rPr lang="en-US" sz="1800" b="1" dirty="0">
                <a:solidFill>
                  <a:srgbClr val="000000"/>
                </a:solidFill>
              </a:rPr>
              <a:t>More </a:t>
            </a:r>
            <a:r>
              <a:rPr lang="en-US" sz="1800" b="1" dirty="0">
                <a:solidFill>
                  <a:srgbClr val="0070C0"/>
                </a:solidFill>
              </a:rPr>
              <a:t>Internal Charge </a:t>
            </a:r>
            <a:r>
              <a:rPr lang="en-US" sz="1800" b="1" dirty="0">
                <a:solidFill>
                  <a:srgbClr val="000000"/>
                </a:solidFill>
              </a:rPr>
              <a:t>Solitons (9 </a:t>
            </a:r>
            <a:r>
              <a:rPr lang="en-US" sz="1800" b="1" dirty="0">
                <a:solidFill>
                  <a:srgbClr val="0070C0"/>
                </a:solidFill>
              </a:rPr>
              <a:t>Fibers</a:t>
            </a:r>
            <a:r>
              <a:rPr lang="en-US" sz="1800" b="1" dirty="0">
                <a:solidFill>
                  <a:srgbClr val="000000"/>
                </a:solidFill>
              </a:rPr>
              <a:t> both + and -)</a:t>
            </a:r>
          </a:p>
          <a:p>
            <a:pPr lvl="1" eaLnBrk="1" hangingPunct="1">
              <a:lnSpc>
                <a:spcPct val="90000"/>
              </a:lnSpc>
              <a:buFont typeface="Wingdings" pitchFamily="2" charset="2"/>
              <a:buChar char="§"/>
              <a:defRPr/>
            </a:pPr>
            <a:r>
              <a:rPr lang="en-US" sz="1800" b="1" dirty="0">
                <a:solidFill>
                  <a:srgbClr val="000000"/>
                </a:solidFill>
              </a:rPr>
              <a:t>Proton Has Lower Magnetic Moment Than the Electron Due to Its </a:t>
            </a:r>
            <a:r>
              <a:rPr lang="en-US" sz="1800" b="1" dirty="0">
                <a:solidFill>
                  <a:srgbClr val="0070C0"/>
                </a:solidFill>
              </a:rPr>
              <a:t>Smaller Radius</a:t>
            </a:r>
          </a:p>
          <a:p>
            <a:pPr eaLnBrk="1" hangingPunct="1">
              <a:lnSpc>
                <a:spcPct val="90000"/>
              </a:lnSpc>
              <a:defRPr/>
            </a:pPr>
            <a:r>
              <a:rPr lang="en-US" sz="2000" b="1" dirty="0"/>
              <a:t>Bound Helicons (i.e., in a Nucleus) Have Different Radii Than Free Helicons</a:t>
            </a:r>
          </a:p>
          <a:p>
            <a:pPr lvl="1" eaLnBrk="1" hangingPunct="1">
              <a:lnSpc>
                <a:spcPct val="90000"/>
              </a:lnSpc>
              <a:buFont typeface="Wingdings" pitchFamily="2" charset="2"/>
              <a:buChar char="§"/>
              <a:defRPr/>
            </a:pPr>
            <a:r>
              <a:rPr lang="en-US" sz="1800" b="1" dirty="0">
                <a:solidFill>
                  <a:srgbClr val="000000"/>
                </a:solidFill>
              </a:rPr>
              <a:t>Accounts for Nuclear Protons Having ‘Anomalous’ Magnetic Moment.  Bound Protons Have Larger Radii Than Free Protons.</a:t>
            </a:r>
          </a:p>
        </p:txBody>
      </p:sp>
      <p:sp>
        <p:nvSpPr>
          <p:cNvPr id="142341" name="Text Box 5">
            <a:extLst>
              <a:ext uri="{FF2B5EF4-FFF2-40B4-BE49-F238E27FC236}">
                <a16:creationId xmlns:a16="http://schemas.microsoft.com/office/drawing/2014/main" id="{85B9A487-1D06-CFCF-769F-6A8512213DEB}"/>
              </a:ext>
            </a:extLst>
          </p:cNvPr>
          <p:cNvSpPr txBox="1">
            <a:spLocks noChangeArrowheads="1"/>
          </p:cNvSpPr>
          <p:nvPr/>
        </p:nvSpPr>
        <p:spPr bwMode="auto">
          <a:xfrm>
            <a:off x="5491163" y="735013"/>
            <a:ext cx="294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b="1">
                <a:latin typeface="Tahoma" panose="020B0604030504040204" pitchFamily="34" charset="0"/>
              </a:rPr>
              <a:t>Particle Ring Helicon Model</a:t>
            </a:r>
          </a:p>
        </p:txBody>
      </p:sp>
      <p:sp>
        <p:nvSpPr>
          <p:cNvPr id="142342" name="Rectangle 6">
            <a:extLst>
              <a:ext uri="{FF2B5EF4-FFF2-40B4-BE49-F238E27FC236}">
                <a16:creationId xmlns:a16="http://schemas.microsoft.com/office/drawing/2014/main" id="{9AE55A75-5F71-2763-3192-5C4D340A25A5}"/>
              </a:ext>
            </a:extLst>
          </p:cNvPr>
          <p:cNvSpPr>
            <a:spLocks noChangeArrowheads="1"/>
          </p:cNvSpPr>
          <p:nvPr/>
        </p:nvSpPr>
        <p:spPr bwMode="auto">
          <a:xfrm>
            <a:off x="4227513" y="2924175"/>
            <a:ext cx="952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solidFill>
                  <a:srgbClr val="000000"/>
                </a:solidFill>
                <a:latin typeface="Times New Roman" panose="02020603050405020304" pitchFamily="18" charset="0"/>
              </a:rPr>
              <a:t> </a:t>
            </a:r>
            <a:endParaRPr lang="en-US" altLang="en-US" sz="2800">
              <a:latin typeface="Tahoma" panose="020B0604030504040204" pitchFamily="34" charset="0"/>
            </a:endParaRPr>
          </a:p>
        </p:txBody>
      </p:sp>
      <p:grpSp>
        <p:nvGrpSpPr>
          <p:cNvPr id="142343" name="Group 104">
            <a:extLst>
              <a:ext uri="{FF2B5EF4-FFF2-40B4-BE49-F238E27FC236}">
                <a16:creationId xmlns:a16="http://schemas.microsoft.com/office/drawing/2014/main" id="{C9E4C3ED-3858-0350-3682-9DC5DC7D7993}"/>
              </a:ext>
            </a:extLst>
          </p:cNvPr>
          <p:cNvGrpSpPr>
            <a:grpSpLocks/>
          </p:cNvGrpSpPr>
          <p:nvPr/>
        </p:nvGrpSpPr>
        <p:grpSpPr bwMode="auto">
          <a:xfrm>
            <a:off x="5556250" y="1114425"/>
            <a:ext cx="2817813" cy="2143125"/>
            <a:chOff x="3686" y="919"/>
            <a:chExt cx="1775" cy="1350"/>
          </a:xfrm>
        </p:grpSpPr>
        <p:sp>
          <p:nvSpPr>
            <p:cNvPr id="142346" name="Rectangle 105">
              <a:extLst>
                <a:ext uri="{FF2B5EF4-FFF2-40B4-BE49-F238E27FC236}">
                  <a16:creationId xmlns:a16="http://schemas.microsoft.com/office/drawing/2014/main" id="{2A7C81EC-5DAB-CCB3-58D6-2299C420193D}"/>
                </a:ext>
              </a:extLst>
            </p:cNvPr>
            <p:cNvSpPr>
              <a:spLocks noChangeArrowheads="1"/>
            </p:cNvSpPr>
            <p:nvPr/>
          </p:nvSpPr>
          <p:spPr bwMode="auto">
            <a:xfrm>
              <a:off x="3686" y="919"/>
              <a:ext cx="1775" cy="1350"/>
            </a:xfrm>
            <a:prstGeom prst="rect">
              <a:avLst/>
            </a:prstGeom>
            <a:solidFill>
              <a:schemeClr val="bg2"/>
            </a:solidFill>
            <a:ln w="38100">
              <a:solidFill>
                <a:schemeClr val="accent2"/>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42347" name="Picture 106" descr="Electron-k7-nowire">
              <a:extLst>
                <a:ext uri="{FF2B5EF4-FFF2-40B4-BE49-F238E27FC236}">
                  <a16:creationId xmlns:a16="http://schemas.microsoft.com/office/drawing/2014/main" id="{539E7396-C5B4-BB53-76A0-E1A752301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51" t="26500" r="14500" b="42000"/>
            <a:stretch>
              <a:fillRect/>
            </a:stretch>
          </p:blipFill>
          <p:spPr bwMode="auto">
            <a:xfrm>
              <a:off x="3838" y="1065"/>
              <a:ext cx="149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8" name="Line 107">
              <a:extLst>
                <a:ext uri="{FF2B5EF4-FFF2-40B4-BE49-F238E27FC236}">
                  <a16:creationId xmlns:a16="http://schemas.microsoft.com/office/drawing/2014/main" id="{EDC2BEBA-11FA-222E-84E2-2AAAF8E9B919}"/>
                </a:ext>
              </a:extLst>
            </p:cNvPr>
            <p:cNvSpPr>
              <a:spLocks noChangeShapeType="1"/>
            </p:cNvSpPr>
            <p:nvPr/>
          </p:nvSpPr>
          <p:spPr bwMode="auto">
            <a:xfrm>
              <a:off x="4575" y="1003"/>
              <a:ext cx="1" cy="79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9" name="Line 108">
              <a:extLst>
                <a:ext uri="{FF2B5EF4-FFF2-40B4-BE49-F238E27FC236}">
                  <a16:creationId xmlns:a16="http://schemas.microsoft.com/office/drawing/2014/main" id="{185F7A25-60CB-FCB7-411B-5A73410BE213}"/>
                </a:ext>
              </a:extLst>
            </p:cNvPr>
            <p:cNvSpPr>
              <a:spLocks noChangeShapeType="1"/>
            </p:cNvSpPr>
            <p:nvPr/>
          </p:nvSpPr>
          <p:spPr bwMode="auto">
            <a:xfrm>
              <a:off x="4010" y="1292"/>
              <a:ext cx="1088" cy="14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0" name="Line 109">
              <a:extLst>
                <a:ext uri="{FF2B5EF4-FFF2-40B4-BE49-F238E27FC236}">
                  <a16:creationId xmlns:a16="http://schemas.microsoft.com/office/drawing/2014/main" id="{A63686D0-CB58-DBA7-9F60-5C15B93F89E5}"/>
                </a:ext>
              </a:extLst>
            </p:cNvPr>
            <p:cNvSpPr>
              <a:spLocks noChangeShapeType="1"/>
            </p:cNvSpPr>
            <p:nvPr/>
          </p:nvSpPr>
          <p:spPr bwMode="auto">
            <a:xfrm flipV="1">
              <a:off x="4408" y="1171"/>
              <a:ext cx="458" cy="31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51" name="Oval 110">
              <a:extLst>
                <a:ext uri="{FF2B5EF4-FFF2-40B4-BE49-F238E27FC236}">
                  <a16:creationId xmlns:a16="http://schemas.microsoft.com/office/drawing/2014/main" id="{3873EB1C-B8ED-B08E-3E35-F128FA19FA4F}"/>
                </a:ext>
              </a:extLst>
            </p:cNvPr>
            <p:cNvSpPr>
              <a:spLocks noChangeArrowheads="1"/>
            </p:cNvSpPr>
            <p:nvPr/>
          </p:nvSpPr>
          <p:spPr bwMode="auto">
            <a:xfrm>
              <a:off x="4693" y="1788"/>
              <a:ext cx="391" cy="392"/>
            </a:xfrm>
            <a:prstGeom prst="ellipse">
              <a:avLst/>
            </a:prstGeom>
            <a:noFill/>
            <a:ln w="635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2352" name="Oval 111">
              <a:extLst>
                <a:ext uri="{FF2B5EF4-FFF2-40B4-BE49-F238E27FC236}">
                  <a16:creationId xmlns:a16="http://schemas.microsoft.com/office/drawing/2014/main" id="{39FF8013-5ABE-50AC-1059-82B9670E88B5}"/>
                </a:ext>
              </a:extLst>
            </p:cNvPr>
            <p:cNvSpPr>
              <a:spLocks noChangeArrowheads="1"/>
            </p:cNvSpPr>
            <p:nvPr/>
          </p:nvSpPr>
          <p:spPr bwMode="auto">
            <a:xfrm>
              <a:off x="4760" y="1857"/>
              <a:ext cx="256" cy="255"/>
            </a:xfrm>
            <a:prstGeom prst="ellipse">
              <a:avLst/>
            </a:prstGeom>
            <a:solidFill>
              <a:srgbClr val="FFFFFF"/>
            </a:solidFill>
            <a:ln w="6350">
              <a:solidFill>
                <a:srgbClr val="000000"/>
              </a:solidFill>
              <a:prstDash val="dash"/>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42353" name="Group 112">
              <a:extLst>
                <a:ext uri="{FF2B5EF4-FFF2-40B4-BE49-F238E27FC236}">
                  <a16:creationId xmlns:a16="http://schemas.microsoft.com/office/drawing/2014/main" id="{59F8381D-4F0F-B570-8C8C-678E2E63BD61}"/>
                </a:ext>
              </a:extLst>
            </p:cNvPr>
            <p:cNvGrpSpPr>
              <a:grpSpLocks/>
            </p:cNvGrpSpPr>
            <p:nvPr/>
          </p:nvGrpSpPr>
          <p:grpSpPr bwMode="auto">
            <a:xfrm>
              <a:off x="4798" y="1891"/>
              <a:ext cx="92" cy="94"/>
              <a:chOff x="5019" y="1823"/>
              <a:chExt cx="98" cy="100"/>
            </a:xfrm>
          </p:grpSpPr>
          <p:sp>
            <p:nvSpPr>
              <p:cNvPr id="142402" name="Line 113">
                <a:extLst>
                  <a:ext uri="{FF2B5EF4-FFF2-40B4-BE49-F238E27FC236}">
                    <a16:creationId xmlns:a16="http://schemas.microsoft.com/office/drawing/2014/main" id="{AF5B20C6-A162-229A-5575-D19C09F80349}"/>
                  </a:ext>
                </a:extLst>
              </p:cNvPr>
              <p:cNvSpPr>
                <a:spLocks noChangeShapeType="1"/>
              </p:cNvSpPr>
              <p:nvPr/>
            </p:nvSpPr>
            <p:spPr bwMode="auto">
              <a:xfrm flipH="1" flipV="1">
                <a:off x="5046" y="1852"/>
                <a:ext cx="71" cy="7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3" name="Freeform 114">
                <a:extLst>
                  <a:ext uri="{FF2B5EF4-FFF2-40B4-BE49-F238E27FC236}">
                    <a16:creationId xmlns:a16="http://schemas.microsoft.com/office/drawing/2014/main" id="{3D981D80-DCDA-0456-BDB6-2F2125734D3D}"/>
                  </a:ext>
                </a:extLst>
              </p:cNvPr>
              <p:cNvSpPr>
                <a:spLocks/>
              </p:cNvSpPr>
              <p:nvPr/>
            </p:nvSpPr>
            <p:spPr bwMode="auto">
              <a:xfrm>
                <a:off x="5019" y="1823"/>
                <a:ext cx="50" cy="51"/>
              </a:xfrm>
              <a:custGeom>
                <a:avLst/>
                <a:gdLst>
                  <a:gd name="T0" fmla="*/ 0 w 100"/>
                  <a:gd name="T1" fmla="*/ 0 h 100"/>
                  <a:gd name="T2" fmla="*/ 1 w 100"/>
                  <a:gd name="T3" fmla="*/ 1 h 100"/>
                  <a:gd name="T4" fmla="*/ 1 w 100"/>
                  <a:gd name="T5" fmla="*/ 1 h 100"/>
                  <a:gd name="T6" fmla="*/ 0 w 100"/>
                  <a:gd name="T7" fmla="*/ 0 h 100"/>
                  <a:gd name="T8" fmla="*/ 0 60000 65536"/>
                  <a:gd name="T9" fmla="*/ 0 60000 65536"/>
                  <a:gd name="T10" fmla="*/ 0 60000 65536"/>
                  <a:gd name="T11" fmla="*/ 0 60000 65536"/>
                  <a:gd name="T12" fmla="*/ 0 w 100"/>
                  <a:gd name="T13" fmla="*/ 0 h 100"/>
                  <a:gd name="T14" fmla="*/ 100 w 100"/>
                  <a:gd name="T15" fmla="*/ 100 h 100"/>
                </a:gdLst>
                <a:ahLst/>
                <a:cxnLst>
                  <a:cxn ang="T8">
                    <a:pos x="T0" y="T1"/>
                  </a:cxn>
                  <a:cxn ang="T9">
                    <a:pos x="T2" y="T3"/>
                  </a:cxn>
                  <a:cxn ang="T10">
                    <a:pos x="T4" y="T5"/>
                  </a:cxn>
                  <a:cxn ang="T11">
                    <a:pos x="T6" y="T7"/>
                  </a:cxn>
                </a:cxnLst>
                <a:rect l="T12" t="T13" r="T14" b="T15"/>
                <a:pathLst>
                  <a:path w="100" h="100">
                    <a:moveTo>
                      <a:pt x="0" y="0"/>
                    </a:moveTo>
                    <a:lnTo>
                      <a:pt x="54" y="100"/>
                    </a:lnTo>
                    <a:lnTo>
                      <a:pt x="100" y="5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2354" name="Group 115">
              <a:extLst>
                <a:ext uri="{FF2B5EF4-FFF2-40B4-BE49-F238E27FC236}">
                  <a16:creationId xmlns:a16="http://schemas.microsoft.com/office/drawing/2014/main" id="{8C4D802D-034F-67E2-89E6-5184C765712A}"/>
                </a:ext>
              </a:extLst>
            </p:cNvPr>
            <p:cNvGrpSpPr>
              <a:grpSpLocks/>
            </p:cNvGrpSpPr>
            <p:nvPr/>
          </p:nvGrpSpPr>
          <p:grpSpPr bwMode="auto">
            <a:xfrm>
              <a:off x="4730" y="1983"/>
              <a:ext cx="155" cy="117"/>
              <a:chOff x="4947" y="1920"/>
              <a:chExt cx="165" cy="125"/>
            </a:xfrm>
          </p:grpSpPr>
          <p:sp>
            <p:nvSpPr>
              <p:cNvPr id="142400" name="Line 116">
                <a:extLst>
                  <a:ext uri="{FF2B5EF4-FFF2-40B4-BE49-F238E27FC236}">
                    <a16:creationId xmlns:a16="http://schemas.microsoft.com/office/drawing/2014/main" id="{708B9E01-CEEB-FD72-ECB7-E5F2306B43F7}"/>
                  </a:ext>
                </a:extLst>
              </p:cNvPr>
              <p:cNvSpPr>
                <a:spLocks noChangeShapeType="1"/>
              </p:cNvSpPr>
              <p:nvPr/>
            </p:nvSpPr>
            <p:spPr bwMode="auto">
              <a:xfrm flipH="1">
                <a:off x="4975" y="1920"/>
                <a:ext cx="137" cy="10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401" name="Freeform 117">
                <a:extLst>
                  <a:ext uri="{FF2B5EF4-FFF2-40B4-BE49-F238E27FC236}">
                    <a16:creationId xmlns:a16="http://schemas.microsoft.com/office/drawing/2014/main" id="{1F894989-847E-0BFA-1CA9-E858455464F0}"/>
                  </a:ext>
                </a:extLst>
              </p:cNvPr>
              <p:cNvSpPr>
                <a:spLocks/>
              </p:cNvSpPr>
              <p:nvPr/>
            </p:nvSpPr>
            <p:spPr bwMode="auto">
              <a:xfrm>
                <a:off x="4947" y="1999"/>
                <a:ext cx="53" cy="46"/>
              </a:xfrm>
              <a:custGeom>
                <a:avLst/>
                <a:gdLst>
                  <a:gd name="T0" fmla="*/ 0 w 107"/>
                  <a:gd name="T1" fmla="*/ 1 h 92"/>
                  <a:gd name="T2" fmla="*/ 0 w 107"/>
                  <a:gd name="T3" fmla="*/ 1 h 92"/>
                  <a:gd name="T4" fmla="*/ 0 w 107"/>
                  <a:gd name="T5" fmla="*/ 0 h 92"/>
                  <a:gd name="T6" fmla="*/ 0 w 107"/>
                  <a:gd name="T7" fmla="*/ 1 h 92"/>
                  <a:gd name="T8" fmla="*/ 0 60000 65536"/>
                  <a:gd name="T9" fmla="*/ 0 60000 65536"/>
                  <a:gd name="T10" fmla="*/ 0 60000 65536"/>
                  <a:gd name="T11" fmla="*/ 0 60000 65536"/>
                  <a:gd name="T12" fmla="*/ 0 w 107"/>
                  <a:gd name="T13" fmla="*/ 0 h 92"/>
                  <a:gd name="T14" fmla="*/ 107 w 107"/>
                  <a:gd name="T15" fmla="*/ 92 h 92"/>
                </a:gdLst>
                <a:ahLst/>
                <a:cxnLst>
                  <a:cxn ang="T8">
                    <a:pos x="T0" y="T1"/>
                  </a:cxn>
                  <a:cxn ang="T9">
                    <a:pos x="T2" y="T3"/>
                  </a:cxn>
                  <a:cxn ang="T10">
                    <a:pos x="T4" y="T5"/>
                  </a:cxn>
                  <a:cxn ang="T11">
                    <a:pos x="T6" y="T7"/>
                  </a:cxn>
                </a:cxnLst>
                <a:rect l="T12" t="T13" r="T14" b="T15"/>
                <a:pathLst>
                  <a:path w="107" h="92">
                    <a:moveTo>
                      <a:pt x="0" y="92"/>
                    </a:moveTo>
                    <a:lnTo>
                      <a:pt x="107" y="51"/>
                    </a:lnTo>
                    <a:lnTo>
                      <a:pt x="68"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2355" name="Group 118">
              <a:extLst>
                <a:ext uri="{FF2B5EF4-FFF2-40B4-BE49-F238E27FC236}">
                  <a16:creationId xmlns:a16="http://schemas.microsoft.com/office/drawing/2014/main" id="{FE11720D-1930-2396-ED89-A9ABBBBC2CC3}"/>
                </a:ext>
              </a:extLst>
            </p:cNvPr>
            <p:cNvGrpSpPr>
              <a:grpSpLocks/>
            </p:cNvGrpSpPr>
            <p:nvPr/>
          </p:nvGrpSpPr>
          <p:grpSpPr bwMode="auto">
            <a:xfrm>
              <a:off x="4762" y="1967"/>
              <a:ext cx="70" cy="31"/>
              <a:chOff x="4981" y="1903"/>
              <a:chExt cx="74" cy="33"/>
            </a:xfrm>
          </p:grpSpPr>
          <p:sp>
            <p:nvSpPr>
              <p:cNvPr id="142398" name="Line 119">
                <a:extLst>
                  <a:ext uri="{FF2B5EF4-FFF2-40B4-BE49-F238E27FC236}">
                    <a16:creationId xmlns:a16="http://schemas.microsoft.com/office/drawing/2014/main" id="{0B9B1DAA-8D1D-4FB3-B3C0-C5576158EA7A}"/>
                  </a:ext>
                </a:extLst>
              </p:cNvPr>
              <p:cNvSpPr>
                <a:spLocks noChangeShapeType="1"/>
              </p:cNvSpPr>
              <p:nvPr/>
            </p:nvSpPr>
            <p:spPr bwMode="auto">
              <a:xfrm>
                <a:off x="5008" y="1920"/>
                <a:ext cx="47"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9" name="Freeform 120">
                <a:extLst>
                  <a:ext uri="{FF2B5EF4-FFF2-40B4-BE49-F238E27FC236}">
                    <a16:creationId xmlns:a16="http://schemas.microsoft.com/office/drawing/2014/main" id="{7FD24C30-48E1-490E-70B0-6C4ADC915D26}"/>
                  </a:ext>
                </a:extLst>
              </p:cNvPr>
              <p:cNvSpPr>
                <a:spLocks/>
              </p:cNvSpPr>
              <p:nvPr/>
            </p:nvSpPr>
            <p:spPr bwMode="auto">
              <a:xfrm>
                <a:off x="4981" y="1903"/>
                <a:ext cx="54" cy="33"/>
              </a:xfrm>
              <a:custGeom>
                <a:avLst/>
                <a:gdLst>
                  <a:gd name="T0" fmla="*/ 0 w 110"/>
                  <a:gd name="T1" fmla="*/ 1 h 66"/>
                  <a:gd name="T2" fmla="*/ 0 w 110"/>
                  <a:gd name="T3" fmla="*/ 1 h 66"/>
                  <a:gd name="T4" fmla="*/ 0 w 110"/>
                  <a:gd name="T5" fmla="*/ 0 h 66"/>
                  <a:gd name="T6" fmla="*/ 0 w 110"/>
                  <a:gd name="T7" fmla="*/ 1 h 66"/>
                  <a:gd name="T8" fmla="*/ 0 60000 65536"/>
                  <a:gd name="T9" fmla="*/ 0 60000 65536"/>
                  <a:gd name="T10" fmla="*/ 0 60000 65536"/>
                  <a:gd name="T11" fmla="*/ 0 60000 65536"/>
                  <a:gd name="T12" fmla="*/ 0 w 110"/>
                  <a:gd name="T13" fmla="*/ 0 h 66"/>
                  <a:gd name="T14" fmla="*/ 110 w 110"/>
                  <a:gd name="T15" fmla="*/ 66 h 66"/>
                </a:gdLst>
                <a:ahLst/>
                <a:cxnLst>
                  <a:cxn ang="T8">
                    <a:pos x="T0" y="T1"/>
                  </a:cxn>
                  <a:cxn ang="T9">
                    <a:pos x="T2" y="T3"/>
                  </a:cxn>
                  <a:cxn ang="T10">
                    <a:pos x="T4" y="T5"/>
                  </a:cxn>
                  <a:cxn ang="T11">
                    <a:pos x="T6" y="T7"/>
                  </a:cxn>
                </a:cxnLst>
                <a:rect l="T12" t="T13" r="T14" b="T15"/>
                <a:pathLst>
                  <a:path w="110" h="66">
                    <a:moveTo>
                      <a:pt x="0" y="34"/>
                    </a:moveTo>
                    <a:lnTo>
                      <a:pt x="110" y="66"/>
                    </a:lnTo>
                    <a:lnTo>
                      <a:pt x="110"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2356" name="Group 121">
              <a:extLst>
                <a:ext uri="{FF2B5EF4-FFF2-40B4-BE49-F238E27FC236}">
                  <a16:creationId xmlns:a16="http://schemas.microsoft.com/office/drawing/2014/main" id="{C834FF4D-694B-C550-D1B9-EFC3E1438640}"/>
                </a:ext>
              </a:extLst>
            </p:cNvPr>
            <p:cNvGrpSpPr>
              <a:grpSpLocks/>
            </p:cNvGrpSpPr>
            <p:nvPr/>
          </p:nvGrpSpPr>
          <p:grpSpPr bwMode="auto">
            <a:xfrm>
              <a:off x="4623" y="1967"/>
              <a:ext cx="68" cy="31"/>
              <a:chOff x="4833" y="1903"/>
              <a:chExt cx="72" cy="33"/>
            </a:xfrm>
          </p:grpSpPr>
          <p:sp>
            <p:nvSpPr>
              <p:cNvPr id="142396" name="Line 122">
                <a:extLst>
                  <a:ext uri="{FF2B5EF4-FFF2-40B4-BE49-F238E27FC236}">
                    <a16:creationId xmlns:a16="http://schemas.microsoft.com/office/drawing/2014/main" id="{10772AF7-DCC4-A07C-7981-5E62E5F2EFC0}"/>
                  </a:ext>
                </a:extLst>
              </p:cNvPr>
              <p:cNvSpPr>
                <a:spLocks noChangeShapeType="1"/>
              </p:cNvSpPr>
              <p:nvPr/>
            </p:nvSpPr>
            <p:spPr bwMode="auto">
              <a:xfrm flipH="1">
                <a:off x="4833" y="1920"/>
                <a:ext cx="4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7" name="Freeform 123">
                <a:extLst>
                  <a:ext uri="{FF2B5EF4-FFF2-40B4-BE49-F238E27FC236}">
                    <a16:creationId xmlns:a16="http://schemas.microsoft.com/office/drawing/2014/main" id="{306D3D0E-C974-0A0E-871C-7AA60850D6B9}"/>
                  </a:ext>
                </a:extLst>
              </p:cNvPr>
              <p:cNvSpPr>
                <a:spLocks/>
              </p:cNvSpPr>
              <p:nvPr/>
            </p:nvSpPr>
            <p:spPr bwMode="auto">
              <a:xfrm>
                <a:off x="4850" y="1903"/>
                <a:ext cx="55" cy="33"/>
              </a:xfrm>
              <a:custGeom>
                <a:avLst/>
                <a:gdLst>
                  <a:gd name="T0" fmla="*/ 1 w 110"/>
                  <a:gd name="T1" fmla="*/ 1 h 66"/>
                  <a:gd name="T2" fmla="*/ 0 w 110"/>
                  <a:gd name="T3" fmla="*/ 0 h 66"/>
                  <a:gd name="T4" fmla="*/ 0 w 110"/>
                  <a:gd name="T5" fmla="*/ 1 h 66"/>
                  <a:gd name="T6" fmla="*/ 1 w 110"/>
                  <a:gd name="T7" fmla="*/ 1 h 66"/>
                  <a:gd name="T8" fmla="*/ 0 60000 65536"/>
                  <a:gd name="T9" fmla="*/ 0 60000 65536"/>
                  <a:gd name="T10" fmla="*/ 0 60000 65536"/>
                  <a:gd name="T11" fmla="*/ 0 60000 65536"/>
                  <a:gd name="T12" fmla="*/ 0 w 110"/>
                  <a:gd name="T13" fmla="*/ 0 h 66"/>
                  <a:gd name="T14" fmla="*/ 110 w 110"/>
                  <a:gd name="T15" fmla="*/ 66 h 66"/>
                </a:gdLst>
                <a:ahLst/>
                <a:cxnLst>
                  <a:cxn ang="T8">
                    <a:pos x="T0" y="T1"/>
                  </a:cxn>
                  <a:cxn ang="T9">
                    <a:pos x="T2" y="T3"/>
                  </a:cxn>
                  <a:cxn ang="T10">
                    <a:pos x="T4" y="T5"/>
                  </a:cxn>
                  <a:cxn ang="T11">
                    <a:pos x="T6" y="T7"/>
                  </a:cxn>
                </a:cxnLst>
                <a:rect l="T12" t="T13" r="T14" b="T15"/>
                <a:pathLst>
                  <a:path w="110" h="66">
                    <a:moveTo>
                      <a:pt x="110" y="34"/>
                    </a:moveTo>
                    <a:lnTo>
                      <a:pt x="0" y="0"/>
                    </a:lnTo>
                    <a:lnTo>
                      <a:pt x="0" y="66"/>
                    </a:lnTo>
                    <a:lnTo>
                      <a:pt x="11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2357" name="Rectangle 124">
              <a:extLst>
                <a:ext uri="{FF2B5EF4-FFF2-40B4-BE49-F238E27FC236}">
                  <a16:creationId xmlns:a16="http://schemas.microsoft.com/office/drawing/2014/main" id="{F179D25D-D6A2-316D-1DA3-FDF294870987}"/>
                </a:ext>
              </a:extLst>
            </p:cNvPr>
            <p:cNvSpPr>
              <a:spLocks noChangeArrowheads="1"/>
            </p:cNvSpPr>
            <p:nvPr/>
          </p:nvSpPr>
          <p:spPr bwMode="auto">
            <a:xfrm>
              <a:off x="4855" y="1852"/>
              <a:ext cx="4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a</a:t>
              </a:r>
              <a:endParaRPr lang="en-US" altLang="en-US" sz="2800">
                <a:latin typeface="Tahoma" panose="020B0604030504040204" pitchFamily="34" charset="0"/>
              </a:endParaRPr>
            </a:p>
          </p:txBody>
        </p:sp>
        <p:sp>
          <p:nvSpPr>
            <p:cNvPr id="142358" name="Rectangle 125">
              <a:extLst>
                <a:ext uri="{FF2B5EF4-FFF2-40B4-BE49-F238E27FC236}">
                  <a16:creationId xmlns:a16="http://schemas.microsoft.com/office/drawing/2014/main" id="{509C3501-13BB-66F0-2155-D7E2F36840E9}"/>
                </a:ext>
              </a:extLst>
            </p:cNvPr>
            <p:cNvSpPr>
              <a:spLocks noChangeArrowheads="1"/>
            </p:cNvSpPr>
            <p:nvPr/>
          </p:nvSpPr>
          <p:spPr bwMode="auto">
            <a:xfrm>
              <a:off x="4834" y="1999"/>
              <a:ext cx="3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r</a:t>
              </a:r>
              <a:endParaRPr lang="en-US" altLang="en-US" sz="2800">
                <a:latin typeface="Tahoma" panose="020B0604030504040204" pitchFamily="34" charset="0"/>
              </a:endParaRPr>
            </a:p>
          </p:txBody>
        </p:sp>
        <p:sp>
          <p:nvSpPr>
            <p:cNvPr id="142359" name="Rectangle 126">
              <a:extLst>
                <a:ext uri="{FF2B5EF4-FFF2-40B4-BE49-F238E27FC236}">
                  <a16:creationId xmlns:a16="http://schemas.microsoft.com/office/drawing/2014/main" id="{BFB1FE6E-3538-1A4D-FA87-F9DA9AEE2374}"/>
                </a:ext>
              </a:extLst>
            </p:cNvPr>
            <p:cNvSpPr>
              <a:spLocks noChangeArrowheads="1"/>
            </p:cNvSpPr>
            <p:nvPr/>
          </p:nvSpPr>
          <p:spPr bwMode="auto">
            <a:xfrm>
              <a:off x="4584" y="1926"/>
              <a:ext cx="2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0000"/>
                  </a:solidFill>
                  <a:latin typeface="Times New Roman" panose="02020603050405020304" pitchFamily="18" charset="0"/>
                </a:rPr>
                <a:t>t</a:t>
              </a:r>
              <a:endParaRPr lang="en-US" altLang="en-US" sz="2800">
                <a:latin typeface="Tahoma" panose="020B0604030504040204" pitchFamily="34" charset="0"/>
              </a:endParaRPr>
            </a:p>
          </p:txBody>
        </p:sp>
        <p:grpSp>
          <p:nvGrpSpPr>
            <p:cNvPr id="142360" name="Group 127">
              <a:extLst>
                <a:ext uri="{FF2B5EF4-FFF2-40B4-BE49-F238E27FC236}">
                  <a16:creationId xmlns:a16="http://schemas.microsoft.com/office/drawing/2014/main" id="{7CE18695-407A-5042-9A0D-66E579968D43}"/>
                </a:ext>
              </a:extLst>
            </p:cNvPr>
            <p:cNvGrpSpPr>
              <a:grpSpLocks/>
            </p:cNvGrpSpPr>
            <p:nvPr/>
          </p:nvGrpSpPr>
          <p:grpSpPr bwMode="auto">
            <a:xfrm>
              <a:off x="4958" y="1425"/>
              <a:ext cx="228" cy="383"/>
              <a:chOff x="5122" y="1514"/>
              <a:chExt cx="182" cy="392"/>
            </a:xfrm>
          </p:grpSpPr>
          <p:sp>
            <p:nvSpPr>
              <p:cNvPr id="142388" name="Line 128">
                <a:extLst>
                  <a:ext uri="{FF2B5EF4-FFF2-40B4-BE49-F238E27FC236}">
                    <a16:creationId xmlns:a16="http://schemas.microsoft.com/office/drawing/2014/main" id="{EB27C344-D5DF-E01B-6471-F282DCAF9DC9}"/>
                  </a:ext>
                </a:extLst>
              </p:cNvPr>
              <p:cNvSpPr>
                <a:spLocks noChangeShapeType="1"/>
              </p:cNvSpPr>
              <p:nvPr/>
            </p:nvSpPr>
            <p:spPr bwMode="auto">
              <a:xfrm flipH="1">
                <a:off x="5290" y="1514"/>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9" name="Line 129">
                <a:extLst>
                  <a:ext uri="{FF2B5EF4-FFF2-40B4-BE49-F238E27FC236}">
                    <a16:creationId xmlns:a16="http://schemas.microsoft.com/office/drawing/2014/main" id="{5358289D-E540-0774-BFF4-E623A8AB3F38}"/>
                  </a:ext>
                </a:extLst>
              </p:cNvPr>
              <p:cNvSpPr>
                <a:spLocks noChangeShapeType="1"/>
              </p:cNvSpPr>
              <p:nvPr/>
            </p:nvSpPr>
            <p:spPr bwMode="auto">
              <a:xfrm flipH="1">
                <a:off x="5266" y="1566"/>
                <a:ext cx="14"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0" name="Line 130">
                <a:extLst>
                  <a:ext uri="{FF2B5EF4-FFF2-40B4-BE49-F238E27FC236}">
                    <a16:creationId xmlns:a16="http://schemas.microsoft.com/office/drawing/2014/main" id="{C725A396-E3E0-03D7-9899-2D8D0D16A5C0}"/>
                  </a:ext>
                </a:extLst>
              </p:cNvPr>
              <p:cNvSpPr>
                <a:spLocks noChangeShapeType="1"/>
              </p:cNvSpPr>
              <p:nvPr/>
            </p:nvSpPr>
            <p:spPr bwMode="auto">
              <a:xfrm flipH="1">
                <a:off x="5242" y="1618"/>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1" name="Line 131">
                <a:extLst>
                  <a:ext uri="{FF2B5EF4-FFF2-40B4-BE49-F238E27FC236}">
                    <a16:creationId xmlns:a16="http://schemas.microsoft.com/office/drawing/2014/main" id="{3471E991-C0F1-551B-919D-95270085F20E}"/>
                  </a:ext>
                </a:extLst>
              </p:cNvPr>
              <p:cNvSpPr>
                <a:spLocks noChangeShapeType="1"/>
              </p:cNvSpPr>
              <p:nvPr/>
            </p:nvSpPr>
            <p:spPr bwMode="auto">
              <a:xfrm flipH="1">
                <a:off x="5218" y="1670"/>
                <a:ext cx="14"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2" name="Line 132">
                <a:extLst>
                  <a:ext uri="{FF2B5EF4-FFF2-40B4-BE49-F238E27FC236}">
                    <a16:creationId xmlns:a16="http://schemas.microsoft.com/office/drawing/2014/main" id="{8ADE1FD2-F2B9-EEEC-3735-6A6F9E54287D}"/>
                  </a:ext>
                </a:extLst>
              </p:cNvPr>
              <p:cNvSpPr>
                <a:spLocks noChangeShapeType="1"/>
              </p:cNvSpPr>
              <p:nvPr/>
            </p:nvSpPr>
            <p:spPr bwMode="auto">
              <a:xfrm flipH="1">
                <a:off x="5194" y="1721"/>
                <a:ext cx="14"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3" name="Line 133">
                <a:extLst>
                  <a:ext uri="{FF2B5EF4-FFF2-40B4-BE49-F238E27FC236}">
                    <a16:creationId xmlns:a16="http://schemas.microsoft.com/office/drawing/2014/main" id="{3B4594AA-FA04-05AB-A79C-F39B2AC8E42F}"/>
                  </a:ext>
                </a:extLst>
              </p:cNvPr>
              <p:cNvSpPr>
                <a:spLocks noChangeShapeType="1"/>
              </p:cNvSpPr>
              <p:nvPr/>
            </p:nvSpPr>
            <p:spPr bwMode="auto">
              <a:xfrm flipH="1">
                <a:off x="5170" y="1774"/>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4" name="Line 134">
                <a:extLst>
                  <a:ext uri="{FF2B5EF4-FFF2-40B4-BE49-F238E27FC236}">
                    <a16:creationId xmlns:a16="http://schemas.microsoft.com/office/drawing/2014/main" id="{01F27FCE-AA65-85AD-F230-414710352591}"/>
                  </a:ext>
                </a:extLst>
              </p:cNvPr>
              <p:cNvSpPr>
                <a:spLocks noChangeShapeType="1"/>
              </p:cNvSpPr>
              <p:nvPr/>
            </p:nvSpPr>
            <p:spPr bwMode="auto">
              <a:xfrm flipH="1">
                <a:off x="5146" y="1825"/>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95" name="Line 135">
                <a:extLst>
                  <a:ext uri="{FF2B5EF4-FFF2-40B4-BE49-F238E27FC236}">
                    <a16:creationId xmlns:a16="http://schemas.microsoft.com/office/drawing/2014/main" id="{631A871B-E8FA-0CAD-9381-60A762E046F6}"/>
                  </a:ext>
                </a:extLst>
              </p:cNvPr>
              <p:cNvSpPr>
                <a:spLocks noChangeShapeType="1"/>
              </p:cNvSpPr>
              <p:nvPr/>
            </p:nvSpPr>
            <p:spPr bwMode="auto">
              <a:xfrm flipH="1">
                <a:off x="5122" y="1877"/>
                <a:ext cx="13"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2361" name="Group 136">
              <a:extLst>
                <a:ext uri="{FF2B5EF4-FFF2-40B4-BE49-F238E27FC236}">
                  <a16:creationId xmlns:a16="http://schemas.microsoft.com/office/drawing/2014/main" id="{5605DF5A-B6F5-7A75-268E-2D54E4CF266A}"/>
                </a:ext>
              </a:extLst>
            </p:cNvPr>
            <p:cNvGrpSpPr>
              <a:grpSpLocks/>
            </p:cNvGrpSpPr>
            <p:nvPr/>
          </p:nvGrpSpPr>
          <p:grpSpPr bwMode="auto">
            <a:xfrm>
              <a:off x="5085" y="1456"/>
              <a:ext cx="173" cy="608"/>
              <a:chOff x="5317" y="1532"/>
              <a:chExt cx="124" cy="422"/>
            </a:xfrm>
          </p:grpSpPr>
          <p:sp>
            <p:nvSpPr>
              <p:cNvPr id="142379" name="Line 137">
                <a:extLst>
                  <a:ext uri="{FF2B5EF4-FFF2-40B4-BE49-F238E27FC236}">
                    <a16:creationId xmlns:a16="http://schemas.microsoft.com/office/drawing/2014/main" id="{6637BE57-12AC-BDE8-8862-61C07929E841}"/>
                  </a:ext>
                </a:extLst>
              </p:cNvPr>
              <p:cNvSpPr>
                <a:spLocks noChangeShapeType="1"/>
              </p:cNvSpPr>
              <p:nvPr/>
            </p:nvSpPr>
            <p:spPr bwMode="auto">
              <a:xfrm flipH="1">
                <a:off x="5433" y="1532"/>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0" name="Line 138">
                <a:extLst>
                  <a:ext uri="{FF2B5EF4-FFF2-40B4-BE49-F238E27FC236}">
                    <a16:creationId xmlns:a16="http://schemas.microsoft.com/office/drawing/2014/main" id="{42BA63BB-A68A-8054-5F05-9F08A4EADC43}"/>
                  </a:ext>
                </a:extLst>
              </p:cNvPr>
              <p:cNvSpPr>
                <a:spLocks noChangeShapeType="1"/>
              </p:cNvSpPr>
              <p:nvPr/>
            </p:nvSpPr>
            <p:spPr bwMode="auto">
              <a:xfrm flipH="1">
                <a:off x="5417" y="1584"/>
                <a:ext cx="9" cy="3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1" name="Line 139">
                <a:extLst>
                  <a:ext uri="{FF2B5EF4-FFF2-40B4-BE49-F238E27FC236}">
                    <a16:creationId xmlns:a16="http://schemas.microsoft.com/office/drawing/2014/main" id="{B34434FD-148E-3480-ECEA-9C0F739DA7CB}"/>
                  </a:ext>
                </a:extLst>
              </p:cNvPr>
              <p:cNvSpPr>
                <a:spLocks noChangeShapeType="1"/>
              </p:cNvSpPr>
              <p:nvPr/>
            </p:nvSpPr>
            <p:spPr bwMode="auto">
              <a:xfrm flipH="1">
                <a:off x="5402" y="1636"/>
                <a:ext cx="9"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2" name="Line 140">
                <a:extLst>
                  <a:ext uri="{FF2B5EF4-FFF2-40B4-BE49-F238E27FC236}">
                    <a16:creationId xmlns:a16="http://schemas.microsoft.com/office/drawing/2014/main" id="{8FB80CB3-25ED-2B16-FF6D-2F4A7A9DF129}"/>
                  </a:ext>
                </a:extLst>
              </p:cNvPr>
              <p:cNvSpPr>
                <a:spLocks noChangeShapeType="1"/>
              </p:cNvSpPr>
              <p:nvPr/>
            </p:nvSpPr>
            <p:spPr bwMode="auto">
              <a:xfrm flipH="1">
                <a:off x="5387" y="1688"/>
                <a:ext cx="9"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3" name="Line 141">
                <a:extLst>
                  <a:ext uri="{FF2B5EF4-FFF2-40B4-BE49-F238E27FC236}">
                    <a16:creationId xmlns:a16="http://schemas.microsoft.com/office/drawing/2014/main" id="{C67D4A48-C2EE-DF36-5893-B26DB1AFAB0C}"/>
                  </a:ext>
                </a:extLst>
              </p:cNvPr>
              <p:cNvSpPr>
                <a:spLocks noChangeShapeType="1"/>
              </p:cNvSpPr>
              <p:nvPr/>
            </p:nvSpPr>
            <p:spPr bwMode="auto">
              <a:xfrm flipH="1">
                <a:off x="5372" y="1740"/>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4" name="Line 142">
                <a:extLst>
                  <a:ext uri="{FF2B5EF4-FFF2-40B4-BE49-F238E27FC236}">
                    <a16:creationId xmlns:a16="http://schemas.microsoft.com/office/drawing/2014/main" id="{A97B744C-2D82-4D42-BE7C-0FF0DB571C48}"/>
                  </a:ext>
                </a:extLst>
              </p:cNvPr>
              <p:cNvSpPr>
                <a:spLocks noChangeShapeType="1"/>
              </p:cNvSpPr>
              <p:nvPr/>
            </p:nvSpPr>
            <p:spPr bwMode="auto">
              <a:xfrm flipH="1">
                <a:off x="5357" y="1792"/>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5" name="Line 143">
                <a:extLst>
                  <a:ext uri="{FF2B5EF4-FFF2-40B4-BE49-F238E27FC236}">
                    <a16:creationId xmlns:a16="http://schemas.microsoft.com/office/drawing/2014/main" id="{702FA809-7A6D-A799-F55D-C801EC8C69FF}"/>
                  </a:ext>
                </a:extLst>
              </p:cNvPr>
              <p:cNvSpPr>
                <a:spLocks noChangeShapeType="1"/>
              </p:cNvSpPr>
              <p:nvPr/>
            </p:nvSpPr>
            <p:spPr bwMode="auto">
              <a:xfrm flipH="1">
                <a:off x="5342" y="1843"/>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6" name="Line 144">
                <a:extLst>
                  <a:ext uri="{FF2B5EF4-FFF2-40B4-BE49-F238E27FC236}">
                    <a16:creationId xmlns:a16="http://schemas.microsoft.com/office/drawing/2014/main" id="{C2B4F696-B1C8-8A04-2853-6D95CDCD09C7}"/>
                  </a:ext>
                </a:extLst>
              </p:cNvPr>
              <p:cNvSpPr>
                <a:spLocks noChangeShapeType="1"/>
              </p:cNvSpPr>
              <p:nvPr/>
            </p:nvSpPr>
            <p:spPr bwMode="auto">
              <a:xfrm flipH="1">
                <a:off x="5327" y="1896"/>
                <a:ext cx="8"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87" name="Line 145">
                <a:extLst>
                  <a:ext uri="{FF2B5EF4-FFF2-40B4-BE49-F238E27FC236}">
                    <a16:creationId xmlns:a16="http://schemas.microsoft.com/office/drawing/2014/main" id="{B8AFC6F7-155B-A309-E7CD-45DE75F5D07E}"/>
                  </a:ext>
                </a:extLst>
              </p:cNvPr>
              <p:cNvSpPr>
                <a:spLocks noChangeShapeType="1"/>
              </p:cNvSpPr>
              <p:nvPr/>
            </p:nvSpPr>
            <p:spPr bwMode="auto">
              <a:xfrm flipH="1">
                <a:off x="5317" y="1947"/>
                <a:ext cx="3" cy="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2362" name="Group 146">
              <a:extLst>
                <a:ext uri="{FF2B5EF4-FFF2-40B4-BE49-F238E27FC236}">
                  <a16:creationId xmlns:a16="http://schemas.microsoft.com/office/drawing/2014/main" id="{42FA5CE3-A35C-FF96-37B9-EB2B553F39B9}"/>
                </a:ext>
              </a:extLst>
            </p:cNvPr>
            <p:cNvGrpSpPr>
              <a:grpSpLocks/>
            </p:cNvGrpSpPr>
            <p:nvPr/>
          </p:nvGrpSpPr>
          <p:grpSpPr bwMode="auto">
            <a:xfrm>
              <a:off x="4738" y="1366"/>
              <a:ext cx="417" cy="509"/>
              <a:chOff x="4955" y="1496"/>
              <a:chExt cx="205" cy="288"/>
            </a:xfrm>
          </p:grpSpPr>
          <p:sp>
            <p:nvSpPr>
              <p:cNvPr id="142373" name="Line 147">
                <a:extLst>
                  <a:ext uri="{FF2B5EF4-FFF2-40B4-BE49-F238E27FC236}">
                    <a16:creationId xmlns:a16="http://schemas.microsoft.com/office/drawing/2014/main" id="{973DA746-F71E-B27E-5A99-6153F37E161C}"/>
                  </a:ext>
                </a:extLst>
              </p:cNvPr>
              <p:cNvSpPr>
                <a:spLocks noChangeShapeType="1"/>
              </p:cNvSpPr>
              <p:nvPr/>
            </p:nvSpPr>
            <p:spPr bwMode="auto">
              <a:xfrm flipH="1">
                <a:off x="5139" y="1496"/>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4" name="Line 148">
                <a:extLst>
                  <a:ext uri="{FF2B5EF4-FFF2-40B4-BE49-F238E27FC236}">
                    <a16:creationId xmlns:a16="http://schemas.microsoft.com/office/drawing/2014/main" id="{06E30EE2-E06E-E85C-BC7D-B0FD330B6843}"/>
                  </a:ext>
                </a:extLst>
              </p:cNvPr>
              <p:cNvSpPr>
                <a:spLocks noChangeShapeType="1"/>
              </p:cNvSpPr>
              <p:nvPr/>
            </p:nvSpPr>
            <p:spPr bwMode="auto">
              <a:xfrm flipH="1">
                <a:off x="5102" y="1548"/>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5" name="Line 149">
                <a:extLst>
                  <a:ext uri="{FF2B5EF4-FFF2-40B4-BE49-F238E27FC236}">
                    <a16:creationId xmlns:a16="http://schemas.microsoft.com/office/drawing/2014/main" id="{5E2ED7FD-36FC-02F4-5B00-3176D92727EA}"/>
                  </a:ext>
                </a:extLst>
              </p:cNvPr>
              <p:cNvSpPr>
                <a:spLocks noChangeShapeType="1"/>
              </p:cNvSpPr>
              <p:nvPr/>
            </p:nvSpPr>
            <p:spPr bwMode="auto">
              <a:xfrm flipH="1">
                <a:off x="5065" y="1600"/>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6" name="Line 150">
                <a:extLst>
                  <a:ext uri="{FF2B5EF4-FFF2-40B4-BE49-F238E27FC236}">
                    <a16:creationId xmlns:a16="http://schemas.microsoft.com/office/drawing/2014/main" id="{BA8DF849-547C-0333-4CAD-55EE93B90AED}"/>
                  </a:ext>
                </a:extLst>
              </p:cNvPr>
              <p:cNvSpPr>
                <a:spLocks noChangeShapeType="1"/>
              </p:cNvSpPr>
              <p:nvPr/>
            </p:nvSpPr>
            <p:spPr bwMode="auto">
              <a:xfrm flipH="1">
                <a:off x="5028" y="1651"/>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7" name="Line 151">
                <a:extLst>
                  <a:ext uri="{FF2B5EF4-FFF2-40B4-BE49-F238E27FC236}">
                    <a16:creationId xmlns:a16="http://schemas.microsoft.com/office/drawing/2014/main" id="{2A3F36A0-C8C7-65B2-34A5-AFA80C739BBF}"/>
                  </a:ext>
                </a:extLst>
              </p:cNvPr>
              <p:cNvSpPr>
                <a:spLocks noChangeShapeType="1"/>
              </p:cNvSpPr>
              <p:nvPr/>
            </p:nvSpPr>
            <p:spPr bwMode="auto">
              <a:xfrm flipH="1">
                <a:off x="4991" y="1703"/>
                <a:ext cx="21"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8" name="Line 152">
                <a:extLst>
                  <a:ext uri="{FF2B5EF4-FFF2-40B4-BE49-F238E27FC236}">
                    <a16:creationId xmlns:a16="http://schemas.microsoft.com/office/drawing/2014/main" id="{6823C922-F9C5-E686-656E-5BDDF2F7A78D}"/>
                  </a:ext>
                </a:extLst>
              </p:cNvPr>
              <p:cNvSpPr>
                <a:spLocks noChangeShapeType="1"/>
              </p:cNvSpPr>
              <p:nvPr/>
            </p:nvSpPr>
            <p:spPr bwMode="auto">
              <a:xfrm flipH="1">
                <a:off x="4955" y="1755"/>
                <a:ext cx="20" cy="29"/>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2363" name="Rectangle 153">
              <a:extLst>
                <a:ext uri="{FF2B5EF4-FFF2-40B4-BE49-F238E27FC236}">
                  <a16:creationId xmlns:a16="http://schemas.microsoft.com/office/drawing/2014/main" id="{0342353F-7AA9-AC5B-BC1A-ABCBF24B7C5A}"/>
                </a:ext>
              </a:extLst>
            </p:cNvPr>
            <p:cNvSpPr>
              <a:spLocks noChangeArrowheads="1"/>
            </p:cNvSpPr>
            <p:nvPr/>
          </p:nvSpPr>
          <p:spPr bwMode="auto">
            <a:xfrm>
              <a:off x="4740" y="1464"/>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i="1">
                  <a:solidFill>
                    <a:srgbClr val="000000"/>
                  </a:solidFill>
                  <a:latin typeface="Times New Roman" panose="02020603050405020304" pitchFamily="18" charset="0"/>
                </a:rPr>
                <a:t>R</a:t>
              </a:r>
              <a:endParaRPr lang="en-US" altLang="en-US" b="1">
                <a:latin typeface="Tahoma" panose="020B0604030504040204" pitchFamily="34" charset="0"/>
              </a:endParaRPr>
            </a:p>
          </p:txBody>
        </p:sp>
        <p:grpSp>
          <p:nvGrpSpPr>
            <p:cNvPr id="142364" name="Group 154">
              <a:extLst>
                <a:ext uri="{FF2B5EF4-FFF2-40B4-BE49-F238E27FC236}">
                  <a16:creationId xmlns:a16="http://schemas.microsoft.com/office/drawing/2014/main" id="{817FFA1C-7DDA-9B7B-1ADC-E020EA011D56}"/>
                </a:ext>
              </a:extLst>
            </p:cNvPr>
            <p:cNvGrpSpPr>
              <a:grpSpLocks/>
            </p:cNvGrpSpPr>
            <p:nvPr/>
          </p:nvGrpSpPr>
          <p:grpSpPr bwMode="auto">
            <a:xfrm>
              <a:off x="4575" y="1368"/>
              <a:ext cx="468" cy="199"/>
              <a:chOff x="4715" y="1446"/>
              <a:chExt cx="512" cy="234"/>
            </a:xfrm>
          </p:grpSpPr>
          <p:sp>
            <p:nvSpPr>
              <p:cNvPr id="142371" name="Line 155">
                <a:extLst>
                  <a:ext uri="{FF2B5EF4-FFF2-40B4-BE49-F238E27FC236}">
                    <a16:creationId xmlns:a16="http://schemas.microsoft.com/office/drawing/2014/main" id="{041980F7-0C2F-AD1D-9F49-D17E41ADA276}"/>
                  </a:ext>
                </a:extLst>
              </p:cNvPr>
              <p:cNvSpPr>
                <a:spLocks noChangeShapeType="1"/>
              </p:cNvSpPr>
              <p:nvPr/>
            </p:nvSpPr>
            <p:spPr bwMode="auto">
              <a:xfrm>
                <a:off x="4715" y="1446"/>
                <a:ext cx="484" cy="22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72" name="Freeform 156">
                <a:extLst>
                  <a:ext uri="{FF2B5EF4-FFF2-40B4-BE49-F238E27FC236}">
                    <a16:creationId xmlns:a16="http://schemas.microsoft.com/office/drawing/2014/main" id="{7DABEB19-7833-EA2A-71B6-888821D3A8F7}"/>
                  </a:ext>
                </a:extLst>
              </p:cNvPr>
              <p:cNvSpPr>
                <a:spLocks/>
              </p:cNvSpPr>
              <p:nvPr/>
            </p:nvSpPr>
            <p:spPr bwMode="auto">
              <a:xfrm>
                <a:off x="5171" y="1642"/>
                <a:ext cx="56" cy="38"/>
              </a:xfrm>
              <a:custGeom>
                <a:avLst/>
                <a:gdLst>
                  <a:gd name="T0" fmla="*/ 0 w 113"/>
                  <a:gd name="T1" fmla="*/ 1 h 75"/>
                  <a:gd name="T2" fmla="*/ 0 w 113"/>
                  <a:gd name="T3" fmla="*/ 0 h 75"/>
                  <a:gd name="T4" fmla="*/ 0 w 113"/>
                  <a:gd name="T5" fmla="*/ 1 h 75"/>
                  <a:gd name="T6" fmla="*/ 0 w 113"/>
                  <a:gd name="T7" fmla="*/ 1 h 75"/>
                  <a:gd name="T8" fmla="*/ 0 60000 65536"/>
                  <a:gd name="T9" fmla="*/ 0 60000 65536"/>
                  <a:gd name="T10" fmla="*/ 0 60000 65536"/>
                  <a:gd name="T11" fmla="*/ 0 60000 65536"/>
                  <a:gd name="T12" fmla="*/ 0 w 113"/>
                  <a:gd name="T13" fmla="*/ 0 h 75"/>
                  <a:gd name="T14" fmla="*/ 113 w 113"/>
                  <a:gd name="T15" fmla="*/ 75 h 75"/>
                </a:gdLst>
                <a:ahLst/>
                <a:cxnLst>
                  <a:cxn ang="T8">
                    <a:pos x="T0" y="T1"/>
                  </a:cxn>
                  <a:cxn ang="T9">
                    <a:pos x="T2" y="T3"/>
                  </a:cxn>
                  <a:cxn ang="T10">
                    <a:pos x="T4" y="T5"/>
                  </a:cxn>
                  <a:cxn ang="T11">
                    <a:pos x="T6" y="T7"/>
                  </a:cxn>
                </a:cxnLst>
                <a:rect l="T12" t="T13" r="T14" b="T15"/>
                <a:pathLst>
                  <a:path w="113" h="75">
                    <a:moveTo>
                      <a:pt x="113" y="75"/>
                    </a:moveTo>
                    <a:lnTo>
                      <a:pt x="25" y="0"/>
                    </a:lnTo>
                    <a:lnTo>
                      <a:pt x="0" y="60"/>
                    </a:lnTo>
                    <a:lnTo>
                      <a:pt x="113"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2365" name="Oval 157">
              <a:extLst>
                <a:ext uri="{FF2B5EF4-FFF2-40B4-BE49-F238E27FC236}">
                  <a16:creationId xmlns:a16="http://schemas.microsoft.com/office/drawing/2014/main" id="{857A066C-7D28-36EC-00DD-A4FF829FE10E}"/>
                </a:ext>
              </a:extLst>
            </p:cNvPr>
            <p:cNvSpPr>
              <a:spLocks noChangeArrowheads="1"/>
            </p:cNvSpPr>
            <p:nvPr/>
          </p:nvSpPr>
          <p:spPr bwMode="auto">
            <a:xfrm>
              <a:off x="4748" y="1844"/>
              <a:ext cx="53" cy="6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2366" name="Text Box 158">
              <a:extLst>
                <a:ext uri="{FF2B5EF4-FFF2-40B4-BE49-F238E27FC236}">
                  <a16:creationId xmlns:a16="http://schemas.microsoft.com/office/drawing/2014/main" id="{6E1D5BEF-ED9D-4D79-E996-474C8755CDB1}"/>
                </a:ext>
              </a:extLst>
            </p:cNvPr>
            <p:cNvSpPr txBox="1">
              <a:spLocks noChangeArrowheads="1"/>
            </p:cNvSpPr>
            <p:nvPr/>
          </p:nvSpPr>
          <p:spPr bwMode="auto">
            <a:xfrm>
              <a:off x="4024" y="1768"/>
              <a:ext cx="43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solidFill>
                    <a:srgbClr val="000000"/>
                  </a:solidFill>
                  <a:latin typeface="Tahoma" panose="020B0604030504040204" pitchFamily="34" charset="0"/>
                </a:rPr>
                <a:t>Charge</a:t>
              </a:r>
            </a:p>
            <a:p>
              <a:pPr>
                <a:spcBef>
                  <a:spcPct val="0"/>
                </a:spcBef>
                <a:buFontTx/>
                <a:buNone/>
              </a:pPr>
              <a:r>
                <a:rPr lang="en-US" altLang="en-US" sz="1000" b="1" i="1">
                  <a:solidFill>
                    <a:srgbClr val="000000"/>
                  </a:solidFill>
                  <a:latin typeface="Tahoma" panose="020B0604030504040204" pitchFamily="34" charset="0"/>
                </a:rPr>
                <a:t>“Fiber”</a:t>
              </a:r>
              <a:r>
                <a:rPr lang="en-US" altLang="en-US" sz="1600" b="1" baseline="30000">
                  <a:solidFill>
                    <a:srgbClr val="000000"/>
                  </a:solidFill>
                  <a:latin typeface="Tahoma" panose="020B0604030504040204" pitchFamily="34" charset="0"/>
                </a:rPr>
                <a:t>-</a:t>
              </a:r>
            </a:p>
          </p:txBody>
        </p:sp>
        <p:sp>
          <p:nvSpPr>
            <p:cNvPr id="142367" name="Text Box 159">
              <a:extLst>
                <a:ext uri="{FF2B5EF4-FFF2-40B4-BE49-F238E27FC236}">
                  <a16:creationId xmlns:a16="http://schemas.microsoft.com/office/drawing/2014/main" id="{4B2DA6F9-9619-FBA4-DFA5-08245AE948A9}"/>
                </a:ext>
              </a:extLst>
            </p:cNvPr>
            <p:cNvSpPr txBox="1">
              <a:spLocks noChangeArrowheads="1"/>
            </p:cNvSpPr>
            <p:nvPr/>
          </p:nvSpPr>
          <p:spPr bwMode="auto">
            <a:xfrm>
              <a:off x="3726" y="2016"/>
              <a:ext cx="75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latin typeface="Tahoma" panose="020B0604030504040204" pitchFamily="34" charset="0"/>
                </a:rPr>
                <a:t>Toroidal “Form”</a:t>
              </a:r>
              <a:endParaRPr lang="en-US" altLang="en-US" sz="1600" b="1" baseline="30000">
                <a:latin typeface="Tahoma" panose="020B0604030504040204" pitchFamily="34" charset="0"/>
              </a:endParaRPr>
            </a:p>
          </p:txBody>
        </p:sp>
        <p:sp>
          <p:nvSpPr>
            <p:cNvPr id="142368" name="Line 160">
              <a:extLst>
                <a:ext uri="{FF2B5EF4-FFF2-40B4-BE49-F238E27FC236}">
                  <a16:creationId xmlns:a16="http://schemas.microsoft.com/office/drawing/2014/main" id="{589C8F07-2366-3CDB-CBE1-1877A842FEDF}"/>
                </a:ext>
              </a:extLst>
            </p:cNvPr>
            <p:cNvSpPr>
              <a:spLocks noChangeShapeType="1"/>
            </p:cNvSpPr>
            <p:nvPr/>
          </p:nvSpPr>
          <p:spPr bwMode="auto">
            <a:xfrm flipV="1">
              <a:off x="3867" y="1511"/>
              <a:ext cx="194" cy="554"/>
            </a:xfrm>
            <a:prstGeom prst="line">
              <a:avLst/>
            </a:prstGeom>
            <a:noFill/>
            <a:ln w="952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69" name="Line 161">
              <a:extLst>
                <a:ext uri="{FF2B5EF4-FFF2-40B4-BE49-F238E27FC236}">
                  <a16:creationId xmlns:a16="http://schemas.microsoft.com/office/drawing/2014/main" id="{CEE418F4-E254-F1B6-2590-14BE70A81018}"/>
                </a:ext>
              </a:extLst>
            </p:cNvPr>
            <p:cNvSpPr>
              <a:spLocks noChangeShapeType="1"/>
            </p:cNvSpPr>
            <p:nvPr/>
          </p:nvSpPr>
          <p:spPr bwMode="auto">
            <a:xfrm>
              <a:off x="4376" y="1863"/>
              <a:ext cx="374" cy="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70" name="Line 162">
              <a:extLst>
                <a:ext uri="{FF2B5EF4-FFF2-40B4-BE49-F238E27FC236}">
                  <a16:creationId xmlns:a16="http://schemas.microsoft.com/office/drawing/2014/main" id="{713C1C50-D2A3-005F-A37F-ABB0DCC1DAF2}"/>
                </a:ext>
              </a:extLst>
            </p:cNvPr>
            <p:cNvSpPr>
              <a:spLocks noChangeShapeType="1"/>
            </p:cNvSpPr>
            <p:nvPr/>
          </p:nvSpPr>
          <p:spPr bwMode="auto">
            <a:xfrm flipH="1" flipV="1">
              <a:off x="4189" y="1608"/>
              <a:ext cx="15" cy="1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4185" name="Text Box 163">
            <a:extLst>
              <a:ext uri="{FF2B5EF4-FFF2-40B4-BE49-F238E27FC236}">
                <a16:creationId xmlns:a16="http://schemas.microsoft.com/office/drawing/2014/main" id="{4D83593B-896D-038A-5064-B4C0D3A128B6}"/>
              </a:ext>
            </a:extLst>
          </p:cNvPr>
          <p:cNvSpPr txBox="1">
            <a:spLocks noChangeArrowheads="1"/>
          </p:cNvSpPr>
          <p:nvPr/>
        </p:nvSpPr>
        <p:spPr bwMode="auto">
          <a:xfrm>
            <a:off x="5449888" y="3333750"/>
            <a:ext cx="336867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tIns="91440" bIns="9144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4000"/>
              </a:lnSpc>
              <a:spcBef>
                <a:spcPct val="0"/>
              </a:spcBef>
              <a:buFontTx/>
              <a:buNone/>
            </a:pPr>
            <a:r>
              <a:rPr lang="en-US" altLang="en-US" sz="1800" b="1">
                <a:solidFill>
                  <a:srgbClr val="333399"/>
                </a:solidFill>
                <a:latin typeface="Tahoma" panose="020B0604030504040204" pitchFamily="34" charset="0"/>
              </a:rPr>
              <a:t>Two Quantities Are Conserved at All Times:</a:t>
            </a:r>
          </a:p>
          <a:p>
            <a:pPr algn="ctr">
              <a:lnSpc>
                <a:spcPct val="94000"/>
              </a:lnSpc>
              <a:spcBef>
                <a:spcPct val="0"/>
              </a:spcBef>
            </a:pPr>
            <a:endParaRPr lang="en-US" altLang="en-US" sz="1800" b="1">
              <a:latin typeface="Tahoma" panose="020B0604030504040204" pitchFamily="34" charset="0"/>
            </a:endParaRPr>
          </a:p>
        </p:txBody>
      </p:sp>
      <p:sp>
        <p:nvSpPr>
          <p:cNvPr id="2" name="TextBox 1">
            <a:extLst>
              <a:ext uri="{FF2B5EF4-FFF2-40B4-BE49-F238E27FC236}">
                <a16:creationId xmlns:a16="http://schemas.microsoft.com/office/drawing/2014/main" id="{E3C34F2F-CEDC-63B4-1883-94C5EEE208E0}"/>
              </a:ext>
            </a:extLst>
          </p:cNvPr>
          <p:cNvSpPr txBox="1">
            <a:spLocks noChangeArrowheads="1"/>
          </p:cNvSpPr>
          <p:nvPr/>
        </p:nvSpPr>
        <p:spPr bwMode="auto">
          <a:xfrm>
            <a:off x="5556250" y="5854700"/>
            <a:ext cx="3452813" cy="644525"/>
          </a:xfrm>
          <a:prstGeom prst="rect">
            <a:avLst/>
          </a:prstGeom>
          <a:solidFill>
            <a:schemeClr val="bg1"/>
          </a:solidFill>
          <a:ln w="19050">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4000"/>
              </a:lnSpc>
              <a:spcBef>
                <a:spcPct val="0"/>
              </a:spcBef>
            </a:pPr>
            <a:r>
              <a:rPr lang="en-US" altLang="en-US" sz="1800" b="1">
                <a:latin typeface="Tahoma" panose="020B0604030504040204" pitchFamily="34" charset="0"/>
              </a:rPr>
              <a:t>Planck’s Constant is Derived from:  </a:t>
            </a:r>
            <a:r>
              <a:rPr lang="en-US" altLang="en-US" sz="1800" b="1" i="1">
                <a:solidFill>
                  <a:srgbClr val="FF0000"/>
                </a:solidFill>
                <a:latin typeface="Tahoma" panose="020B0604030504040204" pitchFamily="34" charset="0"/>
              </a:rPr>
              <a:t>h</a:t>
            </a:r>
            <a:r>
              <a:rPr lang="en-US" altLang="en-US" sz="1800" b="1">
                <a:solidFill>
                  <a:srgbClr val="FF0000"/>
                </a:solidFill>
                <a:latin typeface="Tahoma" panose="020B0604030504040204" pitchFamily="34" charset="0"/>
              </a:rPr>
              <a:t> = </a:t>
            </a:r>
            <a:r>
              <a:rPr lang="en-US" altLang="en-US" sz="1800" b="1" i="1">
                <a:solidFill>
                  <a:srgbClr val="FF0000"/>
                </a:solidFill>
                <a:latin typeface="Tahoma" panose="020B0604030504040204" pitchFamily="34" charset="0"/>
              </a:rPr>
              <a:t>e</a:t>
            </a:r>
            <a:r>
              <a:rPr lang="en-US" altLang="en-US" sz="1800" b="1">
                <a:solidFill>
                  <a:srgbClr val="FF0000"/>
                </a:solidFill>
                <a:latin typeface="Tahoma" panose="020B0604030504040204" pitchFamily="34" charset="0"/>
              </a:rPr>
              <a:t> </a:t>
            </a:r>
            <a:r>
              <a:rPr lang="en-US" altLang="en-US" sz="2000" b="1" baseline="30000">
                <a:solidFill>
                  <a:srgbClr val="FF0000"/>
                </a:solidFill>
                <a:latin typeface="Tahoma" panose="020B0604030504040204" pitchFamily="34" charset="0"/>
              </a:rPr>
              <a:t>. </a:t>
            </a:r>
            <a:r>
              <a:rPr lang="en-US" altLang="en-US" sz="1800" b="1" i="1">
                <a:solidFill>
                  <a:srgbClr val="FF0000"/>
                </a:solidFill>
                <a:latin typeface="Tahoma" panose="020B0604030504040204" pitchFamily="34" charset="0"/>
              </a:rPr>
              <a:t>Φ</a:t>
            </a:r>
            <a:r>
              <a:rPr lang="en-US" altLang="en-US" sz="1800" b="1">
                <a:latin typeface="Tahoma" panose="020B060403050404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xEl>
                                              <p:pRg st="1" end="1"/>
                                            </p:txEl>
                                          </p:spTgt>
                                        </p:tgtEl>
                                        <p:attrNameLst>
                                          <p:attrName>style.visibility</p:attrName>
                                        </p:attrNameLst>
                                      </p:cBhvr>
                                      <p:to>
                                        <p:strVal val="visible"/>
                                      </p:to>
                                    </p:set>
                                    <p:animEffect transition="in" filter="fade">
                                      <p:cBhvr>
                                        <p:cTn id="12" dur="500"/>
                                        <p:tgtEl>
                                          <p:spTgt spid="419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988">
                                            <p:txEl>
                                              <p:pRg st="2" end="2"/>
                                            </p:txEl>
                                          </p:spTgt>
                                        </p:tgtEl>
                                        <p:attrNameLst>
                                          <p:attrName>style.visibility</p:attrName>
                                        </p:attrNameLst>
                                      </p:cBhvr>
                                      <p:to>
                                        <p:strVal val="visible"/>
                                      </p:to>
                                    </p:set>
                                    <p:animEffect transition="in" filter="fade">
                                      <p:cBhvr>
                                        <p:cTn id="17" dur="500"/>
                                        <p:tgtEl>
                                          <p:spTgt spid="419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988">
                                            <p:txEl>
                                              <p:pRg st="3" end="3"/>
                                            </p:txEl>
                                          </p:spTgt>
                                        </p:tgtEl>
                                        <p:attrNameLst>
                                          <p:attrName>style.visibility</p:attrName>
                                        </p:attrNameLst>
                                      </p:cBhvr>
                                      <p:to>
                                        <p:strVal val="visible"/>
                                      </p:to>
                                    </p:set>
                                    <p:animEffect transition="in" filter="fade">
                                      <p:cBhvr>
                                        <p:cTn id="22" dur="500"/>
                                        <p:tgtEl>
                                          <p:spTgt spid="419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988">
                                            <p:txEl>
                                              <p:pRg st="4" end="4"/>
                                            </p:txEl>
                                          </p:spTgt>
                                        </p:tgtEl>
                                        <p:attrNameLst>
                                          <p:attrName>style.visibility</p:attrName>
                                        </p:attrNameLst>
                                      </p:cBhvr>
                                      <p:to>
                                        <p:strVal val="visible"/>
                                      </p:to>
                                    </p:set>
                                    <p:animEffect transition="in" filter="fade">
                                      <p:cBhvr>
                                        <p:cTn id="27" dur="500"/>
                                        <p:tgtEl>
                                          <p:spTgt spid="419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988">
                                            <p:txEl>
                                              <p:pRg st="5" end="5"/>
                                            </p:txEl>
                                          </p:spTgt>
                                        </p:tgtEl>
                                        <p:attrNameLst>
                                          <p:attrName>style.visibility</p:attrName>
                                        </p:attrNameLst>
                                      </p:cBhvr>
                                      <p:to>
                                        <p:strVal val="visible"/>
                                      </p:to>
                                    </p:set>
                                    <p:animEffect transition="in" filter="fade">
                                      <p:cBhvr>
                                        <p:cTn id="32" dur="500"/>
                                        <p:tgtEl>
                                          <p:spTgt spid="4198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1988">
                                            <p:txEl>
                                              <p:pRg st="6" end="6"/>
                                            </p:txEl>
                                          </p:spTgt>
                                        </p:tgtEl>
                                        <p:attrNameLst>
                                          <p:attrName>style.visibility</p:attrName>
                                        </p:attrNameLst>
                                      </p:cBhvr>
                                      <p:to>
                                        <p:strVal val="visible"/>
                                      </p:to>
                                    </p:set>
                                    <p:animEffect transition="in" filter="fade">
                                      <p:cBhvr>
                                        <p:cTn id="37" dur="500"/>
                                        <p:tgtEl>
                                          <p:spTgt spid="41988">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1988">
                                            <p:txEl>
                                              <p:pRg st="7" end="7"/>
                                            </p:txEl>
                                          </p:spTgt>
                                        </p:tgtEl>
                                        <p:attrNameLst>
                                          <p:attrName>style.visibility</p:attrName>
                                        </p:attrNameLst>
                                      </p:cBhvr>
                                      <p:to>
                                        <p:strVal val="visible"/>
                                      </p:to>
                                    </p:set>
                                    <p:animEffect transition="in" filter="fade">
                                      <p:cBhvr>
                                        <p:cTn id="40" dur="500"/>
                                        <p:tgtEl>
                                          <p:spTgt spid="41988">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74082">
                                            <p:bg/>
                                          </p:spTgt>
                                        </p:tgtEl>
                                        <p:attrNameLst>
                                          <p:attrName>style.visibility</p:attrName>
                                        </p:attrNameLst>
                                      </p:cBhvr>
                                      <p:to>
                                        <p:strVal val="visible"/>
                                      </p:to>
                                    </p:set>
                                    <p:animEffect transition="in" filter="fade">
                                      <p:cBhvr>
                                        <p:cTn id="45" dur="500"/>
                                        <p:tgtEl>
                                          <p:spTgt spid="174082">
                                            <p:bg/>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74185"/>
                                        </p:tgtEl>
                                        <p:attrNameLst>
                                          <p:attrName>style.visibility</p:attrName>
                                        </p:attrNameLst>
                                      </p:cBhvr>
                                      <p:to>
                                        <p:strVal val="visible"/>
                                      </p:to>
                                    </p:set>
                                    <p:animEffect transition="in" filter="fade">
                                      <p:cBhvr>
                                        <p:cTn id="48" dur="500"/>
                                        <p:tgtEl>
                                          <p:spTgt spid="17418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74082">
                                            <p:txEl>
                                              <p:pRg st="2" end="2"/>
                                            </p:txEl>
                                          </p:spTgt>
                                        </p:tgtEl>
                                        <p:attrNameLst>
                                          <p:attrName>style.visibility</p:attrName>
                                        </p:attrNameLst>
                                      </p:cBhvr>
                                      <p:to>
                                        <p:strVal val="visible"/>
                                      </p:to>
                                    </p:set>
                                    <p:animEffect transition="in" filter="fade">
                                      <p:cBhvr>
                                        <p:cTn id="53" dur="500"/>
                                        <p:tgtEl>
                                          <p:spTgt spid="174082">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174082">
                                            <p:txEl>
                                              <p:pRg st="3" end="3"/>
                                            </p:txEl>
                                          </p:spTgt>
                                        </p:tgtEl>
                                        <p:attrNameLst>
                                          <p:attrName>style.visibility</p:attrName>
                                        </p:attrNameLst>
                                      </p:cBhvr>
                                      <p:to>
                                        <p:strVal val="visible"/>
                                      </p:to>
                                    </p:set>
                                    <p:animEffect transition="in" filter="fade">
                                      <p:cBhvr>
                                        <p:cTn id="58" dur="500"/>
                                        <p:tgtEl>
                                          <p:spTgt spid="174082">
                                            <p:txEl>
                                              <p:pRg st="3" end="3"/>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uiExpand="1" build="allAtOnce" animBg="1"/>
      <p:bldP spid="41988" grpId="0" uiExpand="1" build="p"/>
      <p:bldP spid="174185"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DB16E3C7-24B6-996A-90FB-945ED260C018}"/>
              </a:ext>
            </a:extLst>
          </p:cNvPr>
          <p:cNvSpPr>
            <a:spLocks noGrp="1" noChangeArrowheads="1"/>
          </p:cNvSpPr>
          <p:nvPr>
            <p:ph type="title"/>
          </p:nvPr>
        </p:nvSpPr>
        <p:spPr>
          <a:xfrm>
            <a:off x="457200" y="217488"/>
            <a:ext cx="8229600" cy="773112"/>
          </a:xfrm>
        </p:spPr>
        <p:txBody>
          <a:bodyPr/>
          <a:lstStyle/>
          <a:p>
            <a:r>
              <a:rPr lang="en-US" altLang="en-US" sz="3600" b="1">
                <a:solidFill>
                  <a:srgbClr val="002060"/>
                </a:solidFill>
              </a:rPr>
              <a:t>Free Particle Properties</a:t>
            </a:r>
          </a:p>
        </p:txBody>
      </p:sp>
      <p:pic>
        <p:nvPicPr>
          <p:cNvPr id="144387" name="Picture 4">
            <a:extLst>
              <a:ext uri="{FF2B5EF4-FFF2-40B4-BE49-F238E27FC236}">
                <a16:creationId xmlns:a16="http://schemas.microsoft.com/office/drawing/2014/main" id="{AFFFCDE7-9F84-ABBD-D890-3A47A5F96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1026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D7E14F7-251B-C4DD-039D-2D97BF80ABE1}"/>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16388" name="Rectangle 3">
            <a:extLst>
              <a:ext uri="{FF2B5EF4-FFF2-40B4-BE49-F238E27FC236}">
                <a16:creationId xmlns:a16="http://schemas.microsoft.com/office/drawing/2014/main" id="{B3CC6172-0198-AB3B-8068-FA5E7C321431}"/>
              </a:ext>
            </a:extLst>
          </p:cNvPr>
          <p:cNvSpPr>
            <a:spLocks noGrp="1" noChangeArrowheads="1"/>
          </p:cNvSpPr>
          <p:nvPr>
            <p:ph type="body" idx="1"/>
          </p:nvPr>
        </p:nvSpPr>
        <p:spPr>
          <a:xfrm>
            <a:off x="425450" y="1233488"/>
            <a:ext cx="8229600" cy="5114925"/>
          </a:xfrm>
        </p:spPr>
        <p:txBody>
          <a:bodyPr/>
          <a:lstStyle/>
          <a:p>
            <a:pPr eaLnBrk="1" hangingPunct="1">
              <a:lnSpc>
                <a:spcPct val="90000"/>
              </a:lnSpc>
              <a:defRPr/>
            </a:pPr>
            <a:r>
              <a:rPr lang="en-US" altLang="en-US" b="1" dirty="0">
                <a:solidFill>
                  <a:schemeClr val="bg1"/>
                </a:solidFill>
              </a:rPr>
              <a:t>What Matters?</a:t>
            </a:r>
          </a:p>
          <a:p>
            <a:pPr eaLnBrk="1" hangingPunct="1">
              <a:lnSpc>
                <a:spcPct val="90000"/>
              </a:lnSpc>
              <a:defRPr/>
            </a:pPr>
            <a:r>
              <a:rPr lang="en-US" altLang="en-US" b="1" dirty="0">
                <a:solidFill>
                  <a:schemeClr val="bg1"/>
                </a:solidFill>
              </a:rPr>
              <a:t>Derivation of the Universal Force Law</a:t>
            </a:r>
          </a:p>
          <a:p>
            <a:pPr eaLnBrk="1" hangingPunct="1">
              <a:lnSpc>
                <a:spcPct val="90000"/>
              </a:lnSpc>
              <a:defRPr/>
            </a:pPr>
            <a:r>
              <a:rPr lang="en-US" altLang="en-US" b="1" dirty="0">
                <a:solidFill>
                  <a:schemeClr val="bg1"/>
                </a:solidFill>
              </a:rPr>
              <a:t>Derivation of Gravitational Force</a:t>
            </a:r>
          </a:p>
          <a:p>
            <a:pPr eaLnBrk="1" hangingPunct="1">
              <a:lnSpc>
                <a:spcPct val="90000"/>
              </a:lnSpc>
              <a:defRPr/>
            </a:pPr>
            <a:r>
              <a:rPr lang="en-US" altLang="en-US" b="1" dirty="0">
                <a:solidFill>
                  <a:schemeClr val="bg1"/>
                </a:solidFill>
              </a:rPr>
              <a:t>Electromagnetic Model of Matter</a:t>
            </a:r>
          </a:p>
          <a:p>
            <a:pPr eaLnBrk="1" hangingPunct="1">
              <a:lnSpc>
                <a:spcPct val="90000"/>
              </a:lnSpc>
              <a:defRPr/>
            </a:pPr>
            <a:r>
              <a:rPr lang="en-US" altLang="en-US" b="1" dirty="0">
                <a:solidFill>
                  <a:schemeClr val="bg1"/>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tx1">
                    <a:lumMod val="65000"/>
                    <a:lumOff val="35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5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fade">
                                      <p:cBhvr>
                                        <p:cTn id="12" dur="500"/>
                                        <p:tgtEl>
                                          <p:spTgt spid="163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fade">
                                      <p:cBhvr>
                                        <p:cTn id="17" dur="500"/>
                                        <p:tgtEl>
                                          <p:spTgt spid="163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fade">
                                      <p:cBhvr>
                                        <p:cTn id="22" dur="500"/>
                                        <p:tgtEl>
                                          <p:spTgt spid="163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animEffect transition="in" filter="fade">
                                      <p:cBhvr>
                                        <p:cTn id="27" dur="500"/>
                                        <p:tgtEl>
                                          <p:spTgt spid="1638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388">
                                            <p:txEl>
                                              <p:pRg st="5" end="5"/>
                                            </p:txEl>
                                          </p:spTgt>
                                        </p:tgtEl>
                                        <p:attrNameLst>
                                          <p:attrName>style.visibility</p:attrName>
                                        </p:attrNameLst>
                                      </p:cBhvr>
                                      <p:to>
                                        <p:strVal val="visible"/>
                                      </p:to>
                                    </p:set>
                                    <p:animEffect transition="in" filter="fade">
                                      <p:cBhvr>
                                        <p:cTn id="32" dur="500"/>
                                        <p:tgtEl>
                                          <p:spTgt spid="1638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388">
                                            <p:txEl>
                                              <p:pRg st="6" end="6"/>
                                            </p:txEl>
                                          </p:spTgt>
                                        </p:tgtEl>
                                        <p:attrNameLst>
                                          <p:attrName>style.visibility</p:attrName>
                                        </p:attrNameLst>
                                      </p:cBhvr>
                                      <p:to>
                                        <p:strVal val="visible"/>
                                      </p:to>
                                    </p:set>
                                    <p:animEffect transition="in" filter="fade">
                                      <p:cBhvr>
                                        <p:cTn id="37" dur="500"/>
                                        <p:tgtEl>
                                          <p:spTgt spid="1638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388">
                                            <p:txEl>
                                              <p:pRg st="7" end="7"/>
                                            </p:txEl>
                                          </p:spTgt>
                                        </p:tgtEl>
                                        <p:attrNameLst>
                                          <p:attrName>style.visibility</p:attrName>
                                        </p:attrNameLst>
                                      </p:cBhvr>
                                      <p:to>
                                        <p:strVal val="visible"/>
                                      </p:to>
                                    </p:set>
                                    <p:animEffect transition="in" filter="fade">
                                      <p:cBhvr>
                                        <p:cTn id="42" dur="500"/>
                                        <p:tgtEl>
                                          <p:spTgt spid="1638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p:bldP spid="16388" grpId="1"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07B1103A-2EEB-FE0B-35E7-994CA5C6CB4D}"/>
              </a:ext>
            </a:extLst>
          </p:cNvPr>
          <p:cNvSpPr>
            <a:spLocks noGrp="1" noChangeArrowheads="1"/>
          </p:cNvSpPr>
          <p:nvPr>
            <p:ph type="title"/>
          </p:nvPr>
        </p:nvSpPr>
        <p:spPr>
          <a:xfrm>
            <a:off x="692150" y="0"/>
            <a:ext cx="7772400" cy="963613"/>
          </a:xfrm>
        </p:spPr>
        <p:txBody>
          <a:bodyPr/>
          <a:lstStyle/>
          <a:p>
            <a:pPr eaLnBrk="1" hangingPunct="1"/>
            <a:r>
              <a:rPr lang="en-US" altLang="en-US" b="1">
                <a:solidFill>
                  <a:schemeClr val="accent2"/>
                </a:solidFill>
              </a:rPr>
              <a:t>Bergman Neutron Model</a:t>
            </a:r>
          </a:p>
        </p:txBody>
      </p:sp>
      <p:grpSp>
        <p:nvGrpSpPr>
          <p:cNvPr id="146435" name="Group 23">
            <a:extLst>
              <a:ext uri="{FF2B5EF4-FFF2-40B4-BE49-F238E27FC236}">
                <a16:creationId xmlns:a16="http://schemas.microsoft.com/office/drawing/2014/main" id="{263E501E-73EC-23F2-4CEF-7741F8803A63}"/>
              </a:ext>
            </a:extLst>
          </p:cNvPr>
          <p:cNvGrpSpPr>
            <a:grpSpLocks/>
          </p:cNvGrpSpPr>
          <p:nvPr/>
        </p:nvGrpSpPr>
        <p:grpSpPr bwMode="auto">
          <a:xfrm>
            <a:off x="523875" y="1047750"/>
            <a:ext cx="2755900" cy="2614613"/>
            <a:chOff x="523110" y="1047805"/>
            <a:chExt cx="2756118" cy="2613901"/>
          </a:xfrm>
        </p:grpSpPr>
        <p:grpSp>
          <p:nvGrpSpPr>
            <p:cNvPr id="146442" name="Group 21">
              <a:extLst>
                <a:ext uri="{FF2B5EF4-FFF2-40B4-BE49-F238E27FC236}">
                  <a16:creationId xmlns:a16="http://schemas.microsoft.com/office/drawing/2014/main" id="{A4E87F8D-8CFB-7E16-2BA7-44CB4F7178C4}"/>
                </a:ext>
              </a:extLst>
            </p:cNvPr>
            <p:cNvGrpSpPr>
              <a:grpSpLocks/>
            </p:cNvGrpSpPr>
            <p:nvPr/>
          </p:nvGrpSpPr>
          <p:grpSpPr bwMode="auto">
            <a:xfrm>
              <a:off x="1267047" y="1623739"/>
              <a:ext cx="1838760" cy="1734316"/>
              <a:chOff x="1267047" y="1623739"/>
              <a:chExt cx="1838760" cy="1734316"/>
            </a:xfrm>
          </p:grpSpPr>
          <p:sp>
            <p:nvSpPr>
              <p:cNvPr id="146450" name="Oval 5">
                <a:extLst>
                  <a:ext uri="{FF2B5EF4-FFF2-40B4-BE49-F238E27FC236}">
                    <a16:creationId xmlns:a16="http://schemas.microsoft.com/office/drawing/2014/main" id="{BEB7EC4D-A676-D90D-5F06-017D7D4E6664}"/>
                  </a:ext>
                </a:extLst>
              </p:cNvPr>
              <p:cNvSpPr>
                <a:spLocks noChangeArrowheads="1"/>
              </p:cNvSpPr>
              <p:nvPr/>
            </p:nvSpPr>
            <p:spPr bwMode="auto">
              <a:xfrm>
                <a:off x="1267047" y="1623739"/>
                <a:ext cx="1838760" cy="1734316"/>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6451" name="Oval 6">
                <a:extLst>
                  <a:ext uri="{FF2B5EF4-FFF2-40B4-BE49-F238E27FC236}">
                    <a16:creationId xmlns:a16="http://schemas.microsoft.com/office/drawing/2014/main" id="{CFDC4CC2-FDAA-804C-FF5D-892272B2B58D}"/>
                  </a:ext>
                </a:extLst>
              </p:cNvPr>
              <p:cNvSpPr>
                <a:spLocks noChangeArrowheads="1"/>
              </p:cNvSpPr>
              <p:nvPr/>
            </p:nvSpPr>
            <p:spPr bwMode="auto">
              <a:xfrm>
                <a:off x="1941790" y="2242563"/>
                <a:ext cx="489274" cy="496668"/>
              </a:xfrm>
              <a:prstGeom prst="ellipse">
                <a:avLst/>
              </a:pr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grpSp>
          <p:nvGrpSpPr>
            <p:cNvPr id="146443" name="Group 22">
              <a:extLst>
                <a:ext uri="{FF2B5EF4-FFF2-40B4-BE49-F238E27FC236}">
                  <a16:creationId xmlns:a16="http://schemas.microsoft.com/office/drawing/2014/main" id="{419CA7A6-066A-9ED0-9071-67C1DD3F5B30}"/>
                </a:ext>
              </a:extLst>
            </p:cNvPr>
            <p:cNvGrpSpPr>
              <a:grpSpLocks/>
            </p:cNvGrpSpPr>
            <p:nvPr/>
          </p:nvGrpSpPr>
          <p:grpSpPr bwMode="auto">
            <a:xfrm>
              <a:off x="523110" y="1047805"/>
              <a:ext cx="2756118" cy="2613901"/>
              <a:chOff x="523110" y="1047805"/>
              <a:chExt cx="2756118" cy="2613901"/>
            </a:xfrm>
          </p:grpSpPr>
          <p:sp>
            <p:nvSpPr>
              <p:cNvPr id="146444" name="Freeform 7">
                <a:extLst>
                  <a:ext uri="{FF2B5EF4-FFF2-40B4-BE49-F238E27FC236}">
                    <a16:creationId xmlns:a16="http://schemas.microsoft.com/office/drawing/2014/main" id="{E006E5B9-D060-2A4F-0E81-D052CAEB5B22}"/>
                  </a:ext>
                </a:extLst>
              </p:cNvPr>
              <p:cNvSpPr>
                <a:spLocks/>
              </p:cNvSpPr>
              <p:nvPr/>
            </p:nvSpPr>
            <p:spPr bwMode="auto">
              <a:xfrm>
                <a:off x="3029718" y="2576129"/>
                <a:ext cx="249510" cy="561208"/>
              </a:xfrm>
              <a:custGeom>
                <a:avLst/>
                <a:gdLst>
                  <a:gd name="T0" fmla="*/ 0 w 165"/>
                  <a:gd name="T1" fmla="*/ 2147483646 h 419"/>
                  <a:gd name="T2" fmla="*/ 2147483646 w 165"/>
                  <a:gd name="T3" fmla="*/ 2147483646 h 419"/>
                  <a:gd name="T4" fmla="*/ 2147483646 w 165"/>
                  <a:gd name="T5" fmla="*/ 2147483646 h 419"/>
                  <a:gd name="T6" fmla="*/ 2147483646 w 165"/>
                  <a:gd name="T7" fmla="*/ 0 h 419"/>
                  <a:gd name="T8" fmla="*/ 0 60000 65536"/>
                  <a:gd name="T9" fmla="*/ 0 60000 65536"/>
                  <a:gd name="T10" fmla="*/ 0 60000 65536"/>
                  <a:gd name="T11" fmla="*/ 0 60000 65536"/>
                  <a:gd name="T12" fmla="*/ 0 w 165"/>
                  <a:gd name="T13" fmla="*/ 0 h 419"/>
                  <a:gd name="T14" fmla="*/ 165 w 165"/>
                  <a:gd name="T15" fmla="*/ 419 h 419"/>
                </a:gdLst>
                <a:ahLst/>
                <a:cxnLst>
                  <a:cxn ang="T8">
                    <a:pos x="T0" y="T1"/>
                  </a:cxn>
                  <a:cxn ang="T9">
                    <a:pos x="T2" y="T3"/>
                  </a:cxn>
                  <a:cxn ang="T10">
                    <a:pos x="T4" y="T5"/>
                  </a:cxn>
                  <a:cxn ang="T11">
                    <a:pos x="T6" y="T7"/>
                  </a:cxn>
                </a:cxnLst>
                <a:rect l="T12" t="T13" r="T14" b="T15"/>
                <a:pathLst>
                  <a:path w="165" h="419">
                    <a:moveTo>
                      <a:pt x="0" y="419"/>
                    </a:moveTo>
                    <a:cubicBezTo>
                      <a:pt x="15" y="398"/>
                      <a:pt x="66" y="336"/>
                      <a:pt x="90" y="292"/>
                    </a:cubicBezTo>
                    <a:cubicBezTo>
                      <a:pt x="114" y="248"/>
                      <a:pt x="130" y="206"/>
                      <a:pt x="142" y="157"/>
                    </a:cubicBezTo>
                    <a:cubicBezTo>
                      <a:pt x="154" y="108"/>
                      <a:pt x="160" y="33"/>
                      <a:pt x="165"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45" name="Freeform 8">
                <a:extLst>
                  <a:ext uri="{FF2B5EF4-FFF2-40B4-BE49-F238E27FC236}">
                    <a16:creationId xmlns:a16="http://schemas.microsoft.com/office/drawing/2014/main" id="{79D8807B-81C6-19FE-8EBF-E0D84A32E9C2}"/>
                  </a:ext>
                </a:extLst>
              </p:cNvPr>
              <p:cNvSpPr>
                <a:spLocks/>
              </p:cNvSpPr>
              <p:nvPr/>
            </p:nvSpPr>
            <p:spPr bwMode="auto">
              <a:xfrm>
                <a:off x="2357166" y="2490952"/>
                <a:ext cx="244145" cy="387349"/>
              </a:xfrm>
              <a:custGeom>
                <a:avLst/>
                <a:gdLst>
                  <a:gd name="T0" fmla="*/ 0 w 150"/>
                  <a:gd name="T1" fmla="*/ 2147483646 h 322"/>
                  <a:gd name="T2" fmla="*/ 2147483646 w 150"/>
                  <a:gd name="T3" fmla="*/ 2147483646 h 322"/>
                  <a:gd name="T4" fmla="*/ 2147483646 w 150"/>
                  <a:gd name="T5" fmla="*/ 2147483646 h 322"/>
                  <a:gd name="T6" fmla="*/ 2147483646 w 150"/>
                  <a:gd name="T7" fmla="*/ 0 h 322"/>
                  <a:gd name="T8" fmla="*/ 0 60000 65536"/>
                  <a:gd name="T9" fmla="*/ 0 60000 65536"/>
                  <a:gd name="T10" fmla="*/ 0 60000 65536"/>
                  <a:gd name="T11" fmla="*/ 0 60000 65536"/>
                  <a:gd name="T12" fmla="*/ 0 w 150"/>
                  <a:gd name="T13" fmla="*/ 0 h 322"/>
                  <a:gd name="T14" fmla="*/ 150 w 150"/>
                  <a:gd name="T15" fmla="*/ 322 h 322"/>
                </a:gdLst>
                <a:ahLst/>
                <a:cxnLst>
                  <a:cxn ang="T8">
                    <a:pos x="T0" y="T1"/>
                  </a:cxn>
                  <a:cxn ang="T9">
                    <a:pos x="T2" y="T3"/>
                  </a:cxn>
                  <a:cxn ang="T10">
                    <a:pos x="T4" y="T5"/>
                  </a:cxn>
                  <a:cxn ang="T11">
                    <a:pos x="T6" y="T7"/>
                  </a:cxn>
                </a:cxnLst>
                <a:rect l="T12" t="T13" r="T14" b="T15"/>
                <a:pathLst>
                  <a:path w="150" h="322">
                    <a:moveTo>
                      <a:pt x="0" y="322"/>
                    </a:moveTo>
                    <a:cubicBezTo>
                      <a:pt x="11" y="308"/>
                      <a:pt x="54" y="269"/>
                      <a:pt x="75" y="239"/>
                    </a:cubicBezTo>
                    <a:cubicBezTo>
                      <a:pt x="96" y="209"/>
                      <a:pt x="114" y="182"/>
                      <a:pt x="127" y="142"/>
                    </a:cubicBezTo>
                    <a:cubicBezTo>
                      <a:pt x="140" y="102"/>
                      <a:pt x="145" y="30"/>
                      <a:pt x="150" y="0"/>
                    </a:cubicBezTo>
                  </a:path>
                </a:pathLst>
              </a:custGeom>
              <a:noFill/>
              <a:ln w="38100"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46" name="Text Box 9">
                <a:extLst>
                  <a:ext uri="{FF2B5EF4-FFF2-40B4-BE49-F238E27FC236}">
                    <a16:creationId xmlns:a16="http://schemas.microsoft.com/office/drawing/2014/main" id="{ED18B081-0ABA-9273-2283-A13E40A6B5DE}"/>
                  </a:ext>
                </a:extLst>
              </p:cNvPr>
              <p:cNvSpPr txBox="1">
                <a:spLocks noChangeArrowheads="1"/>
              </p:cNvSpPr>
              <p:nvPr/>
            </p:nvSpPr>
            <p:spPr bwMode="auto">
              <a:xfrm>
                <a:off x="523110" y="3294993"/>
                <a:ext cx="957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ahoma" panose="020B0604030504040204" pitchFamily="34" charset="0"/>
                  </a:rPr>
                  <a:t>Proton</a:t>
                </a:r>
              </a:p>
            </p:txBody>
          </p:sp>
          <p:sp>
            <p:nvSpPr>
              <p:cNvPr id="146447" name="Text Box 10">
                <a:extLst>
                  <a:ext uri="{FF2B5EF4-FFF2-40B4-BE49-F238E27FC236}">
                    <a16:creationId xmlns:a16="http://schemas.microsoft.com/office/drawing/2014/main" id="{3159E72B-5BAE-1CB7-4593-29066EAE38AC}"/>
                  </a:ext>
                </a:extLst>
              </p:cNvPr>
              <p:cNvSpPr txBox="1">
                <a:spLocks noChangeArrowheads="1"/>
              </p:cNvSpPr>
              <p:nvPr/>
            </p:nvSpPr>
            <p:spPr bwMode="auto">
              <a:xfrm>
                <a:off x="548346" y="1047805"/>
                <a:ext cx="1131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ahoma" panose="020B0604030504040204" pitchFamily="34" charset="0"/>
                  </a:rPr>
                  <a:t>Electron</a:t>
                </a:r>
              </a:p>
            </p:txBody>
          </p:sp>
          <p:sp>
            <p:nvSpPr>
              <p:cNvPr id="146448" name="Line 11">
                <a:extLst>
                  <a:ext uri="{FF2B5EF4-FFF2-40B4-BE49-F238E27FC236}">
                    <a16:creationId xmlns:a16="http://schemas.microsoft.com/office/drawing/2014/main" id="{FD99CA39-6BE7-AD9E-4DCA-F7B94EE8092E}"/>
                  </a:ext>
                </a:extLst>
              </p:cNvPr>
              <p:cNvSpPr>
                <a:spLocks noChangeShapeType="1"/>
              </p:cNvSpPr>
              <p:nvPr/>
            </p:nvSpPr>
            <p:spPr bwMode="auto">
              <a:xfrm flipV="1">
                <a:off x="1397822" y="2727434"/>
                <a:ext cx="572868" cy="67616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6449" name="Line 12">
                <a:extLst>
                  <a:ext uri="{FF2B5EF4-FFF2-40B4-BE49-F238E27FC236}">
                    <a16:creationId xmlns:a16="http://schemas.microsoft.com/office/drawing/2014/main" id="{48BC0AFB-1233-240E-E279-2B2A68F23364}"/>
                  </a:ext>
                </a:extLst>
              </p:cNvPr>
              <p:cNvSpPr>
                <a:spLocks noChangeShapeType="1"/>
              </p:cNvSpPr>
              <p:nvPr/>
            </p:nvSpPr>
            <p:spPr bwMode="auto">
              <a:xfrm>
                <a:off x="1578633" y="1311000"/>
                <a:ext cx="328995" cy="2655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181253" name="Text Box 3">
            <a:extLst>
              <a:ext uri="{FF2B5EF4-FFF2-40B4-BE49-F238E27FC236}">
                <a16:creationId xmlns:a16="http://schemas.microsoft.com/office/drawing/2014/main" id="{9BE536D9-A55D-6E59-6889-B1AC0F2E4AEE}"/>
              </a:ext>
            </a:extLst>
          </p:cNvPr>
          <p:cNvSpPr txBox="1">
            <a:spLocks noChangeArrowheads="1"/>
          </p:cNvSpPr>
          <p:nvPr/>
        </p:nvSpPr>
        <p:spPr bwMode="auto">
          <a:xfrm>
            <a:off x="5219700" y="1047750"/>
            <a:ext cx="3783013" cy="4967288"/>
          </a:xfrm>
          <a:prstGeom prst="rect">
            <a:avLst/>
          </a:prstGeom>
          <a:solidFill>
            <a:srgbClr val="FFFFFF"/>
          </a:solidFill>
          <a:ln w="25400">
            <a:solidFill>
              <a:srgbClr val="000000"/>
            </a:solidFill>
            <a:miter lim="800000"/>
            <a:headEnd/>
            <a:tailEnd/>
          </a:ln>
        </p:spPr>
        <p:txBody>
          <a:bodyPr tIns="91440" bIns="91440"/>
          <a:lstStyle>
            <a:lvl1pPr marL="236538" indent="-236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400">
                <a:latin typeface="Tahoma" panose="020B0604030504040204" pitchFamily="34" charset="0"/>
              </a:rPr>
              <a:t>The Neutron Is Not an Elementary Particle but a Paired Electron and Proton.  </a:t>
            </a:r>
          </a:p>
          <a:p>
            <a:pPr>
              <a:spcBef>
                <a:spcPct val="0"/>
              </a:spcBef>
            </a:pPr>
            <a:r>
              <a:rPr lang="en-US" altLang="en-US" sz="2400">
                <a:latin typeface="Tahoma" panose="020B0604030504040204" pitchFamily="34" charset="0"/>
              </a:rPr>
              <a:t>This Coaxial and Coplanar Configuration, with the Same Direction of Particle Rotation, Stores the Maximum Excess Energy Called </a:t>
            </a:r>
            <a:r>
              <a:rPr lang="en-US" altLang="en-US" sz="2400" i="1">
                <a:latin typeface="Tahoma" panose="020B0604030504040204" pitchFamily="34" charset="0"/>
              </a:rPr>
              <a:t>Beta Decay Energy.  </a:t>
            </a:r>
            <a:r>
              <a:rPr lang="en-US" altLang="en-US" sz="2400">
                <a:solidFill>
                  <a:srgbClr val="002060"/>
                </a:solidFill>
                <a:latin typeface="Tahoma" panose="020B0604030504040204" pitchFamily="34" charset="0"/>
              </a:rPr>
              <a:t>Arrows Show Direction of Moving Charge.</a:t>
            </a:r>
          </a:p>
        </p:txBody>
      </p:sp>
      <p:grpSp>
        <p:nvGrpSpPr>
          <p:cNvPr id="2" name="Group 1">
            <a:extLst>
              <a:ext uri="{FF2B5EF4-FFF2-40B4-BE49-F238E27FC236}">
                <a16:creationId xmlns:a16="http://schemas.microsoft.com/office/drawing/2014/main" id="{337A7ACD-76C2-200C-E1A8-51CA1F2F5656}"/>
              </a:ext>
            </a:extLst>
          </p:cNvPr>
          <p:cNvGrpSpPr>
            <a:grpSpLocks/>
          </p:cNvGrpSpPr>
          <p:nvPr/>
        </p:nvGrpSpPr>
        <p:grpSpPr bwMode="auto">
          <a:xfrm>
            <a:off x="1331913" y="2349500"/>
            <a:ext cx="3757612" cy="4083050"/>
            <a:chOff x="1331913" y="2349500"/>
            <a:chExt cx="3757612" cy="4083050"/>
          </a:xfrm>
        </p:grpSpPr>
        <p:pic>
          <p:nvPicPr>
            <p:cNvPr id="146438" name="Picture 12" descr="Electron Scattering.JPG">
              <a:extLst>
                <a:ext uri="{FF2B5EF4-FFF2-40B4-BE49-F238E27FC236}">
                  <a16:creationId xmlns:a16="http://schemas.microsoft.com/office/drawing/2014/main" id="{ED7DDDE3-1501-A4DA-DB2E-D76D638B9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556125"/>
              <a:ext cx="375761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CA7306E0-9295-E1FA-A9EC-48583C71CEE5}"/>
                </a:ext>
              </a:extLst>
            </p:cNvPr>
            <p:cNvCxnSpPr/>
            <p:nvPr/>
          </p:nvCxnSpPr>
          <p:spPr>
            <a:xfrm flipV="1">
              <a:off x="2190750" y="2490788"/>
              <a:ext cx="15875" cy="2490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2E4735-A27C-37E0-9364-85B0785499B9}"/>
                </a:ext>
              </a:extLst>
            </p:cNvPr>
            <p:cNvCxnSpPr/>
            <p:nvPr/>
          </p:nvCxnSpPr>
          <p:spPr>
            <a:xfrm flipV="1">
              <a:off x="2390775" y="2390775"/>
              <a:ext cx="15875" cy="249078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E74730-BFA0-98B2-D936-D2786992C5F5}"/>
                </a:ext>
              </a:extLst>
            </p:cNvPr>
            <p:cNvCxnSpPr/>
            <p:nvPr/>
          </p:nvCxnSpPr>
          <p:spPr>
            <a:xfrm flipV="1">
              <a:off x="3036888" y="2349500"/>
              <a:ext cx="25400" cy="38417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1253">
                                            <p:txEl>
                                              <p:pRg st="0" end="0"/>
                                            </p:txEl>
                                          </p:spTgt>
                                        </p:tgtEl>
                                        <p:attrNameLst>
                                          <p:attrName>style.visibility</p:attrName>
                                        </p:attrNameLst>
                                      </p:cBhvr>
                                      <p:to>
                                        <p:strVal val="visible"/>
                                      </p:to>
                                    </p:set>
                                    <p:animEffect transition="in" filter="fade">
                                      <p:cBhvr>
                                        <p:cTn id="12" dur="500"/>
                                        <p:tgtEl>
                                          <p:spTgt spid="18125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1253">
                                            <p:bg/>
                                          </p:spTgt>
                                        </p:tgtEl>
                                        <p:attrNameLst>
                                          <p:attrName>style.visibility</p:attrName>
                                        </p:attrNameLst>
                                      </p:cBhvr>
                                      <p:to>
                                        <p:strVal val="visible"/>
                                      </p:to>
                                    </p:set>
                                    <p:animEffect transition="in" filter="fade">
                                      <p:cBhvr>
                                        <p:cTn id="15" dur="500"/>
                                        <p:tgtEl>
                                          <p:spTgt spid="181253">
                                            <p:bg/>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1253">
                                            <p:txEl>
                                              <p:pRg st="1" end="1"/>
                                            </p:txEl>
                                          </p:spTgt>
                                        </p:tgtEl>
                                        <p:attrNameLst>
                                          <p:attrName>style.visibility</p:attrName>
                                        </p:attrNameLst>
                                      </p:cBhvr>
                                      <p:to>
                                        <p:strVal val="visible"/>
                                      </p:to>
                                    </p:set>
                                    <p:animEffect transition="in" filter="fade">
                                      <p:cBhvr>
                                        <p:cTn id="20" dur="500"/>
                                        <p:tgtEl>
                                          <p:spTgt spid="1812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uiExpand="1"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6FF0A4DB-825D-0C17-943C-4C845B975C59}"/>
              </a:ext>
            </a:extLst>
          </p:cNvPr>
          <p:cNvSpPr>
            <a:spLocks noGrp="1" noChangeArrowheads="1"/>
          </p:cNvSpPr>
          <p:nvPr>
            <p:ph type="title"/>
          </p:nvPr>
        </p:nvSpPr>
        <p:spPr>
          <a:xfrm>
            <a:off x="914400" y="0"/>
            <a:ext cx="7399338" cy="922338"/>
          </a:xfrm>
        </p:spPr>
        <p:txBody>
          <a:bodyPr/>
          <a:lstStyle/>
          <a:p>
            <a:pPr eaLnBrk="1" hangingPunct="1"/>
            <a:r>
              <a:rPr lang="en-US" altLang="en-US" sz="3600" b="1">
                <a:solidFill>
                  <a:schemeClr val="accent2"/>
                </a:solidFill>
              </a:rPr>
              <a:t>Charge Distribution in a Neutron</a:t>
            </a:r>
          </a:p>
        </p:txBody>
      </p:sp>
      <p:sp>
        <p:nvSpPr>
          <p:cNvPr id="183299" name="Text Box 3">
            <a:extLst>
              <a:ext uri="{FF2B5EF4-FFF2-40B4-BE49-F238E27FC236}">
                <a16:creationId xmlns:a16="http://schemas.microsoft.com/office/drawing/2014/main" id="{ADD4B5EA-ED6B-028F-FD9F-FAE705F9ADFC}"/>
              </a:ext>
            </a:extLst>
          </p:cNvPr>
          <p:cNvSpPr txBox="1">
            <a:spLocks noChangeArrowheads="1"/>
          </p:cNvSpPr>
          <p:nvPr/>
        </p:nvSpPr>
        <p:spPr bwMode="auto">
          <a:xfrm>
            <a:off x="188913" y="836613"/>
            <a:ext cx="3636962" cy="4702175"/>
          </a:xfrm>
          <a:prstGeom prst="rect">
            <a:avLst/>
          </a:prstGeom>
          <a:solidFill>
            <a:srgbClr val="FFFFFF"/>
          </a:solidFill>
          <a:ln w="25400">
            <a:solidFill>
              <a:srgbClr val="000000"/>
            </a:solidFill>
            <a:miter lim="800000"/>
            <a:headEnd/>
            <a:tailEnd/>
          </a:ln>
        </p:spPr>
        <p:txBody>
          <a:bodyPr tIns="91440" bIns="91440"/>
          <a:lstStyle>
            <a:lvl1pPr marL="227013" indent="-227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400"/>
              </a:spcAft>
            </a:pPr>
            <a:r>
              <a:rPr lang="en-US" altLang="en-US" sz="1600" b="1">
                <a:latin typeface="Tahoma" panose="020B0604030504040204" pitchFamily="34" charset="0"/>
              </a:rPr>
              <a:t>Calculated Positional Locations (Radii) of the Proton and Electron in the Bergman Neutron Model Agree with the Scattering Measurements of Hofstadter as Reported by Burcham</a:t>
            </a:r>
          </a:p>
          <a:p>
            <a:pPr>
              <a:spcBef>
                <a:spcPct val="0"/>
              </a:spcBef>
              <a:spcAft>
                <a:spcPts val="400"/>
              </a:spcAft>
            </a:pPr>
            <a:r>
              <a:rPr lang="en-US" altLang="en-US" sz="1600" b="1">
                <a:latin typeface="Tahoma" panose="020B0604030504040204" pitchFamily="34" charset="0"/>
              </a:rPr>
              <a:t>Rest Mass is a Result (Combination) of Each Particle’s Individual Rest-Mass Energy PLUS the Mass-Equivalent of the MUTUAL Energy Between the Two Helicons</a:t>
            </a:r>
          </a:p>
          <a:p>
            <a:pPr>
              <a:spcBef>
                <a:spcPct val="0"/>
              </a:spcBef>
              <a:spcAft>
                <a:spcPts val="400"/>
              </a:spcAft>
            </a:pPr>
            <a:r>
              <a:rPr lang="en-US" altLang="en-US" sz="1600" b="1">
                <a:solidFill>
                  <a:srgbClr val="C00000"/>
                </a:solidFill>
                <a:latin typeface="Tahoma" panose="020B0604030504040204" pitchFamily="34" charset="0"/>
              </a:rPr>
              <a:t>Mutual Energy is Equivalent to the Beta Decay Energy </a:t>
            </a:r>
            <a:r>
              <a:rPr lang="en-US" altLang="en-US" sz="1600" b="1">
                <a:latin typeface="Tahoma" panose="020B0604030504040204" pitchFamily="34" charset="0"/>
              </a:rPr>
              <a:t>when the Neutron Separates into a Free Electron and Free Proton</a:t>
            </a:r>
          </a:p>
        </p:txBody>
      </p:sp>
      <p:sp>
        <p:nvSpPr>
          <p:cNvPr id="148484" name="Oval 5">
            <a:extLst>
              <a:ext uri="{FF2B5EF4-FFF2-40B4-BE49-F238E27FC236}">
                <a16:creationId xmlns:a16="http://schemas.microsoft.com/office/drawing/2014/main" id="{CEEE7F4E-1724-32F6-0230-0C26145ED408}"/>
              </a:ext>
            </a:extLst>
          </p:cNvPr>
          <p:cNvSpPr>
            <a:spLocks noChangeArrowheads="1"/>
          </p:cNvSpPr>
          <p:nvPr/>
        </p:nvSpPr>
        <p:spPr bwMode="auto">
          <a:xfrm>
            <a:off x="4679950" y="5259388"/>
            <a:ext cx="533400" cy="119062"/>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85" name="Oval 6">
            <a:extLst>
              <a:ext uri="{FF2B5EF4-FFF2-40B4-BE49-F238E27FC236}">
                <a16:creationId xmlns:a16="http://schemas.microsoft.com/office/drawing/2014/main" id="{2CB676F6-0426-51EB-C2D3-40A706A3DF57}"/>
              </a:ext>
            </a:extLst>
          </p:cNvPr>
          <p:cNvSpPr>
            <a:spLocks noChangeArrowheads="1"/>
          </p:cNvSpPr>
          <p:nvPr/>
        </p:nvSpPr>
        <p:spPr bwMode="auto">
          <a:xfrm>
            <a:off x="4062413" y="5151438"/>
            <a:ext cx="1743075" cy="357187"/>
          </a:xfrm>
          <a:prstGeom prst="ellipse">
            <a:avLst/>
          </a:prstGeom>
          <a:noFill/>
          <a:ln w="38100">
            <a:solidFill>
              <a:srgbClr val="66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86" name="Line 7">
            <a:extLst>
              <a:ext uri="{FF2B5EF4-FFF2-40B4-BE49-F238E27FC236}">
                <a16:creationId xmlns:a16="http://schemas.microsoft.com/office/drawing/2014/main" id="{D0797B7E-3D0E-ABBF-8110-76978F8F1D3F}"/>
              </a:ext>
            </a:extLst>
          </p:cNvPr>
          <p:cNvSpPr>
            <a:spLocks noChangeShapeType="1"/>
          </p:cNvSpPr>
          <p:nvPr/>
        </p:nvSpPr>
        <p:spPr bwMode="auto">
          <a:xfrm>
            <a:off x="4951413" y="5011738"/>
            <a:ext cx="0" cy="1341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487" name="Line 8">
            <a:extLst>
              <a:ext uri="{FF2B5EF4-FFF2-40B4-BE49-F238E27FC236}">
                <a16:creationId xmlns:a16="http://schemas.microsoft.com/office/drawing/2014/main" id="{16E4D589-D047-F514-E38D-92A12F60A81C}"/>
              </a:ext>
            </a:extLst>
          </p:cNvPr>
          <p:cNvSpPr>
            <a:spLocks noChangeShapeType="1"/>
          </p:cNvSpPr>
          <p:nvPr/>
        </p:nvSpPr>
        <p:spPr bwMode="auto">
          <a:xfrm>
            <a:off x="5221288" y="5354638"/>
            <a:ext cx="0" cy="581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488" name="Line 9">
            <a:extLst>
              <a:ext uri="{FF2B5EF4-FFF2-40B4-BE49-F238E27FC236}">
                <a16:creationId xmlns:a16="http://schemas.microsoft.com/office/drawing/2014/main" id="{1113C356-84EA-823E-C86A-FD9F3E279F35}"/>
              </a:ext>
            </a:extLst>
          </p:cNvPr>
          <p:cNvSpPr>
            <a:spLocks noChangeShapeType="1"/>
          </p:cNvSpPr>
          <p:nvPr/>
        </p:nvSpPr>
        <p:spPr bwMode="auto">
          <a:xfrm>
            <a:off x="5802313" y="5400675"/>
            <a:ext cx="0" cy="9382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8489" name="Line 10">
            <a:extLst>
              <a:ext uri="{FF2B5EF4-FFF2-40B4-BE49-F238E27FC236}">
                <a16:creationId xmlns:a16="http://schemas.microsoft.com/office/drawing/2014/main" id="{C37C2E70-F486-1F7B-96E6-DB9EE7E7CA9A}"/>
              </a:ext>
            </a:extLst>
          </p:cNvPr>
          <p:cNvSpPr>
            <a:spLocks noChangeShapeType="1"/>
          </p:cNvSpPr>
          <p:nvPr/>
        </p:nvSpPr>
        <p:spPr bwMode="auto">
          <a:xfrm>
            <a:off x="4951413" y="6162675"/>
            <a:ext cx="85566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8490" name="Line 11">
            <a:extLst>
              <a:ext uri="{FF2B5EF4-FFF2-40B4-BE49-F238E27FC236}">
                <a16:creationId xmlns:a16="http://schemas.microsoft.com/office/drawing/2014/main" id="{81F0F69B-9274-C01C-C262-7494613BCC93}"/>
              </a:ext>
            </a:extLst>
          </p:cNvPr>
          <p:cNvSpPr>
            <a:spLocks noChangeShapeType="1"/>
          </p:cNvSpPr>
          <p:nvPr/>
        </p:nvSpPr>
        <p:spPr bwMode="auto">
          <a:xfrm>
            <a:off x="4951413" y="5854700"/>
            <a:ext cx="2730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8491" name="Text Box 12">
            <a:extLst>
              <a:ext uri="{FF2B5EF4-FFF2-40B4-BE49-F238E27FC236}">
                <a16:creationId xmlns:a16="http://schemas.microsoft.com/office/drawing/2014/main" id="{8DD985D1-3BA6-2733-9C0A-71E6F3E588BA}"/>
              </a:ext>
            </a:extLst>
          </p:cNvPr>
          <p:cNvSpPr txBox="1">
            <a:spLocks noChangeArrowheads="1"/>
          </p:cNvSpPr>
          <p:nvPr/>
        </p:nvSpPr>
        <p:spPr bwMode="auto">
          <a:xfrm>
            <a:off x="2241550" y="5703888"/>
            <a:ext cx="2609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000000"/>
                </a:solidFill>
                <a:latin typeface="Tahoma" panose="020B0604030504040204" pitchFamily="34" charset="0"/>
              </a:rPr>
              <a:t> Bound Proton Radius 1.7 x 10</a:t>
            </a:r>
            <a:r>
              <a:rPr lang="en-US" altLang="en-US" sz="1200" baseline="30000">
                <a:solidFill>
                  <a:srgbClr val="000000"/>
                </a:solidFill>
                <a:latin typeface="Tahoma" panose="020B0604030504040204" pitchFamily="34" charset="0"/>
              </a:rPr>
              <a:t>-16</a:t>
            </a:r>
            <a:r>
              <a:rPr lang="en-US" altLang="en-US" sz="1200">
                <a:solidFill>
                  <a:srgbClr val="000000"/>
                </a:solidFill>
                <a:latin typeface="Tahoma" panose="020B0604030504040204" pitchFamily="34" charset="0"/>
              </a:rPr>
              <a:t> m.</a:t>
            </a:r>
          </a:p>
        </p:txBody>
      </p:sp>
      <p:sp>
        <p:nvSpPr>
          <p:cNvPr id="148492" name="Text Box 13">
            <a:extLst>
              <a:ext uri="{FF2B5EF4-FFF2-40B4-BE49-F238E27FC236}">
                <a16:creationId xmlns:a16="http://schemas.microsoft.com/office/drawing/2014/main" id="{95149C01-22F1-F899-A4BC-25C9452A7287}"/>
              </a:ext>
            </a:extLst>
          </p:cNvPr>
          <p:cNvSpPr txBox="1">
            <a:spLocks noChangeArrowheads="1"/>
          </p:cNvSpPr>
          <p:nvPr/>
        </p:nvSpPr>
        <p:spPr bwMode="auto">
          <a:xfrm>
            <a:off x="2184400" y="6024563"/>
            <a:ext cx="266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660066"/>
                </a:solidFill>
                <a:latin typeface="Tahoma" panose="020B0604030504040204" pitchFamily="34" charset="0"/>
              </a:rPr>
              <a:t>Bound Electron Radius 5.7 x 10</a:t>
            </a:r>
            <a:r>
              <a:rPr lang="en-US" altLang="en-US" sz="1200" baseline="30000">
                <a:solidFill>
                  <a:srgbClr val="660066"/>
                </a:solidFill>
                <a:latin typeface="Tahoma" panose="020B0604030504040204" pitchFamily="34" charset="0"/>
              </a:rPr>
              <a:t>-16</a:t>
            </a:r>
            <a:r>
              <a:rPr lang="en-US" altLang="en-US" sz="1200">
                <a:solidFill>
                  <a:srgbClr val="660066"/>
                </a:solidFill>
                <a:latin typeface="Tahoma" panose="020B0604030504040204" pitchFamily="34" charset="0"/>
              </a:rPr>
              <a:t> m.</a:t>
            </a:r>
          </a:p>
        </p:txBody>
      </p:sp>
      <p:sp>
        <p:nvSpPr>
          <p:cNvPr id="148493" name="Text Box 14">
            <a:extLst>
              <a:ext uri="{FF2B5EF4-FFF2-40B4-BE49-F238E27FC236}">
                <a16:creationId xmlns:a16="http://schemas.microsoft.com/office/drawing/2014/main" id="{D31A8D51-31FD-40C5-BC73-69AD346C7DF5}"/>
              </a:ext>
            </a:extLst>
          </p:cNvPr>
          <p:cNvSpPr txBox="1">
            <a:spLocks noChangeArrowheads="1"/>
          </p:cNvSpPr>
          <p:nvPr/>
        </p:nvSpPr>
        <p:spPr bwMode="auto">
          <a:xfrm>
            <a:off x="4564063" y="765175"/>
            <a:ext cx="404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accent2"/>
                </a:solidFill>
              </a:rPr>
              <a:t>Hofstadter Electron Scattering Data</a:t>
            </a:r>
          </a:p>
        </p:txBody>
      </p:sp>
      <p:grpSp>
        <p:nvGrpSpPr>
          <p:cNvPr id="148494" name="Group 2">
            <a:extLst>
              <a:ext uri="{FF2B5EF4-FFF2-40B4-BE49-F238E27FC236}">
                <a16:creationId xmlns:a16="http://schemas.microsoft.com/office/drawing/2014/main" id="{00C5B0E6-ABFC-AEAF-432A-E48A7FC4C086}"/>
              </a:ext>
            </a:extLst>
          </p:cNvPr>
          <p:cNvGrpSpPr>
            <a:grpSpLocks/>
          </p:cNvGrpSpPr>
          <p:nvPr/>
        </p:nvGrpSpPr>
        <p:grpSpPr bwMode="auto">
          <a:xfrm>
            <a:off x="4305300" y="1092200"/>
            <a:ext cx="4478338" cy="4017963"/>
            <a:chOff x="4305300" y="1092200"/>
            <a:chExt cx="4478338" cy="4017963"/>
          </a:xfrm>
        </p:grpSpPr>
        <p:pic>
          <p:nvPicPr>
            <p:cNvPr id="148495" name="Picture 4" descr="DENSITY Predicted">
              <a:extLst>
                <a:ext uri="{FF2B5EF4-FFF2-40B4-BE49-F238E27FC236}">
                  <a16:creationId xmlns:a16="http://schemas.microsoft.com/office/drawing/2014/main" id="{4E861ABB-03F5-6A90-2B0B-9676E3CAB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23" t="20695" r="25627" b="17224"/>
            <a:stretch>
              <a:fillRect/>
            </a:stretch>
          </p:blipFill>
          <p:spPr bwMode="auto">
            <a:xfrm>
              <a:off x="4305300" y="1092200"/>
              <a:ext cx="4478338"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TextBox 1">
              <a:extLst>
                <a:ext uri="{FF2B5EF4-FFF2-40B4-BE49-F238E27FC236}">
                  <a16:creationId xmlns:a16="http://schemas.microsoft.com/office/drawing/2014/main" id="{D8586EFC-A30C-3800-AD48-BDE93F698579}"/>
                </a:ext>
              </a:extLst>
            </p:cNvPr>
            <p:cNvSpPr txBox="1">
              <a:spLocks noChangeArrowheads="1"/>
            </p:cNvSpPr>
            <p:nvPr/>
          </p:nvSpPr>
          <p:spPr bwMode="auto">
            <a:xfrm>
              <a:off x="5916057" y="1249363"/>
              <a:ext cx="269295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CONSISTENT WITH RING THEORY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Effect transition="in" filter="fade">
                                      <p:cBhvr>
                                        <p:cTn id="7" dur="500"/>
                                        <p:tgtEl>
                                          <p:spTgt spid="1832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3299">
                                            <p:bg/>
                                          </p:spTgt>
                                        </p:tgtEl>
                                        <p:attrNameLst>
                                          <p:attrName>style.visibility</p:attrName>
                                        </p:attrNameLst>
                                      </p:cBhvr>
                                      <p:to>
                                        <p:strVal val="visible"/>
                                      </p:to>
                                    </p:set>
                                    <p:animEffect transition="in" filter="fade">
                                      <p:cBhvr>
                                        <p:cTn id="10" dur="500"/>
                                        <p:tgtEl>
                                          <p:spTgt spid="183299">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3299">
                                            <p:txEl>
                                              <p:pRg st="1" end="1"/>
                                            </p:txEl>
                                          </p:spTgt>
                                        </p:tgtEl>
                                        <p:attrNameLst>
                                          <p:attrName>style.visibility</p:attrName>
                                        </p:attrNameLst>
                                      </p:cBhvr>
                                      <p:to>
                                        <p:strVal val="visible"/>
                                      </p:to>
                                    </p:set>
                                    <p:animEffect transition="in" filter="fade">
                                      <p:cBhvr>
                                        <p:cTn id="15" dur="500"/>
                                        <p:tgtEl>
                                          <p:spTgt spid="18329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83299">
                                            <p:txEl>
                                              <p:pRg st="2" end="2"/>
                                            </p:txEl>
                                          </p:spTgt>
                                        </p:tgtEl>
                                        <p:attrNameLst>
                                          <p:attrName>style.visibility</p:attrName>
                                        </p:attrNameLst>
                                      </p:cBhvr>
                                      <p:to>
                                        <p:strVal val="visible"/>
                                      </p:to>
                                    </p:set>
                                    <p:animEffect transition="in" filter="fade">
                                      <p:cBhvr>
                                        <p:cTn id="20" dur="500"/>
                                        <p:tgtEl>
                                          <p:spTgt spid="183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uiExpand="1"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6D170C4A-BB1B-3909-4159-C6943FB6291B}"/>
              </a:ext>
            </a:extLst>
          </p:cNvPr>
          <p:cNvSpPr>
            <a:spLocks noGrp="1" noChangeArrowheads="1"/>
          </p:cNvSpPr>
          <p:nvPr>
            <p:ph type="title"/>
          </p:nvPr>
        </p:nvSpPr>
        <p:spPr>
          <a:xfrm>
            <a:off x="473075" y="0"/>
            <a:ext cx="8229600" cy="825500"/>
          </a:xfrm>
        </p:spPr>
        <p:txBody>
          <a:bodyPr/>
          <a:lstStyle/>
          <a:p>
            <a:pPr eaLnBrk="1" hangingPunct="1"/>
            <a:r>
              <a:rPr lang="en-US" altLang="en-US" sz="3600" b="1">
                <a:solidFill>
                  <a:schemeClr val="accent2"/>
                </a:solidFill>
              </a:rPr>
              <a:t>No (Independent/Universal) Aether </a:t>
            </a:r>
          </a:p>
        </p:txBody>
      </p:sp>
      <p:sp>
        <p:nvSpPr>
          <p:cNvPr id="187395" name="Rectangle 3">
            <a:extLst>
              <a:ext uri="{FF2B5EF4-FFF2-40B4-BE49-F238E27FC236}">
                <a16:creationId xmlns:a16="http://schemas.microsoft.com/office/drawing/2014/main" id="{8C257680-19DE-C993-81A6-5C391A33569C}"/>
              </a:ext>
            </a:extLst>
          </p:cNvPr>
          <p:cNvSpPr>
            <a:spLocks noGrp="1" noChangeArrowheads="1"/>
          </p:cNvSpPr>
          <p:nvPr>
            <p:ph type="body" idx="1"/>
          </p:nvPr>
        </p:nvSpPr>
        <p:spPr>
          <a:xfrm>
            <a:off x="241300" y="3906838"/>
            <a:ext cx="8661400" cy="2151062"/>
          </a:xfrm>
        </p:spPr>
        <p:txBody>
          <a:bodyPr/>
          <a:lstStyle/>
          <a:p>
            <a:pPr eaLnBrk="1" hangingPunct="1">
              <a:lnSpc>
                <a:spcPct val="110000"/>
              </a:lnSpc>
            </a:pPr>
            <a:r>
              <a:rPr lang="en-US" altLang="en-US" sz="2400" b="1"/>
              <a:t>Only Charge Fibers (Particles) Emit Radiation</a:t>
            </a:r>
          </a:p>
          <a:p>
            <a:pPr eaLnBrk="1" hangingPunct="1">
              <a:lnSpc>
                <a:spcPct val="110000"/>
              </a:lnSpc>
            </a:pPr>
            <a:r>
              <a:rPr lang="en-US" altLang="en-US" sz="2400" b="1"/>
              <a:t>Radiation is a Wave Disturbance of the Static EM Fields</a:t>
            </a:r>
          </a:p>
          <a:p>
            <a:pPr eaLnBrk="1" hangingPunct="1">
              <a:lnSpc>
                <a:spcPct val="110000"/>
              </a:lnSpc>
            </a:pPr>
            <a:r>
              <a:rPr lang="en-US" altLang="en-US" sz="2400" b="1"/>
              <a:t>Radiation is “Carried” by Each Particle’s Fields</a:t>
            </a:r>
          </a:p>
          <a:p>
            <a:pPr eaLnBrk="1" hangingPunct="1">
              <a:lnSpc>
                <a:spcPct val="110000"/>
              </a:lnSpc>
            </a:pPr>
            <a:r>
              <a:rPr lang="en-US" altLang="en-US" sz="2400" b="1"/>
              <a:t>In This Way, All Transmitted Forces Are Contact Forces</a:t>
            </a:r>
          </a:p>
          <a:p>
            <a:pPr eaLnBrk="1" hangingPunct="1">
              <a:lnSpc>
                <a:spcPct val="110000"/>
              </a:lnSpc>
            </a:pPr>
            <a:r>
              <a:rPr lang="en-US" altLang="en-US" sz="2400" b="1">
                <a:solidFill>
                  <a:srgbClr val="C00000"/>
                </a:solidFill>
              </a:rPr>
              <a:t>There is No Need for an Independent Medium/Aether</a:t>
            </a:r>
          </a:p>
        </p:txBody>
      </p:sp>
      <p:pic>
        <p:nvPicPr>
          <p:cNvPr id="150532" name="Picture 4" descr="Helicon with Field Lines">
            <a:extLst>
              <a:ext uri="{FF2B5EF4-FFF2-40B4-BE49-F238E27FC236}">
                <a16:creationId xmlns:a16="http://schemas.microsoft.com/office/drawing/2014/main" id="{D80CB6F8-B5B5-8074-19B2-4B4432AC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0" y="1084263"/>
            <a:ext cx="46037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Rectangle 5">
            <a:extLst>
              <a:ext uri="{FF2B5EF4-FFF2-40B4-BE49-F238E27FC236}">
                <a16:creationId xmlns:a16="http://schemas.microsoft.com/office/drawing/2014/main" id="{F4F0A552-DC3A-B9F2-356C-496E7AD5882D}"/>
              </a:ext>
            </a:extLst>
          </p:cNvPr>
          <p:cNvSpPr>
            <a:spLocks noChangeArrowheads="1"/>
          </p:cNvSpPr>
          <p:nvPr/>
        </p:nvSpPr>
        <p:spPr bwMode="auto">
          <a:xfrm>
            <a:off x="241300" y="939800"/>
            <a:ext cx="417036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en-US" altLang="en-US" sz="2400" b="1"/>
              <a:t>Electric and Magnetic Fields of Each Electron Extend Throughout the Universe</a:t>
            </a:r>
          </a:p>
          <a:p>
            <a:pPr eaLnBrk="1" hangingPunct="1">
              <a:lnSpc>
                <a:spcPct val="110000"/>
              </a:lnSpc>
            </a:pPr>
            <a:r>
              <a:rPr lang="en-US" altLang="en-US" sz="2400" b="1"/>
              <a:t>Fields </a:t>
            </a:r>
            <a:r>
              <a:rPr lang="en-US" altLang="en-US" sz="2400" b="1">
                <a:solidFill>
                  <a:srgbClr val="C00000"/>
                </a:solidFill>
              </a:rPr>
              <a:t>Remain Attached To and Are Part of </a:t>
            </a:r>
            <a:r>
              <a:rPr lang="en-US" altLang="en-US" sz="2400" b="1"/>
              <a:t>Each Particle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7397">
                                            <p:txEl>
                                              <p:pRg st="0" end="0"/>
                                            </p:txEl>
                                          </p:spTgt>
                                        </p:tgtEl>
                                        <p:attrNameLst>
                                          <p:attrName>style.visibility</p:attrName>
                                        </p:attrNameLst>
                                      </p:cBhvr>
                                      <p:to>
                                        <p:strVal val="visible"/>
                                      </p:to>
                                    </p:set>
                                    <p:animEffect transition="in" filter="fade">
                                      <p:cBhvr>
                                        <p:cTn id="7" dur="500"/>
                                        <p:tgtEl>
                                          <p:spTgt spid="1873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7397">
                                            <p:txEl>
                                              <p:pRg st="1" end="1"/>
                                            </p:txEl>
                                          </p:spTgt>
                                        </p:tgtEl>
                                        <p:attrNameLst>
                                          <p:attrName>style.visibility</p:attrName>
                                        </p:attrNameLst>
                                      </p:cBhvr>
                                      <p:to>
                                        <p:strVal val="visible"/>
                                      </p:to>
                                    </p:set>
                                    <p:animEffect transition="in" filter="fade">
                                      <p:cBhvr>
                                        <p:cTn id="12" dur="500"/>
                                        <p:tgtEl>
                                          <p:spTgt spid="1873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7395">
                                            <p:txEl>
                                              <p:pRg st="0" end="0"/>
                                            </p:txEl>
                                          </p:spTgt>
                                        </p:tgtEl>
                                        <p:attrNameLst>
                                          <p:attrName>style.visibility</p:attrName>
                                        </p:attrNameLst>
                                      </p:cBhvr>
                                      <p:to>
                                        <p:strVal val="visible"/>
                                      </p:to>
                                    </p:set>
                                    <p:animEffect transition="in" filter="fade">
                                      <p:cBhvr>
                                        <p:cTn id="17" dur="500"/>
                                        <p:tgtEl>
                                          <p:spTgt spid="18739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7395">
                                            <p:txEl>
                                              <p:pRg st="1" end="1"/>
                                            </p:txEl>
                                          </p:spTgt>
                                        </p:tgtEl>
                                        <p:attrNameLst>
                                          <p:attrName>style.visibility</p:attrName>
                                        </p:attrNameLst>
                                      </p:cBhvr>
                                      <p:to>
                                        <p:strVal val="visible"/>
                                      </p:to>
                                    </p:set>
                                    <p:animEffect transition="in" filter="fade">
                                      <p:cBhvr>
                                        <p:cTn id="22" dur="500"/>
                                        <p:tgtEl>
                                          <p:spTgt spid="18739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87395">
                                            <p:txEl>
                                              <p:pRg st="2" end="2"/>
                                            </p:txEl>
                                          </p:spTgt>
                                        </p:tgtEl>
                                        <p:attrNameLst>
                                          <p:attrName>style.visibility</p:attrName>
                                        </p:attrNameLst>
                                      </p:cBhvr>
                                      <p:to>
                                        <p:strVal val="visible"/>
                                      </p:to>
                                    </p:set>
                                    <p:animEffect transition="in" filter="fade">
                                      <p:cBhvr>
                                        <p:cTn id="27" dur="500"/>
                                        <p:tgtEl>
                                          <p:spTgt spid="18739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87395">
                                            <p:txEl>
                                              <p:pRg st="3" end="3"/>
                                            </p:txEl>
                                          </p:spTgt>
                                        </p:tgtEl>
                                        <p:attrNameLst>
                                          <p:attrName>style.visibility</p:attrName>
                                        </p:attrNameLst>
                                      </p:cBhvr>
                                      <p:to>
                                        <p:strVal val="visible"/>
                                      </p:to>
                                    </p:set>
                                    <p:animEffect transition="in" filter="fade">
                                      <p:cBhvr>
                                        <p:cTn id="32" dur="500"/>
                                        <p:tgtEl>
                                          <p:spTgt spid="18739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87395">
                                            <p:txEl>
                                              <p:pRg st="4" end="4"/>
                                            </p:txEl>
                                          </p:spTgt>
                                        </p:tgtEl>
                                        <p:attrNameLst>
                                          <p:attrName>style.visibility</p:attrName>
                                        </p:attrNameLst>
                                      </p:cBhvr>
                                      <p:to>
                                        <p:strVal val="visible"/>
                                      </p:to>
                                    </p:set>
                                    <p:animEffect transition="in" filter="fade">
                                      <p:cBhvr>
                                        <p:cTn id="37" dur="500"/>
                                        <p:tgtEl>
                                          <p:spTgt spid="187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ED10865F-2E04-FB47-362E-1B617800D679}"/>
              </a:ext>
            </a:extLst>
          </p:cNvPr>
          <p:cNvSpPr>
            <a:spLocks noGrp="1" noChangeArrowheads="1"/>
          </p:cNvSpPr>
          <p:nvPr>
            <p:ph type="title"/>
          </p:nvPr>
        </p:nvSpPr>
        <p:spPr>
          <a:xfrm>
            <a:off x="525463" y="76200"/>
            <a:ext cx="8229600" cy="1143000"/>
          </a:xfrm>
        </p:spPr>
        <p:txBody>
          <a:bodyPr/>
          <a:lstStyle/>
          <a:p>
            <a:r>
              <a:rPr lang="en-US" altLang="en-US" sz="3200" b="1">
                <a:solidFill>
                  <a:srgbClr val="002060"/>
                </a:solidFill>
              </a:rPr>
              <a:t>Light (Energy) is Wave Motion of Each Particle’s Own Fields</a:t>
            </a:r>
          </a:p>
        </p:txBody>
      </p:sp>
      <p:pic>
        <p:nvPicPr>
          <p:cNvPr id="152579" name="Picture 3" descr="A black background with white lines&#10;&#10;Description automatically generated with low confidence">
            <a:extLst>
              <a:ext uri="{FF2B5EF4-FFF2-40B4-BE49-F238E27FC236}">
                <a16:creationId xmlns:a16="http://schemas.microsoft.com/office/drawing/2014/main" id="{F5E4134D-EE4C-87FE-72F4-5F66E5F22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75" y="1639888"/>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Box 4">
            <a:extLst>
              <a:ext uri="{FF2B5EF4-FFF2-40B4-BE49-F238E27FC236}">
                <a16:creationId xmlns:a16="http://schemas.microsoft.com/office/drawing/2014/main" id="{985AD9A8-12A7-940B-C35A-9D937423E532}"/>
              </a:ext>
            </a:extLst>
          </p:cNvPr>
          <p:cNvSpPr txBox="1">
            <a:spLocks noChangeArrowheads="1"/>
          </p:cNvSpPr>
          <p:nvPr/>
        </p:nvSpPr>
        <p:spPr bwMode="auto">
          <a:xfrm>
            <a:off x="3314700" y="6621463"/>
            <a:ext cx="3543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Source: </a:t>
            </a:r>
            <a:r>
              <a:rPr lang="en-US" altLang="en-US" sz="900" i="1"/>
              <a:t>physics.stackexchange.com</a:t>
            </a:r>
            <a:endParaRPr lang="en-US" altLang="en-US" sz="900"/>
          </a:p>
        </p:txBody>
      </p:sp>
      <p:pic>
        <p:nvPicPr>
          <p:cNvPr id="152581" name="Content Placeholder 4" descr="A picture containing circle, diagram, design&#10;&#10;Description automatically generated">
            <a:extLst>
              <a:ext uri="{FF2B5EF4-FFF2-40B4-BE49-F238E27FC236}">
                <a16:creationId xmlns:a16="http://schemas.microsoft.com/office/drawing/2014/main" id="{2DB05948-B6D3-5001-EA2A-3074B15E4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3681413"/>
            <a:ext cx="3175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TextBox 7">
            <a:extLst>
              <a:ext uri="{FF2B5EF4-FFF2-40B4-BE49-F238E27FC236}">
                <a16:creationId xmlns:a16="http://schemas.microsoft.com/office/drawing/2014/main" id="{82965996-A62F-B73A-AFC5-DE0BF1673FD9}"/>
              </a:ext>
            </a:extLst>
          </p:cNvPr>
          <p:cNvSpPr txBox="1">
            <a:spLocks noChangeArrowheads="1"/>
          </p:cNvSpPr>
          <p:nvPr/>
        </p:nvSpPr>
        <p:spPr bwMode="auto">
          <a:xfrm>
            <a:off x="525463" y="1639888"/>
            <a:ext cx="397033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000000"/>
                </a:solidFill>
              </a:rPr>
              <a:t>Energy is Quantized Due to the Mechanism of Release as Charge Fibers Change k value (# of helical rotations)</a:t>
            </a:r>
          </a:p>
        </p:txBody>
      </p:sp>
      <p:sp>
        <p:nvSpPr>
          <p:cNvPr id="152583" name="TextBox 8">
            <a:extLst>
              <a:ext uri="{FF2B5EF4-FFF2-40B4-BE49-F238E27FC236}">
                <a16:creationId xmlns:a16="http://schemas.microsoft.com/office/drawing/2014/main" id="{8F0159F1-3074-99FE-6E61-6417C2F0AA31}"/>
              </a:ext>
            </a:extLst>
          </p:cNvPr>
          <p:cNvSpPr txBox="1">
            <a:spLocks noChangeArrowheads="1"/>
          </p:cNvSpPr>
          <p:nvPr/>
        </p:nvSpPr>
        <p:spPr bwMode="auto">
          <a:xfrm>
            <a:off x="4067175" y="5634038"/>
            <a:ext cx="3081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i="1">
                <a:solidFill>
                  <a:srgbClr val="0070C0"/>
                </a:solidFill>
              </a:rPr>
              <a:t>‘Visualizations’ of Wave Motion in Field ‘Lines’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F40A8141-DEF7-6E73-C7B8-619DC1169EF1}"/>
              </a:ext>
            </a:extLst>
          </p:cNvPr>
          <p:cNvSpPr>
            <a:spLocks noGrp="1" noChangeArrowheads="1"/>
          </p:cNvSpPr>
          <p:nvPr>
            <p:ph type="title"/>
          </p:nvPr>
        </p:nvSpPr>
        <p:spPr>
          <a:xfrm>
            <a:off x="381000" y="152400"/>
            <a:ext cx="8458200" cy="1143000"/>
          </a:xfrm>
        </p:spPr>
        <p:txBody>
          <a:bodyPr/>
          <a:lstStyle/>
          <a:p>
            <a:pPr eaLnBrk="1" hangingPunct="1"/>
            <a:r>
              <a:rPr lang="en-US" altLang="en-US" sz="3200" b="1">
                <a:solidFill>
                  <a:schemeClr val="accent2"/>
                </a:solidFill>
              </a:rPr>
              <a:t>Model of Elementary Particles</a:t>
            </a:r>
            <a:br>
              <a:rPr lang="en-US" altLang="en-US" sz="3200" b="1">
                <a:solidFill>
                  <a:schemeClr val="accent2"/>
                </a:solidFill>
              </a:rPr>
            </a:br>
            <a:r>
              <a:rPr lang="en-US" altLang="en-US" sz="3200" b="1">
                <a:solidFill>
                  <a:schemeClr val="accent2"/>
                </a:solidFill>
              </a:rPr>
              <a:t>Summary</a:t>
            </a:r>
          </a:p>
        </p:txBody>
      </p:sp>
      <p:sp>
        <p:nvSpPr>
          <p:cNvPr id="189443" name="Rectangle 3">
            <a:extLst>
              <a:ext uri="{FF2B5EF4-FFF2-40B4-BE49-F238E27FC236}">
                <a16:creationId xmlns:a16="http://schemas.microsoft.com/office/drawing/2014/main" id="{0070A677-8DF1-E5BF-2F53-BF1DAA350517}"/>
              </a:ext>
            </a:extLst>
          </p:cNvPr>
          <p:cNvSpPr>
            <a:spLocks noChangeArrowheads="1"/>
          </p:cNvSpPr>
          <p:nvPr/>
        </p:nvSpPr>
        <p:spPr bwMode="auto">
          <a:xfrm>
            <a:off x="384175" y="1295400"/>
            <a:ext cx="84550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pPr>
            <a:r>
              <a:rPr lang="en-US" altLang="en-US" sz="2000" b="1">
                <a:solidFill>
                  <a:srgbClr val="000000"/>
                </a:solidFill>
                <a:latin typeface="Tahoma" panose="020B0604030504040204" pitchFamily="34" charset="0"/>
              </a:rPr>
              <a:t>Toroidal shape, Helical path of Charge Fiber(s)</a:t>
            </a:r>
          </a:p>
          <a:p>
            <a:pPr lvl="1" eaLnBrk="1" hangingPunct="1">
              <a:lnSpc>
                <a:spcPct val="120000"/>
              </a:lnSpc>
            </a:pPr>
            <a:r>
              <a:rPr lang="en-US" altLang="en-US" sz="1600" b="1">
                <a:solidFill>
                  <a:srgbClr val="000000"/>
                </a:solidFill>
                <a:latin typeface="Tahoma" panose="020B0604030504040204" pitchFamily="34" charset="0"/>
              </a:rPr>
              <a:t>Three intertwined primary charge fibers form toroid </a:t>
            </a:r>
          </a:p>
          <a:p>
            <a:pPr lvl="1" eaLnBrk="1" hangingPunct="1">
              <a:lnSpc>
                <a:spcPct val="120000"/>
              </a:lnSpc>
            </a:pPr>
            <a:r>
              <a:rPr lang="en-US" altLang="en-US" sz="1600" b="1">
                <a:solidFill>
                  <a:srgbClr val="000000"/>
                </a:solidFill>
                <a:latin typeface="Tahoma" panose="020B0604030504040204" pitchFamily="34" charset="0"/>
              </a:rPr>
              <a:t>Fibers may be composed of secondary/tertiary fibers</a:t>
            </a:r>
          </a:p>
          <a:p>
            <a:pPr lvl="1" eaLnBrk="1" hangingPunct="1">
              <a:lnSpc>
                <a:spcPct val="120000"/>
              </a:lnSpc>
            </a:pPr>
            <a:r>
              <a:rPr lang="en-US" altLang="en-US" sz="1600" b="1">
                <a:solidFill>
                  <a:srgbClr val="000000"/>
                </a:solidFill>
                <a:latin typeface="Tahoma" panose="020B0604030504040204" pitchFamily="34" charset="0"/>
              </a:rPr>
              <a:t>All fibers have intrinsic angular momentum which is conserved in all interactions maintaining 3x3x3 symmetries</a:t>
            </a:r>
          </a:p>
          <a:p>
            <a:pPr eaLnBrk="1" hangingPunct="1">
              <a:lnSpc>
                <a:spcPct val="120000"/>
              </a:lnSpc>
            </a:pPr>
            <a:r>
              <a:rPr lang="en-US" altLang="en-US" sz="2000" b="1">
                <a:solidFill>
                  <a:srgbClr val="000000"/>
                </a:solidFill>
                <a:latin typeface="Tahoma" panose="020B0604030504040204" pitchFamily="34" charset="0"/>
              </a:rPr>
              <a:t>Circumference equal to Compton wavelength of particle</a:t>
            </a:r>
          </a:p>
          <a:p>
            <a:pPr eaLnBrk="1" hangingPunct="1">
              <a:lnSpc>
                <a:spcPct val="120000"/>
              </a:lnSpc>
            </a:pPr>
            <a:r>
              <a:rPr lang="en-US" altLang="en-US" sz="2000" b="1">
                <a:solidFill>
                  <a:srgbClr val="000000"/>
                </a:solidFill>
                <a:latin typeface="Tahoma" panose="020B0604030504040204" pitchFamily="34" charset="0"/>
              </a:rPr>
              <a:t>Ground and excited states </a:t>
            </a:r>
            <a:r>
              <a:rPr lang="en-US" altLang="en-US" sz="1400" b="1">
                <a:solidFill>
                  <a:srgbClr val="000000"/>
                </a:solidFill>
                <a:latin typeface="Tahoma" panose="020B0604030504040204" pitchFamily="34" charset="0"/>
              </a:rPr>
              <a:t>(k value of fiber rotations)</a:t>
            </a:r>
          </a:p>
          <a:p>
            <a:pPr eaLnBrk="1" hangingPunct="1">
              <a:lnSpc>
                <a:spcPct val="120000"/>
              </a:lnSpc>
            </a:pPr>
            <a:r>
              <a:rPr lang="en-US" altLang="en-US" sz="2000" b="1">
                <a:solidFill>
                  <a:srgbClr val="000000"/>
                </a:solidFill>
                <a:latin typeface="Tahoma" panose="020B0604030504040204" pitchFamily="34" charset="0"/>
              </a:rPr>
              <a:t>Physical spin </a:t>
            </a:r>
            <a:r>
              <a:rPr lang="en-US" altLang="en-US" sz="1400" b="1">
                <a:solidFill>
                  <a:srgbClr val="000000"/>
                </a:solidFill>
                <a:latin typeface="Tahoma" panose="020B0604030504040204" pitchFamily="34" charset="0"/>
              </a:rPr>
              <a:t>(charge revolution about axis)</a:t>
            </a:r>
          </a:p>
          <a:p>
            <a:pPr eaLnBrk="1" hangingPunct="1">
              <a:lnSpc>
                <a:spcPct val="120000"/>
              </a:lnSpc>
            </a:pPr>
            <a:r>
              <a:rPr lang="en-US" altLang="en-US" sz="2000" b="1">
                <a:solidFill>
                  <a:srgbClr val="000000"/>
                </a:solidFill>
                <a:latin typeface="Tahoma" panose="020B0604030504040204" pitchFamily="34" charset="0"/>
              </a:rPr>
              <a:t>Physical magnetic moment</a:t>
            </a:r>
          </a:p>
          <a:p>
            <a:pPr eaLnBrk="1" hangingPunct="1">
              <a:lnSpc>
                <a:spcPct val="120000"/>
              </a:lnSpc>
            </a:pPr>
            <a:r>
              <a:rPr lang="en-US" altLang="en-US" sz="2000" b="1">
                <a:solidFill>
                  <a:srgbClr val="000000"/>
                </a:solidFill>
                <a:latin typeface="Tahoma" panose="020B0604030504040204" pitchFamily="34" charset="0"/>
              </a:rPr>
              <a:t>E&amp;M Fields are Attached to the Fibers and Have Tensile Strength</a:t>
            </a:r>
          </a:p>
          <a:p>
            <a:pPr eaLnBrk="1" hangingPunct="1">
              <a:lnSpc>
                <a:spcPct val="120000"/>
              </a:lnSpc>
            </a:pPr>
            <a:r>
              <a:rPr lang="en-US" altLang="en-US" sz="2000" b="1">
                <a:solidFill>
                  <a:srgbClr val="0070C0"/>
                </a:solidFill>
                <a:latin typeface="Tahoma" panose="020B0604030504040204" pitchFamily="34" charset="0"/>
              </a:rPr>
              <a:t>Radiated Energy is Emitted Per Particle, and May Be </a:t>
            </a:r>
            <a:r>
              <a:rPr lang="en-US" altLang="en-US" sz="2000" b="1">
                <a:solidFill>
                  <a:srgbClr val="C00000"/>
                </a:solidFill>
                <a:latin typeface="Tahoma" panose="020B0604030504040204" pitchFamily="34" charset="0"/>
              </a:rPr>
              <a:t>Quantized</a:t>
            </a:r>
            <a:r>
              <a:rPr lang="en-US" altLang="en-US" sz="2000" b="1">
                <a:solidFill>
                  <a:srgbClr val="0070C0"/>
                </a:solidFill>
                <a:latin typeface="Tahoma" panose="020B0604030504040204" pitchFamily="34" charset="0"/>
              </a:rPr>
              <a:t>, Carried on Each Particle’s Own Fields</a:t>
            </a:r>
          </a:p>
        </p:txBody>
      </p:sp>
      <p:pic>
        <p:nvPicPr>
          <p:cNvPr id="154628" name="Picture 4" descr="Helicon with Field Lines">
            <a:extLst>
              <a:ext uri="{FF2B5EF4-FFF2-40B4-BE49-F238E27FC236}">
                <a16:creationId xmlns:a16="http://schemas.microsoft.com/office/drawing/2014/main" id="{C08171EC-6A84-10CE-FD71-AFD0DC725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1084263"/>
            <a:ext cx="206057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Effect transition="in" filter="fade">
                                      <p:cBhvr>
                                        <p:cTn id="7" dur="500"/>
                                        <p:tgtEl>
                                          <p:spTgt spid="189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9443">
                                            <p:txEl>
                                              <p:pRg st="1" end="1"/>
                                            </p:txEl>
                                          </p:spTgt>
                                        </p:tgtEl>
                                        <p:attrNameLst>
                                          <p:attrName>style.visibility</p:attrName>
                                        </p:attrNameLst>
                                      </p:cBhvr>
                                      <p:to>
                                        <p:strVal val="visible"/>
                                      </p:to>
                                    </p:set>
                                    <p:animEffect transition="in" filter="fade">
                                      <p:cBhvr>
                                        <p:cTn id="12" dur="500"/>
                                        <p:tgtEl>
                                          <p:spTgt spid="18944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9443">
                                            <p:txEl>
                                              <p:pRg st="2" end="2"/>
                                            </p:txEl>
                                          </p:spTgt>
                                        </p:tgtEl>
                                        <p:attrNameLst>
                                          <p:attrName>style.visibility</p:attrName>
                                        </p:attrNameLst>
                                      </p:cBhvr>
                                      <p:to>
                                        <p:strVal val="visible"/>
                                      </p:to>
                                    </p:set>
                                    <p:animEffect transition="in" filter="fade">
                                      <p:cBhvr>
                                        <p:cTn id="15" dur="500"/>
                                        <p:tgtEl>
                                          <p:spTgt spid="1894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9443">
                                            <p:txEl>
                                              <p:pRg st="3" end="3"/>
                                            </p:txEl>
                                          </p:spTgt>
                                        </p:tgtEl>
                                        <p:attrNameLst>
                                          <p:attrName>style.visibility</p:attrName>
                                        </p:attrNameLst>
                                      </p:cBhvr>
                                      <p:to>
                                        <p:strVal val="visible"/>
                                      </p:to>
                                    </p:set>
                                    <p:animEffect transition="in" filter="fade">
                                      <p:cBhvr>
                                        <p:cTn id="18" dur="500"/>
                                        <p:tgtEl>
                                          <p:spTgt spid="1894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89443">
                                            <p:txEl>
                                              <p:pRg st="4" end="4"/>
                                            </p:txEl>
                                          </p:spTgt>
                                        </p:tgtEl>
                                        <p:attrNameLst>
                                          <p:attrName>style.visibility</p:attrName>
                                        </p:attrNameLst>
                                      </p:cBhvr>
                                      <p:to>
                                        <p:strVal val="visible"/>
                                      </p:to>
                                    </p:set>
                                    <p:animEffect transition="in" filter="fade">
                                      <p:cBhvr>
                                        <p:cTn id="23" dur="500"/>
                                        <p:tgtEl>
                                          <p:spTgt spid="18944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89443">
                                            <p:txEl>
                                              <p:pRg st="5" end="5"/>
                                            </p:txEl>
                                          </p:spTgt>
                                        </p:tgtEl>
                                        <p:attrNameLst>
                                          <p:attrName>style.visibility</p:attrName>
                                        </p:attrNameLst>
                                      </p:cBhvr>
                                      <p:to>
                                        <p:strVal val="visible"/>
                                      </p:to>
                                    </p:set>
                                    <p:animEffect transition="in" filter="fade">
                                      <p:cBhvr>
                                        <p:cTn id="28" dur="500"/>
                                        <p:tgtEl>
                                          <p:spTgt spid="18944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89443">
                                            <p:txEl>
                                              <p:pRg st="6" end="6"/>
                                            </p:txEl>
                                          </p:spTgt>
                                        </p:tgtEl>
                                        <p:attrNameLst>
                                          <p:attrName>style.visibility</p:attrName>
                                        </p:attrNameLst>
                                      </p:cBhvr>
                                      <p:to>
                                        <p:strVal val="visible"/>
                                      </p:to>
                                    </p:set>
                                    <p:animEffect transition="in" filter="fade">
                                      <p:cBhvr>
                                        <p:cTn id="33" dur="500"/>
                                        <p:tgtEl>
                                          <p:spTgt spid="189443">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89443">
                                            <p:txEl>
                                              <p:pRg st="7" end="7"/>
                                            </p:txEl>
                                          </p:spTgt>
                                        </p:tgtEl>
                                        <p:attrNameLst>
                                          <p:attrName>style.visibility</p:attrName>
                                        </p:attrNameLst>
                                      </p:cBhvr>
                                      <p:to>
                                        <p:strVal val="visible"/>
                                      </p:to>
                                    </p:set>
                                    <p:animEffect transition="in" filter="fade">
                                      <p:cBhvr>
                                        <p:cTn id="38" dur="500"/>
                                        <p:tgtEl>
                                          <p:spTgt spid="189443">
                                            <p:txEl>
                                              <p:pRg st="7" end="7"/>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89443">
                                            <p:txEl>
                                              <p:pRg st="8" end="8"/>
                                            </p:txEl>
                                          </p:spTgt>
                                        </p:tgtEl>
                                        <p:attrNameLst>
                                          <p:attrName>style.visibility</p:attrName>
                                        </p:attrNameLst>
                                      </p:cBhvr>
                                      <p:to>
                                        <p:strVal val="visible"/>
                                      </p:to>
                                    </p:set>
                                    <p:animEffect transition="in" filter="fade">
                                      <p:cBhvr>
                                        <p:cTn id="43" dur="500"/>
                                        <p:tgtEl>
                                          <p:spTgt spid="189443">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89443">
                                            <p:txEl>
                                              <p:pRg st="9" end="9"/>
                                            </p:txEl>
                                          </p:spTgt>
                                        </p:tgtEl>
                                        <p:attrNameLst>
                                          <p:attrName>style.visibility</p:attrName>
                                        </p:attrNameLst>
                                      </p:cBhvr>
                                      <p:to>
                                        <p:strVal val="visible"/>
                                      </p:to>
                                    </p:set>
                                    <p:animEffect transition="in" filter="fade">
                                      <p:cBhvr>
                                        <p:cTn id="48" dur="500"/>
                                        <p:tgtEl>
                                          <p:spTgt spid="1894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AutoShape 4">
            <a:extLst>
              <a:ext uri="{FF2B5EF4-FFF2-40B4-BE49-F238E27FC236}">
                <a16:creationId xmlns:a16="http://schemas.microsoft.com/office/drawing/2014/main" id="{54D84C46-68D3-0421-693B-C2EF7D0DDE9D}"/>
              </a:ext>
            </a:extLst>
          </p:cNvPr>
          <p:cNvSpPr>
            <a:spLocks noChangeArrowheads="1"/>
          </p:cNvSpPr>
          <p:nvPr/>
        </p:nvSpPr>
        <p:spPr bwMode="auto">
          <a:xfrm>
            <a:off x="204788" y="3827463"/>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156675" name="Rectangle 2">
            <a:extLst>
              <a:ext uri="{FF2B5EF4-FFF2-40B4-BE49-F238E27FC236}">
                <a16:creationId xmlns:a16="http://schemas.microsoft.com/office/drawing/2014/main" id="{0C357B9C-3F7E-C27A-35B3-6F1A8CBDF547}"/>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F3F2584D-1348-A614-1F21-751FBC39668E}"/>
              </a:ext>
            </a:extLst>
          </p:cNvPr>
          <p:cNvSpPr>
            <a:spLocks noGrp="1" noChangeArrowheads="1"/>
          </p:cNvSpPr>
          <p:nvPr>
            <p:ph type="body" idx="1"/>
          </p:nvPr>
        </p:nvSpPr>
        <p:spPr>
          <a:xfrm>
            <a:off x="425450" y="1179513"/>
            <a:ext cx="8229600" cy="5113337"/>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bg1">
                    <a:lumMod val="50000"/>
                  </a:schemeClr>
                </a:solidFill>
              </a:rPr>
              <a:t>Derivation of the Universal Force Law</a:t>
            </a:r>
          </a:p>
          <a:p>
            <a:pPr eaLnBrk="1" hangingPunct="1">
              <a:lnSpc>
                <a:spcPct val="90000"/>
              </a:lnSpc>
              <a:defRPr/>
            </a:pPr>
            <a:r>
              <a:rPr lang="en-US" altLang="en-US" b="1" dirty="0">
                <a:solidFill>
                  <a:schemeClr val="bg1">
                    <a:lumMod val="50000"/>
                  </a:schemeClr>
                </a:solidFill>
              </a:rPr>
              <a:t>Derivation of Gravitational Force</a:t>
            </a:r>
          </a:p>
          <a:p>
            <a:pPr eaLnBrk="1" hangingPunct="1">
              <a:lnSpc>
                <a:spcPct val="90000"/>
              </a:lnSpc>
              <a:defRPr/>
            </a:pPr>
            <a:r>
              <a:rPr lang="en-US" altLang="en-US" b="1" dirty="0">
                <a:solidFill>
                  <a:schemeClr val="bg1">
                    <a:lumMod val="50000"/>
                  </a:schemeClr>
                </a:solidFill>
              </a:rPr>
              <a:t>Electromagnetic Model of Matter</a:t>
            </a:r>
          </a:p>
          <a:p>
            <a:pPr eaLnBrk="1" hangingPunct="1">
              <a:lnSpc>
                <a:spcPct val="90000"/>
              </a:lnSpc>
              <a:defRPr/>
            </a:pPr>
            <a:r>
              <a:rPr lang="en-US" altLang="en-US" b="1" dirty="0">
                <a:solidFill>
                  <a:schemeClr val="bg1">
                    <a:lumMod val="50000"/>
                  </a:schemeClr>
                </a:solidFill>
              </a:rPr>
              <a:t>Derived Features: Mass, Neutron…</a:t>
            </a:r>
          </a:p>
          <a:p>
            <a:pPr eaLnBrk="1" hangingPunct="1">
              <a:lnSpc>
                <a:spcPct val="90000"/>
              </a:lnSpc>
              <a:defRPr/>
            </a:pPr>
            <a:r>
              <a:rPr lang="en-US" altLang="en-US" b="1" dirty="0">
                <a:solidFill>
                  <a:schemeClr val="accent2"/>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599F7BC1-5BB1-2CEF-53A9-A3AE7E6AB3E9}"/>
              </a:ext>
            </a:extLst>
          </p:cNvPr>
          <p:cNvSpPr>
            <a:spLocks noGrp="1" noChangeArrowheads="1"/>
          </p:cNvSpPr>
          <p:nvPr>
            <p:ph type="title"/>
          </p:nvPr>
        </p:nvSpPr>
        <p:spPr>
          <a:xfrm>
            <a:off x="457200" y="274638"/>
            <a:ext cx="8229600" cy="811212"/>
          </a:xfrm>
        </p:spPr>
        <p:txBody>
          <a:bodyPr/>
          <a:lstStyle/>
          <a:p>
            <a:r>
              <a:rPr lang="en-US" altLang="en-US" b="1"/>
              <a:t>The Atom…</a:t>
            </a:r>
          </a:p>
        </p:txBody>
      </p:sp>
      <p:sp>
        <p:nvSpPr>
          <p:cNvPr id="3" name="Content Placeholder 2">
            <a:extLst>
              <a:ext uri="{FF2B5EF4-FFF2-40B4-BE49-F238E27FC236}">
                <a16:creationId xmlns:a16="http://schemas.microsoft.com/office/drawing/2014/main" id="{708E34DA-B99B-D2CA-1845-4964E24F1988}"/>
              </a:ext>
            </a:extLst>
          </p:cNvPr>
          <p:cNvSpPr>
            <a:spLocks noGrp="1" noChangeArrowheads="1"/>
          </p:cNvSpPr>
          <p:nvPr>
            <p:ph idx="1"/>
          </p:nvPr>
        </p:nvSpPr>
        <p:spPr>
          <a:xfrm>
            <a:off x="3825875" y="1252538"/>
            <a:ext cx="5191125" cy="4352925"/>
          </a:xfrm>
        </p:spPr>
        <p:txBody>
          <a:bodyPr/>
          <a:lstStyle/>
          <a:p>
            <a:r>
              <a:rPr lang="en-US" altLang="en-US" b="1">
                <a:solidFill>
                  <a:srgbClr val="0070C0"/>
                </a:solidFill>
              </a:rPr>
              <a:t>We All KNOW What It Looks Like, Right?</a:t>
            </a:r>
          </a:p>
          <a:p>
            <a:endParaRPr lang="en-US" altLang="en-US" b="1">
              <a:solidFill>
                <a:srgbClr val="0070C0"/>
              </a:solidFill>
            </a:endParaRPr>
          </a:p>
          <a:p>
            <a:endParaRPr lang="en-US" altLang="en-US" b="1">
              <a:solidFill>
                <a:srgbClr val="0070C0"/>
              </a:solidFill>
            </a:endParaRPr>
          </a:p>
          <a:p>
            <a:endParaRPr lang="en-US" altLang="en-US" b="1">
              <a:solidFill>
                <a:srgbClr val="0070C0"/>
              </a:solidFill>
            </a:endParaRPr>
          </a:p>
          <a:p>
            <a:endParaRPr lang="en-US" altLang="en-US" b="1">
              <a:solidFill>
                <a:srgbClr val="0070C0"/>
              </a:solidFill>
            </a:endParaRPr>
          </a:p>
          <a:p>
            <a:endParaRPr lang="en-US" altLang="en-US" sz="1600" b="1">
              <a:solidFill>
                <a:srgbClr val="0070C0"/>
              </a:solidFill>
            </a:endParaRPr>
          </a:p>
          <a:p>
            <a:r>
              <a:rPr lang="en-US" altLang="en-US" b="1">
                <a:solidFill>
                  <a:srgbClr val="0070C0"/>
                </a:solidFill>
              </a:rPr>
              <a:t>And a Nucleus Looks Like This, Right?</a:t>
            </a:r>
          </a:p>
        </p:txBody>
      </p:sp>
      <p:pic>
        <p:nvPicPr>
          <p:cNvPr id="158724" name="Picture 4">
            <a:extLst>
              <a:ext uri="{FF2B5EF4-FFF2-40B4-BE49-F238E27FC236}">
                <a16:creationId xmlns:a16="http://schemas.microsoft.com/office/drawing/2014/main" id="{C55DCA5B-6D6F-7EF4-9974-3521D8823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4763"/>
            <a:ext cx="3124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D3277F1-73B7-B6D1-8DC3-F8C224F38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538" y="4486275"/>
            <a:ext cx="2097087"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DC27752-1C60-DC48-1289-B27FDF3E7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2339975"/>
            <a:ext cx="242411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6D91FEBE-A4E7-C585-9104-D829EFC7EEAD}"/>
              </a:ext>
            </a:extLst>
          </p:cNvPr>
          <p:cNvSpPr>
            <a:spLocks noGrp="1" noChangeArrowheads="1"/>
          </p:cNvSpPr>
          <p:nvPr>
            <p:ph type="title"/>
          </p:nvPr>
        </p:nvSpPr>
        <p:spPr>
          <a:xfrm>
            <a:off x="2105025" y="0"/>
            <a:ext cx="4584700" cy="1100138"/>
          </a:xfrm>
        </p:spPr>
        <p:txBody>
          <a:bodyPr/>
          <a:lstStyle/>
          <a:p>
            <a:pPr eaLnBrk="1" hangingPunct="1"/>
            <a:r>
              <a:rPr lang="en-US" altLang="en-US" b="1">
                <a:solidFill>
                  <a:schemeClr val="accent2"/>
                </a:solidFill>
              </a:rPr>
              <a:t>Hydrogen</a:t>
            </a:r>
          </a:p>
        </p:txBody>
      </p:sp>
      <p:sp>
        <p:nvSpPr>
          <p:cNvPr id="160771" name="Text Box 3">
            <a:extLst>
              <a:ext uri="{FF2B5EF4-FFF2-40B4-BE49-F238E27FC236}">
                <a16:creationId xmlns:a16="http://schemas.microsoft.com/office/drawing/2014/main" id="{09DC7CD4-57BF-3B88-2057-84A1A6DCED4D}"/>
              </a:ext>
            </a:extLst>
          </p:cNvPr>
          <p:cNvSpPr txBox="1">
            <a:spLocks noChangeArrowheads="1"/>
          </p:cNvSpPr>
          <p:nvPr/>
        </p:nvSpPr>
        <p:spPr bwMode="auto">
          <a:xfrm>
            <a:off x="6223000" y="4110038"/>
            <a:ext cx="2565400" cy="2266950"/>
          </a:xfrm>
          <a:prstGeom prst="rect">
            <a:avLst/>
          </a:prstGeom>
          <a:solidFill>
            <a:srgbClr val="FFFFFF"/>
          </a:solidFill>
          <a:ln w="25400">
            <a:solidFill>
              <a:srgbClr val="000000"/>
            </a:solidFill>
            <a:miter lim="800000"/>
            <a:headEnd/>
            <a:tailEnd/>
          </a:ln>
        </p:spPr>
        <p:txBody>
          <a:bodyPr lIns="64008" rIns="6400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i="1">
                <a:solidFill>
                  <a:srgbClr val="C00000"/>
                </a:solidFill>
              </a:rPr>
              <a:t>Hydrogen Molecule</a:t>
            </a:r>
          </a:p>
          <a:p>
            <a:pPr algn="ctr">
              <a:lnSpc>
                <a:spcPct val="32000"/>
              </a:lnSpc>
              <a:spcBef>
                <a:spcPct val="0"/>
              </a:spcBef>
              <a:buFontTx/>
              <a:buNone/>
            </a:pPr>
            <a:endParaRPr lang="en-US" altLang="en-US" sz="1400" b="1"/>
          </a:p>
          <a:p>
            <a:pPr algn="just">
              <a:spcBef>
                <a:spcPct val="0"/>
              </a:spcBef>
              <a:buFontTx/>
              <a:buNone/>
            </a:pPr>
            <a:r>
              <a:rPr lang="en-US" altLang="en-US" sz="1400" b="1"/>
              <a:t>Upper Diagram Shows Two Protons and Two Electrons in Their Relative Positions</a:t>
            </a:r>
          </a:p>
          <a:p>
            <a:pPr algn="just">
              <a:spcBef>
                <a:spcPct val="0"/>
              </a:spcBef>
              <a:buFontTx/>
              <a:buNone/>
            </a:pPr>
            <a:endParaRPr lang="en-US" altLang="en-US" sz="800" b="1"/>
          </a:p>
          <a:p>
            <a:pPr algn="just">
              <a:lnSpc>
                <a:spcPct val="48000"/>
              </a:lnSpc>
              <a:spcBef>
                <a:spcPct val="0"/>
              </a:spcBef>
              <a:buFontTx/>
              <a:buNone/>
            </a:pPr>
            <a:endParaRPr lang="en-US" altLang="en-US" sz="1400" b="1"/>
          </a:p>
          <a:p>
            <a:pPr algn="just">
              <a:spcBef>
                <a:spcPct val="0"/>
              </a:spcBef>
              <a:buFontTx/>
              <a:buNone/>
            </a:pPr>
            <a:r>
              <a:rPr lang="en-US" altLang="en-US" sz="1400" b="1"/>
              <a:t>Lower Diagram Shows Same Molecule With Axes and the Centerline of Magnetic Flux Added As Visual Aids.</a:t>
            </a:r>
          </a:p>
        </p:txBody>
      </p:sp>
      <p:sp>
        <p:nvSpPr>
          <p:cNvPr id="193540" name="Rectangle 4">
            <a:extLst>
              <a:ext uri="{FF2B5EF4-FFF2-40B4-BE49-F238E27FC236}">
                <a16:creationId xmlns:a16="http://schemas.microsoft.com/office/drawing/2014/main" id="{92101466-45B4-3F85-6AB3-4DCEC3E8477C}"/>
              </a:ext>
            </a:extLst>
          </p:cNvPr>
          <p:cNvSpPr>
            <a:spLocks noChangeArrowheads="1"/>
          </p:cNvSpPr>
          <p:nvPr/>
        </p:nvSpPr>
        <p:spPr bwMode="auto">
          <a:xfrm>
            <a:off x="228600" y="1030288"/>
            <a:ext cx="55181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spcBef>
                <a:spcPct val="20000"/>
              </a:spcBef>
              <a:buChar char="•"/>
              <a:defRPr sz="3200">
                <a:solidFill>
                  <a:schemeClr val="tx1"/>
                </a:solidFill>
                <a:latin typeface="Arial" panose="020B0604020202020204" pitchFamily="34" charset="0"/>
              </a:defRPr>
            </a:lvl1pPr>
            <a:lvl2pPr marL="571500" indent="-2301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0000"/>
              </a:lnSpc>
              <a:buFontTx/>
              <a:buNone/>
            </a:pPr>
            <a:r>
              <a:rPr kumimoji="1" lang="en-US" altLang="en-US" sz="1800" b="1">
                <a:latin typeface="Tahoma" panose="020B0604030504040204" pitchFamily="34" charset="0"/>
              </a:rPr>
              <a:t>Hydrogen Only Exists as H</a:t>
            </a:r>
            <a:r>
              <a:rPr kumimoji="1" lang="en-US" altLang="en-US" sz="2000" b="1" baseline="-25000">
                <a:latin typeface="Tahoma" panose="020B0604030504040204" pitchFamily="34" charset="0"/>
              </a:rPr>
              <a:t>2</a:t>
            </a:r>
          </a:p>
          <a:p>
            <a:pPr lvl="1">
              <a:lnSpc>
                <a:spcPts val="2200"/>
              </a:lnSpc>
              <a:buSzPct val="75000"/>
              <a:buFontTx/>
              <a:buChar char="•"/>
            </a:pPr>
            <a:r>
              <a:rPr kumimoji="1" lang="en-US" altLang="en-US" sz="1600" b="1">
                <a:solidFill>
                  <a:srgbClr val="333399"/>
                </a:solidFill>
                <a:latin typeface="Tahoma" panose="020B0604030504040204" pitchFamily="34" charset="0"/>
              </a:rPr>
              <a:t>No Such Thing as a Hydrogen ‘Atom’ (i.e., One Proton in Stable Combination with One Electron Does Not Exist in Nature)</a:t>
            </a:r>
          </a:p>
          <a:p>
            <a:pPr lvl="1">
              <a:lnSpc>
                <a:spcPts val="2200"/>
              </a:lnSpc>
              <a:buSzPct val="75000"/>
              <a:buFontTx/>
              <a:buChar char="•"/>
            </a:pPr>
            <a:r>
              <a:rPr kumimoji="1" lang="en-US" altLang="en-US" sz="1600" b="1">
                <a:solidFill>
                  <a:srgbClr val="333399"/>
                </a:solidFill>
                <a:latin typeface="Tahoma" panose="020B0604030504040204" pitchFamily="34" charset="0"/>
              </a:rPr>
              <a:t>Hydrogen </a:t>
            </a:r>
            <a:r>
              <a:rPr kumimoji="1" lang="en-US" altLang="en-US" sz="1600" b="1">
                <a:solidFill>
                  <a:srgbClr val="C00000"/>
                </a:solidFill>
                <a:latin typeface="Tahoma" panose="020B0604030504040204" pitchFamily="34" charset="0"/>
              </a:rPr>
              <a:t>IONs</a:t>
            </a:r>
            <a:r>
              <a:rPr kumimoji="1" lang="en-US" altLang="en-US" sz="1600" b="1">
                <a:solidFill>
                  <a:srgbClr val="333399"/>
                </a:solidFill>
                <a:latin typeface="Tahoma" panose="020B0604030504040204" pitchFamily="34" charset="0"/>
              </a:rPr>
              <a:t> Exist As Stand-Alone Protons</a:t>
            </a:r>
          </a:p>
          <a:p>
            <a:pPr>
              <a:lnSpc>
                <a:spcPts val="2200"/>
              </a:lnSpc>
              <a:buSzPct val="75000"/>
              <a:buFontTx/>
              <a:buNone/>
            </a:pPr>
            <a:r>
              <a:rPr kumimoji="1" lang="en-US" altLang="en-US" sz="1800" b="1">
                <a:latin typeface="Tahoma" panose="020B0604030504040204" pitchFamily="34" charset="0"/>
              </a:rPr>
              <a:t>The Hydrogen Molecule, Consisting of 4 Elementary Particles, is the Simplest Form of Matter That Is Charge Neutral </a:t>
            </a:r>
            <a:r>
              <a:rPr kumimoji="1" lang="en-US" altLang="en-US" sz="1800" b="1" u="sng">
                <a:latin typeface="Tahoma" panose="020B0604030504040204" pitchFamily="34" charset="0"/>
              </a:rPr>
              <a:t>and</a:t>
            </a:r>
            <a:r>
              <a:rPr kumimoji="1" lang="en-US" altLang="en-US" sz="1800" b="1">
                <a:latin typeface="Tahoma" panose="020B0604030504040204" pitchFamily="34" charset="0"/>
              </a:rPr>
              <a:t> Stable</a:t>
            </a:r>
          </a:p>
          <a:p>
            <a:pPr lvl="1">
              <a:lnSpc>
                <a:spcPts val="2200"/>
              </a:lnSpc>
              <a:buSzPct val="75000"/>
              <a:buFontTx/>
              <a:buChar char="•"/>
            </a:pPr>
            <a:r>
              <a:rPr kumimoji="1" lang="en-US" altLang="en-US" sz="1600" b="1">
                <a:solidFill>
                  <a:srgbClr val="333399"/>
                </a:solidFill>
                <a:latin typeface="Tahoma" panose="020B0604030504040204" pitchFamily="34" charset="0"/>
              </a:rPr>
              <a:t>A Minimum of 4 Particles is Required to Achieve Atomic Stability</a:t>
            </a:r>
          </a:p>
          <a:p>
            <a:pPr lvl="1">
              <a:lnSpc>
                <a:spcPts val="2200"/>
              </a:lnSpc>
              <a:buSzPct val="75000"/>
              <a:buFontTx/>
              <a:buChar char="•"/>
            </a:pPr>
            <a:r>
              <a:rPr kumimoji="1" lang="en-US" altLang="en-US" sz="1600" b="1">
                <a:solidFill>
                  <a:srgbClr val="333399"/>
                </a:solidFill>
                <a:latin typeface="Tahoma" panose="020B0604030504040204" pitchFamily="34" charset="0"/>
              </a:rPr>
              <a:t>Computer Simulations Demonstrate that the Specified Geometry Results in a Stable Minimum Potential Energy Arrangement</a:t>
            </a:r>
          </a:p>
          <a:p>
            <a:pPr lvl="1">
              <a:lnSpc>
                <a:spcPts val="2200"/>
              </a:lnSpc>
              <a:buSzPct val="75000"/>
              <a:buFontTx/>
              <a:buChar char="•"/>
            </a:pPr>
            <a:r>
              <a:rPr kumimoji="1" lang="en-US" altLang="en-US" sz="1600" b="1">
                <a:solidFill>
                  <a:srgbClr val="333399"/>
                </a:solidFill>
                <a:latin typeface="Tahoma" panose="020B0604030504040204" pitchFamily="34" charset="0"/>
              </a:rPr>
              <a:t>Proton Centers Are 47% of the Distance to Electron Centers (</a:t>
            </a:r>
            <a:r>
              <a:rPr kumimoji="1" lang="en-US" altLang="en-US" sz="1600" b="1">
                <a:solidFill>
                  <a:srgbClr val="C00000"/>
                </a:solidFill>
                <a:latin typeface="Tahoma" panose="020B0604030504040204" pitchFamily="34" charset="0"/>
              </a:rPr>
              <a:t>Notice: No ‘Nucleus’</a:t>
            </a:r>
            <a:r>
              <a:rPr kumimoji="1" lang="en-US" altLang="en-US" sz="1600" b="1">
                <a:solidFill>
                  <a:srgbClr val="333399"/>
                </a:solidFill>
                <a:latin typeface="Tahoma" panose="020B0604030504040204" pitchFamily="34" charset="0"/>
              </a:rPr>
              <a:t>)</a:t>
            </a:r>
          </a:p>
          <a:p>
            <a:pPr lvl="1">
              <a:lnSpc>
                <a:spcPts val="2200"/>
              </a:lnSpc>
              <a:buSzPct val="75000"/>
              <a:buFontTx/>
              <a:buChar char="•"/>
            </a:pPr>
            <a:r>
              <a:rPr kumimoji="1" lang="en-US" altLang="en-US" sz="1600" b="1">
                <a:solidFill>
                  <a:srgbClr val="333399"/>
                </a:solidFill>
                <a:latin typeface="Tahoma" panose="020B0604030504040204" pitchFamily="34" charset="0"/>
              </a:rPr>
              <a:t>Electron Moment &amp; Radius Have Been Measured to be 658 Times Larger Than Proton Moment &amp; Radius</a:t>
            </a:r>
          </a:p>
        </p:txBody>
      </p:sp>
      <p:grpSp>
        <p:nvGrpSpPr>
          <p:cNvPr id="193541" name="Group 5">
            <a:extLst>
              <a:ext uri="{FF2B5EF4-FFF2-40B4-BE49-F238E27FC236}">
                <a16:creationId xmlns:a16="http://schemas.microsoft.com/office/drawing/2014/main" id="{A354AC41-FE15-4D72-2315-5E5E3CC370E4}"/>
              </a:ext>
            </a:extLst>
          </p:cNvPr>
          <p:cNvGrpSpPr>
            <a:grpSpLocks/>
          </p:cNvGrpSpPr>
          <p:nvPr/>
        </p:nvGrpSpPr>
        <p:grpSpPr bwMode="auto">
          <a:xfrm>
            <a:off x="5918200" y="2376488"/>
            <a:ext cx="3038475" cy="1552575"/>
            <a:chOff x="3728" y="1497"/>
            <a:chExt cx="1914" cy="978"/>
          </a:xfrm>
          <a:noFill/>
        </p:grpSpPr>
        <p:sp>
          <p:nvSpPr>
            <p:cNvPr id="193549" name="Rectangle 6">
              <a:extLst>
                <a:ext uri="{FF2B5EF4-FFF2-40B4-BE49-F238E27FC236}">
                  <a16:creationId xmlns:a16="http://schemas.microsoft.com/office/drawing/2014/main" id="{CEAEEF7A-AE82-1B10-E030-92F5CA40C28C}"/>
                </a:ext>
              </a:extLst>
            </p:cNvPr>
            <p:cNvSpPr>
              <a:spLocks noChangeArrowheads="1"/>
            </p:cNvSpPr>
            <p:nvPr/>
          </p:nvSpPr>
          <p:spPr bwMode="auto">
            <a:xfrm>
              <a:off x="3728" y="1497"/>
              <a:ext cx="1914" cy="978"/>
            </a:xfrm>
            <a:prstGeom prst="rect">
              <a:avLst/>
            </a:prstGeom>
            <a:grpFill/>
            <a:ln w="38100">
              <a:solidFill>
                <a:schemeClr val="accent2"/>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a:p>
          </p:txBody>
        </p:sp>
        <p:graphicFrame>
          <p:nvGraphicFramePr>
            <p:cNvPr id="193550" name="Object 7">
              <a:extLst>
                <a:ext uri="{FF2B5EF4-FFF2-40B4-BE49-F238E27FC236}">
                  <a16:creationId xmlns:a16="http://schemas.microsoft.com/office/drawing/2014/main" id="{5AEBED58-AEF8-4C88-8772-35C2ECF23787}"/>
                </a:ext>
              </a:extLst>
            </p:cNvPr>
            <p:cNvGraphicFramePr>
              <a:graphicFrameLocks noChangeAspect="1"/>
            </p:cNvGraphicFramePr>
            <p:nvPr/>
          </p:nvGraphicFramePr>
          <p:xfrm>
            <a:off x="3824" y="1545"/>
            <a:ext cx="1724" cy="902"/>
          </p:xfrm>
          <a:graphic>
            <a:graphicData uri="http://schemas.openxmlformats.org/presentationml/2006/ole">
              <mc:AlternateContent xmlns:mc="http://schemas.openxmlformats.org/markup-compatibility/2006">
                <mc:Choice xmlns:v="urn:schemas-microsoft-com:vml" Requires="v">
                  <p:oleObj name="Picture" r:id="rId3" imgW="2743200" imgH="1424940" progId="Word.Picture.8">
                    <p:embed/>
                  </p:oleObj>
                </mc:Choice>
                <mc:Fallback>
                  <p:oleObj name="Picture" r:id="rId3" imgW="2743200" imgH="1424940" progId="Word.Picture.8">
                    <p:embed/>
                    <p:pic>
                      <p:nvPicPr>
                        <p:cNvPr id="193550" name="Object 7"/>
                        <p:cNvPicPr>
                          <a:picLocks noChangeAspect="1" noChangeArrowheads="1"/>
                        </p:cNvPicPr>
                        <p:nvPr/>
                      </p:nvPicPr>
                      <p:blipFill>
                        <a:blip r:embed="rId4"/>
                        <a:srcRect l="14662" t="28223" r="9998" b="32071"/>
                        <a:stretch>
                          <a:fillRect/>
                        </a:stretch>
                      </p:blipFill>
                      <p:spPr bwMode="auto">
                        <a:xfrm>
                          <a:off x="3824" y="1545"/>
                          <a:ext cx="1724" cy="902"/>
                        </a:xfrm>
                        <a:prstGeom prst="rect">
                          <a:avLst/>
                        </a:prstGeom>
                        <a:noFill/>
                        <a:ln>
                          <a:noFill/>
                        </a:ln>
                      </p:spPr>
                    </p:pic>
                  </p:oleObj>
                </mc:Fallback>
              </mc:AlternateContent>
            </a:graphicData>
          </a:graphic>
        </p:graphicFrame>
        <p:sp>
          <p:nvSpPr>
            <p:cNvPr id="193551" name="Text Box 8">
              <a:extLst>
                <a:ext uri="{FF2B5EF4-FFF2-40B4-BE49-F238E27FC236}">
                  <a16:creationId xmlns:a16="http://schemas.microsoft.com/office/drawing/2014/main" id="{A746FB05-D2DE-2673-92E1-A39E65DA2CA6}"/>
                </a:ext>
              </a:extLst>
            </p:cNvPr>
            <p:cNvSpPr txBox="1">
              <a:spLocks noChangeArrowheads="1"/>
            </p:cNvSpPr>
            <p:nvPr/>
          </p:nvSpPr>
          <p:spPr bwMode="auto">
            <a:xfrm>
              <a:off x="4303" y="2243"/>
              <a:ext cx="228" cy="15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93552" name="Text Box 9">
              <a:extLst>
                <a:ext uri="{FF2B5EF4-FFF2-40B4-BE49-F238E27FC236}">
                  <a16:creationId xmlns:a16="http://schemas.microsoft.com/office/drawing/2014/main" id="{0170CB04-4CBE-A9B1-5935-4DAE3384EE27}"/>
                </a:ext>
              </a:extLst>
            </p:cNvPr>
            <p:cNvSpPr txBox="1">
              <a:spLocks noChangeArrowheads="1"/>
            </p:cNvSpPr>
            <p:nvPr/>
          </p:nvSpPr>
          <p:spPr bwMode="auto">
            <a:xfrm>
              <a:off x="4706" y="1621"/>
              <a:ext cx="228" cy="15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93553" name="Text Box 10">
              <a:extLst>
                <a:ext uri="{FF2B5EF4-FFF2-40B4-BE49-F238E27FC236}">
                  <a16:creationId xmlns:a16="http://schemas.microsoft.com/office/drawing/2014/main" id="{DF932B38-B231-7E2C-C120-201C15FBE972}"/>
                </a:ext>
              </a:extLst>
            </p:cNvPr>
            <p:cNvSpPr txBox="1">
              <a:spLocks noChangeArrowheads="1"/>
            </p:cNvSpPr>
            <p:nvPr/>
          </p:nvSpPr>
          <p:spPr bwMode="auto">
            <a:xfrm>
              <a:off x="3801" y="1993"/>
              <a:ext cx="202" cy="16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sp>
          <p:nvSpPr>
            <p:cNvPr id="193554" name="Text Box 11">
              <a:extLst>
                <a:ext uri="{FF2B5EF4-FFF2-40B4-BE49-F238E27FC236}">
                  <a16:creationId xmlns:a16="http://schemas.microsoft.com/office/drawing/2014/main" id="{7D5C7EFA-94B9-35B7-B41C-D8CFF6659671}"/>
                </a:ext>
              </a:extLst>
            </p:cNvPr>
            <p:cNvSpPr txBox="1">
              <a:spLocks noChangeArrowheads="1"/>
            </p:cNvSpPr>
            <p:nvPr/>
          </p:nvSpPr>
          <p:spPr bwMode="auto">
            <a:xfrm>
              <a:off x="5355" y="1805"/>
              <a:ext cx="202" cy="16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grpSp>
      <p:grpSp>
        <p:nvGrpSpPr>
          <p:cNvPr id="193542" name="Group 12">
            <a:extLst>
              <a:ext uri="{FF2B5EF4-FFF2-40B4-BE49-F238E27FC236}">
                <a16:creationId xmlns:a16="http://schemas.microsoft.com/office/drawing/2014/main" id="{3A92E5CF-27C2-C292-C53B-22FD87E593C0}"/>
              </a:ext>
            </a:extLst>
          </p:cNvPr>
          <p:cNvGrpSpPr>
            <a:grpSpLocks/>
          </p:cNvGrpSpPr>
          <p:nvPr/>
        </p:nvGrpSpPr>
        <p:grpSpPr bwMode="auto">
          <a:xfrm>
            <a:off x="6156325" y="841375"/>
            <a:ext cx="2552700" cy="1316038"/>
            <a:chOff x="3937" y="538"/>
            <a:chExt cx="1608" cy="829"/>
          </a:xfrm>
          <a:noFill/>
        </p:grpSpPr>
        <p:sp>
          <p:nvSpPr>
            <p:cNvPr id="193543" name="Rectangle 13">
              <a:extLst>
                <a:ext uri="{FF2B5EF4-FFF2-40B4-BE49-F238E27FC236}">
                  <a16:creationId xmlns:a16="http://schemas.microsoft.com/office/drawing/2014/main" id="{C793397E-D0EA-BCED-A817-DC3E7592AD32}"/>
                </a:ext>
              </a:extLst>
            </p:cNvPr>
            <p:cNvSpPr>
              <a:spLocks noChangeArrowheads="1"/>
            </p:cNvSpPr>
            <p:nvPr/>
          </p:nvSpPr>
          <p:spPr bwMode="auto">
            <a:xfrm>
              <a:off x="3937" y="538"/>
              <a:ext cx="1608" cy="829"/>
            </a:xfrm>
            <a:prstGeom prst="rect">
              <a:avLst/>
            </a:prstGeom>
            <a:grpFill/>
            <a:ln w="38100">
              <a:solidFill>
                <a:schemeClr val="accent2"/>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a:p>
          </p:txBody>
        </p:sp>
        <p:pic>
          <p:nvPicPr>
            <p:cNvPr id="193544" name="Picture 14" descr="H2-e1p1p1e1noaxes-lo-mem">
              <a:extLst>
                <a:ext uri="{FF2B5EF4-FFF2-40B4-BE49-F238E27FC236}">
                  <a16:creationId xmlns:a16="http://schemas.microsoft.com/office/drawing/2014/main" id="{1A5F113C-5EEB-3E6E-5DEB-934389FF7B6F}"/>
                </a:ext>
              </a:extLst>
            </p:cNvPr>
            <p:cNvPicPr>
              <a:picLocks noChangeAspect="1" noChangeArrowheads="1"/>
            </p:cNvPicPr>
            <p:nvPr/>
          </p:nvPicPr>
          <p:blipFill>
            <a:blip r:embed="rId5" cstate="screen"/>
            <a:srcRect l="9750" t="26750" r="8000" b="30750"/>
            <a:stretch>
              <a:fillRect/>
            </a:stretch>
          </p:blipFill>
          <p:spPr bwMode="auto">
            <a:xfrm>
              <a:off x="4023" y="603"/>
              <a:ext cx="1446" cy="746"/>
            </a:xfrm>
            <a:prstGeom prst="rect">
              <a:avLst/>
            </a:prstGeom>
            <a:grpFill/>
            <a:ln>
              <a:noFill/>
            </a:ln>
          </p:spPr>
        </p:pic>
        <p:sp>
          <p:nvSpPr>
            <p:cNvPr id="193545" name="Text Box 15">
              <a:extLst>
                <a:ext uri="{FF2B5EF4-FFF2-40B4-BE49-F238E27FC236}">
                  <a16:creationId xmlns:a16="http://schemas.microsoft.com/office/drawing/2014/main" id="{50EFEA85-2794-3356-E4FC-99A8D0A4ACEA}"/>
                </a:ext>
              </a:extLst>
            </p:cNvPr>
            <p:cNvSpPr txBox="1">
              <a:spLocks noChangeArrowheads="1"/>
            </p:cNvSpPr>
            <p:nvPr/>
          </p:nvSpPr>
          <p:spPr bwMode="auto">
            <a:xfrm>
              <a:off x="4460" y="1136"/>
              <a:ext cx="228" cy="15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93546" name="Text Box 16">
              <a:extLst>
                <a:ext uri="{FF2B5EF4-FFF2-40B4-BE49-F238E27FC236}">
                  <a16:creationId xmlns:a16="http://schemas.microsoft.com/office/drawing/2014/main" id="{2633D65B-7BF4-5659-618C-8EF92EDD8AC8}"/>
                </a:ext>
              </a:extLst>
            </p:cNvPr>
            <p:cNvSpPr txBox="1">
              <a:spLocks noChangeArrowheads="1"/>
            </p:cNvSpPr>
            <p:nvPr/>
          </p:nvSpPr>
          <p:spPr bwMode="auto">
            <a:xfrm>
              <a:off x="4660" y="655"/>
              <a:ext cx="228" cy="15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93547" name="Text Box 17">
              <a:extLst>
                <a:ext uri="{FF2B5EF4-FFF2-40B4-BE49-F238E27FC236}">
                  <a16:creationId xmlns:a16="http://schemas.microsoft.com/office/drawing/2014/main" id="{9F750F87-033A-2634-5E28-CD7BE7BCFA11}"/>
                </a:ext>
              </a:extLst>
            </p:cNvPr>
            <p:cNvSpPr txBox="1">
              <a:spLocks noChangeArrowheads="1"/>
            </p:cNvSpPr>
            <p:nvPr/>
          </p:nvSpPr>
          <p:spPr bwMode="auto">
            <a:xfrm>
              <a:off x="3980" y="975"/>
              <a:ext cx="202" cy="16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sp>
          <p:nvSpPr>
            <p:cNvPr id="193548" name="Text Box 18">
              <a:extLst>
                <a:ext uri="{FF2B5EF4-FFF2-40B4-BE49-F238E27FC236}">
                  <a16:creationId xmlns:a16="http://schemas.microsoft.com/office/drawing/2014/main" id="{5030854F-29F6-09A0-B836-73F4AFCCFE55}"/>
                </a:ext>
              </a:extLst>
            </p:cNvPr>
            <p:cNvSpPr txBox="1">
              <a:spLocks noChangeArrowheads="1"/>
            </p:cNvSpPr>
            <p:nvPr/>
          </p:nvSpPr>
          <p:spPr bwMode="auto">
            <a:xfrm>
              <a:off x="5302" y="742"/>
              <a:ext cx="202" cy="164"/>
            </a:xfrm>
            <a:prstGeom prst="rect">
              <a:avLst/>
            </a:prstGeom>
            <a:grp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grpSp>
      <p:pic>
        <p:nvPicPr>
          <p:cNvPr id="160775" name="Picture 2" descr="A picture containing child art, art&#10;&#10;Description automatically generated">
            <a:extLst>
              <a:ext uri="{FF2B5EF4-FFF2-40B4-BE49-F238E27FC236}">
                <a16:creationId xmlns:a16="http://schemas.microsoft.com/office/drawing/2014/main" id="{45E15E56-6131-8904-E151-ECC6F83EA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175" y="34925"/>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TextBox 3">
            <a:extLst>
              <a:ext uri="{FF2B5EF4-FFF2-40B4-BE49-F238E27FC236}">
                <a16:creationId xmlns:a16="http://schemas.microsoft.com/office/drawing/2014/main" id="{76B4E6CA-31E3-7F3E-46AB-C14B72B87F6A}"/>
              </a:ext>
            </a:extLst>
          </p:cNvPr>
          <p:cNvSpPr txBox="1">
            <a:spLocks noChangeArrowheads="1"/>
          </p:cNvSpPr>
          <p:nvPr/>
        </p:nvSpPr>
        <p:spPr bwMode="auto">
          <a:xfrm>
            <a:off x="6302375" y="542925"/>
            <a:ext cx="2273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 to Scale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3540">
                                            <p:txEl>
                                              <p:pRg st="0" end="0"/>
                                            </p:txEl>
                                          </p:spTgt>
                                        </p:tgtEl>
                                        <p:attrNameLst>
                                          <p:attrName>style.visibility</p:attrName>
                                        </p:attrNameLst>
                                      </p:cBhvr>
                                      <p:to>
                                        <p:strVal val="visible"/>
                                      </p:to>
                                    </p:set>
                                    <p:animEffect transition="in" filter="fade">
                                      <p:cBhvr>
                                        <p:cTn id="7" dur="500"/>
                                        <p:tgtEl>
                                          <p:spTgt spid="1935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3540">
                                            <p:txEl>
                                              <p:pRg st="1" end="1"/>
                                            </p:txEl>
                                          </p:spTgt>
                                        </p:tgtEl>
                                        <p:attrNameLst>
                                          <p:attrName>style.visibility</p:attrName>
                                        </p:attrNameLst>
                                      </p:cBhvr>
                                      <p:to>
                                        <p:strVal val="visible"/>
                                      </p:to>
                                    </p:set>
                                    <p:animEffect transition="in" filter="fade">
                                      <p:cBhvr>
                                        <p:cTn id="12" dur="500"/>
                                        <p:tgtEl>
                                          <p:spTgt spid="1935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3540">
                                            <p:txEl>
                                              <p:pRg st="2" end="2"/>
                                            </p:txEl>
                                          </p:spTgt>
                                        </p:tgtEl>
                                        <p:attrNameLst>
                                          <p:attrName>style.visibility</p:attrName>
                                        </p:attrNameLst>
                                      </p:cBhvr>
                                      <p:to>
                                        <p:strVal val="visible"/>
                                      </p:to>
                                    </p:set>
                                    <p:animEffect transition="in" filter="fade">
                                      <p:cBhvr>
                                        <p:cTn id="17" dur="500"/>
                                        <p:tgtEl>
                                          <p:spTgt spid="1935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3540">
                                            <p:txEl>
                                              <p:pRg st="3" end="3"/>
                                            </p:txEl>
                                          </p:spTgt>
                                        </p:tgtEl>
                                        <p:attrNameLst>
                                          <p:attrName>style.visibility</p:attrName>
                                        </p:attrNameLst>
                                      </p:cBhvr>
                                      <p:to>
                                        <p:strVal val="visible"/>
                                      </p:to>
                                    </p:set>
                                    <p:animEffect transition="in" filter="fade">
                                      <p:cBhvr>
                                        <p:cTn id="22" dur="500"/>
                                        <p:tgtEl>
                                          <p:spTgt spid="1935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3540">
                                            <p:txEl>
                                              <p:pRg st="4" end="4"/>
                                            </p:txEl>
                                          </p:spTgt>
                                        </p:tgtEl>
                                        <p:attrNameLst>
                                          <p:attrName>style.visibility</p:attrName>
                                        </p:attrNameLst>
                                      </p:cBhvr>
                                      <p:to>
                                        <p:strVal val="visible"/>
                                      </p:to>
                                    </p:set>
                                    <p:animEffect transition="in" filter="fade">
                                      <p:cBhvr>
                                        <p:cTn id="27" dur="500"/>
                                        <p:tgtEl>
                                          <p:spTgt spid="19354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3540">
                                            <p:txEl>
                                              <p:pRg st="5" end="5"/>
                                            </p:txEl>
                                          </p:spTgt>
                                        </p:tgtEl>
                                        <p:attrNameLst>
                                          <p:attrName>style.visibility</p:attrName>
                                        </p:attrNameLst>
                                      </p:cBhvr>
                                      <p:to>
                                        <p:strVal val="visible"/>
                                      </p:to>
                                    </p:set>
                                    <p:animEffect transition="in" filter="fade">
                                      <p:cBhvr>
                                        <p:cTn id="32" dur="500"/>
                                        <p:tgtEl>
                                          <p:spTgt spid="19354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93540">
                                            <p:txEl>
                                              <p:pRg st="6" end="6"/>
                                            </p:txEl>
                                          </p:spTgt>
                                        </p:tgtEl>
                                        <p:attrNameLst>
                                          <p:attrName>style.visibility</p:attrName>
                                        </p:attrNameLst>
                                      </p:cBhvr>
                                      <p:to>
                                        <p:strVal val="visible"/>
                                      </p:to>
                                    </p:set>
                                    <p:animEffect transition="in" filter="fade">
                                      <p:cBhvr>
                                        <p:cTn id="37" dur="500"/>
                                        <p:tgtEl>
                                          <p:spTgt spid="19354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93540">
                                            <p:txEl>
                                              <p:pRg st="7" end="7"/>
                                            </p:txEl>
                                          </p:spTgt>
                                        </p:tgtEl>
                                        <p:attrNameLst>
                                          <p:attrName>style.visibility</p:attrName>
                                        </p:attrNameLst>
                                      </p:cBhvr>
                                      <p:to>
                                        <p:strVal val="visible"/>
                                      </p:to>
                                    </p:set>
                                    <p:animEffect transition="in" filter="fade">
                                      <p:cBhvr>
                                        <p:cTn id="42" dur="500"/>
                                        <p:tgtEl>
                                          <p:spTgt spid="19354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9DC32C3-9B9B-72A7-0194-FAC84411D519}"/>
              </a:ext>
            </a:extLst>
          </p:cNvPr>
          <p:cNvSpPr>
            <a:spLocks noGrp="1" noChangeArrowheads="1"/>
          </p:cNvSpPr>
          <p:nvPr>
            <p:ph type="title"/>
          </p:nvPr>
        </p:nvSpPr>
        <p:spPr>
          <a:xfrm>
            <a:off x="457200" y="0"/>
            <a:ext cx="8229600" cy="838200"/>
          </a:xfrm>
        </p:spPr>
        <p:txBody>
          <a:bodyPr/>
          <a:lstStyle/>
          <a:p>
            <a:pPr eaLnBrk="1" hangingPunct="1"/>
            <a:r>
              <a:rPr lang="en-US" altLang="en-US" b="1">
                <a:solidFill>
                  <a:schemeClr val="accent2"/>
                </a:solidFill>
              </a:rPr>
              <a:t>Hydrogen</a:t>
            </a:r>
          </a:p>
        </p:txBody>
      </p:sp>
      <p:pic>
        <p:nvPicPr>
          <p:cNvPr id="162819" name="Picture 3" descr="H2-e1p1p1e7noaxes">
            <a:extLst>
              <a:ext uri="{FF2B5EF4-FFF2-40B4-BE49-F238E27FC236}">
                <a16:creationId xmlns:a16="http://schemas.microsoft.com/office/drawing/2014/main" id="{F219DBA4-AD70-605B-7E50-78443F546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01" t="28000" r="8749" b="30499"/>
          <a:stretch>
            <a:fillRect/>
          </a:stretch>
        </p:blipFill>
        <p:spPr bwMode="auto">
          <a:xfrm>
            <a:off x="6365875" y="1001713"/>
            <a:ext cx="21844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a:extLst>
              <a:ext uri="{FF2B5EF4-FFF2-40B4-BE49-F238E27FC236}">
                <a16:creationId xmlns:a16="http://schemas.microsoft.com/office/drawing/2014/main" id="{030FA31B-9546-8D6B-411D-7B84F17387FD}"/>
              </a:ext>
            </a:extLst>
          </p:cNvPr>
          <p:cNvSpPr txBox="1">
            <a:spLocks noChangeArrowheads="1"/>
          </p:cNvSpPr>
          <p:nvPr/>
        </p:nvSpPr>
        <p:spPr bwMode="auto">
          <a:xfrm>
            <a:off x="6484938" y="3881438"/>
            <a:ext cx="2435225" cy="2503487"/>
          </a:xfrm>
          <a:prstGeom prst="rect">
            <a:avLst/>
          </a:prstGeom>
          <a:solidFill>
            <a:srgbClr val="FFFFFF"/>
          </a:solidFill>
          <a:ln w="25400">
            <a:solidFill>
              <a:srgbClr val="000000"/>
            </a:solidFill>
            <a:miter lim="800000"/>
            <a:headEnd/>
            <a:tailEnd/>
          </a:ln>
        </p:spPr>
        <p:txBody>
          <a:bodyPr lIns="64008" rIns="6400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i="1"/>
              <a:t>Hydrogen Molecule</a:t>
            </a:r>
          </a:p>
          <a:p>
            <a:pPr algn="ctr">
              <a:lnSpc>
                <a:spcPct val="32000"/>
              </a:lnSpc>
              <a:spcBef>
                <a:spcPct val="0"/>
              </a:spcBef>
              <a:buFontTx/>
              <a:buNone/>
            </a:pPr>
            <a:endParaRPr lang="en-US" altLang="en-US" sz="1400" b="1"/>
          </a:p>
          <a:p>
            <a:pPr algn="just">
              <a:spcBef>
                <a:spcPct val="0"/>
              </a:spcBef>
              <a:buFontTx/>
              <a:buNone/>
            </a:pPr>
            <a:r>
              <a:rPr lang="en-US" altLang="en-US" sz="1200" b="1"/>
              <a:t>Upper Diagram Shows Two Protons and Left Electron in Non-excited States (</a:t>
            </a:r>
            <a:r>
              <a:rPr lang="en-US" altLang="en-US" sz="1200" b="1" i="1"/>
              <a:t>k</a:t>
            </a:r>
            <a:r>
              <a:rPr lang="en-US" altLang="en-US" sz="1200" b="1"/>
              <a:t> = 1).  Right Electron With Seven Loops Is Shown in Excited State (</a:t>
            </a:r>
            <a:r>
              <a:rPr lang="en-US" altLang="en-US" sz="1200" b="1" i="1"/>
              <a:t>k</a:t>
            </a:r>
            <a:r>
              <a:rPr lang="en-US" altLang="en-US" sz="1200" b="1"/>
              <a:t> = 7) Revealing the Helicon</a:t>
            </a:r>
            <a:r>
              <a:rPr lang="en-US" altLang="en-US" sz="1400" b="1" baseline="30000">
                <a:cs typeface="Arial" panose="020B0604020202020204" pitchFamily="34" charset="0"/>
              </a:rPr>
              <a:t>©</a:t>
            </a:r>
            <a:r>
              <a:rPr lang="en-US" altLang="en-US" sz="1400" b="1" baseline="30000"/>
              <a:t> </a:t>
            </a:r>
            <a:r>
              <a:rPr lang="en-US" altLang="en-US" sz="1200" b="1"/>
              <a:t>Geometry.</a:t>
            </a:r>
          </a:p>
          <a:p>
            <a:pPr algn="just">
              <a:lnSpc>
                <a:spcPct val="48000"/>
              </a:lnSpc>
              <a:spcBef>
                <a:spcPct val="0"/>
              </a:spcBef>
              <a:buFontTx/>
              <a:buNone/>
            </a:pPr>
            <a:endParaRPr lang="en-US" altLang="en-US" sz="1200" b="1"/>
          </a:p>
          <a:p>
            <a:pPr algn="just">
              <a:spcBef>
                <a:spcPct val="0"/>
              </a:spcBef>
              <a:buFontTx/>
              <a:buNone/>
            </a:pPr>
            <a:r>
              <a:rPr lang="en-US" altLang="en-US" sz="1200" b="1"/>
              <a:t>Lower Diagram Shows Same Molecule With Axes and Toroidal Form Added As Visual Aids.</a:t>
            </a:r>
          </a:p>
        </p:txBody>
      </p:sp>
      <p:pic>
        <p:nvPicPr>
          <p:cNvPr id="162821" name="Picture 5" descr="H2-e1p1p1e7">
            <a:extLst>
              <a:ext uri="{FF2B5EF4-FFF2-40B4-BE49-F238E27FC236}">
                <a16:creationId xmlns:a16="http://schemas.microsoft.com/office/drawing/2014/main" id="{B6B4F0FC-D9E3-7E90-1CFD-11DDD0588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00" t="30251" r="12000" b="32249"/>
          <a:stretch>
            <a:fillRect/>
          </a:stretch>
        </p:blipFill>
        <p:spPr bwMode="auto">
          <a:xfrm>
            <a:off x="6376988" y="2451100"/>
            <a:ext cx="218598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95590" name="Rectangle 6">
            <a:extLst>
              <a:ext uri="{FF2B5EF4-FFF2-40B4-BE49-F238E27FC236}">
                <a16:creationId xmlns:a16="http://schemas.microsoft.com/office/drawing/2014/main" id="{E6DC0FE3-773E-48F5-25C2-BD8D0EE6F70D}"/>
              </a:ext>
            </a:extLst>
          </p:cNvPr>
          <p:cNvSpPr>
            <a:spLocks noChangeArrowheads="1"/>
          </p:cNvSpPr>
          <p:nvPr/>
        </p:nvSpPr>
        <p:spPr bwMode="auto">
          <a:xfrm>
            <a:off x="385763" y="882650"/>
            <a:ext cx="56038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spcBef>
                <a:spcPct val="20000"/>
              </a:spcBef>
              <a:buChar char="•"/>
              <a:defRPr sz="3200">
                <a:solidFill>
                  <a:schemeClr val="tx1"/>
                </a:solidFill>
                <a:latin typeface="Arial" panose="020B0604020202020204" pitchFamily="34" charset="0"/>
              </a:defRPr>
            </a:lvl1pPr>
            <a:lvl2pPr marL="631825"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buFontTx/>
              <a:buNone/>
            </a:pPr>
            <a:r>
              <a:rPr kumimoji="1" lang="en-US" altLang="en-US" sz="1800" b="1">
                <a:latin typeface="Tahoma" panose="020B0604030504040204" pitchFamily="34" charset="0"/>
              </a:rPr>
              <a:t>Hydrogen Spectra Result From Characteristics of Bound Electrons in H</a:t>
            </a:r>
            <a:r>
              <a:rPr kumimoji="1" lang="en-US" altLang="en-US" sz="1400" b="1" baseline="-25000">
                <a:latin typeface="Tahoma" panose="020B0604030504040204" pitchFamily="34" charset="0"/>
              </a:rPr>
              <a:t>2</a:t>
            </a:r>
          </a:p>
          <a:p>
            <a:pPr lvl="1">
              <a:lnSpc>
                <a:spcPts val="2200"/>
              </a:lnSpc>
              <a:buSzPct val="75000"/>
              <a:buFontTx/>
              <a:buChar char="•"/>
            </a:pPr>
            <a:r>
              <a:rPr kumimoji="1" lang="en-US" altLang="en-US" sz="1600" b="1">
                <a:solidFill>
                  <a:srgbClr val="333399"/>
                </a:solidFill>
                <a:latin typeface="Tahoma" panose="020B0604030504040204" pitchFamily="34" charset="0"/>
              </a:rPr>
              <a:t>Electrons (and Protons) Adjust Radius Depending on Total Captured Magnetic Flux in a Given Atom (Element/Isotope)</a:t>
            </a:r>
          </a:p>
          <a:p>
            <a:pPr lvl="1">
              <a:lnSpc>
                <a:spcPts val="2200"/>
              </a:lnSpc>
              <a:buSzPct val="75000"/>
              <a:buFontTx/>
              <a:buChar char="•"/>
            </a:pPr>
            <a:r>
              <a:rPr kumimoji="1" lang="en-US" altLang="en-US" sz="1600" b="1">
                <a:solidFill>
                  <a:srgbClr val="333399"/>
                </a:solidFill>
                <a:latin typeface="Tahoma" panose="020B0604030504040204" pitchFamily="34" charset="0"/>
              </a:rPr>
              <a:t>Helium Spectra, for example, Differ Due to Different Particle Count (8), Spacing and Resulting Captured Flux per Particle</a:t>
            </a:r>
          </a:p>
          <a:p>
            <a:pPr lvl="1">
              <a:lnSpc>
                <a:spcPts val="2200"/>
              </a:lnSpc>
              <a:buSzPct val="75000"/>
              <a:buFontTx/>
              <a:buChar char="•"/>
            </a:pPr>
            <a:r>
              <a:rPr kumimoji="1" lang="en-US" altLang="en-US" sz="1600" b="1">
                <a:solidFill>
                  <a:srgbClr val="333399"/>
                </a:solidFill>
                <a:latin typeface="Tahoma" panose="020B0604030504040204" pitchFamily="34" charset="0"/>
              </a:rPr>
              <a:t>Majority of H</a:t>
            </a:r>
            <a:r>
              <a:rPr kumimoji="1" lang="en-US" altLang="en-US" sz="1400" b="1" baseline="-25000">
                <a:solidFill>
                  <a:srgbClr val="333399"/>
                </a:solidFill>
                <a:latin typeface="Tahoma" panose="020B0604030504040204" pitchFamily="34" charset="0"/>
              </a:rPr>
              <a:t>2</a:t>
            </a:r>
            <a:r>
              <a:rPr kumimoji="1" lang="en-US" altLang="en-US" sz="1600" b="1">
                <a:solidFill>
                  <a:srgbClr val="333399"/>
                </a:solidFill>
                <a:latin typeface="Tahoma" panose="020B0604030504040204" pitchFamily="34" charset="0"/>
              </a:rPr>
              <a:t> Spectra Can Be Calculated From Primary and Secondary Radii (R, r)</a:t>
            </a:r>
          </a:p>
          <a:p>
            <a:pPr>
              <a:lnSpc>
                <a:spcPts val="2200"/>
              </a:lnSpc>
              <a:buSzPct val="75000"/>
              <a:buFontTx/>
              <a:buNone/>
            </a:pPr>
            <a:r>
              <a:rPr kumimoji="1" lang="en-US" altLang="en-US" sz="1800" b="1">
                <a:latin typeface="Tahoma" panose="020B0604030504040204" pitchFamily="34" charset="0"/>
              </a:rPr>
              <a:t>Quantization of Energy Results From Integer Values of K and Size of Particle</a:t>
            </a:r>
          </a:p>
          <a:p>
            <a:pPr lvl="1">
              <a:lnSpc>
                <a:spcPts val="2200"/>
              </a:lnSpc>
              <a:buSzPct val="75000"/>
              <a:buFontTx/>
              <a:buChar char="•"/>
            </a:pPr>
            <a:r>
              <a:rPr kumimoji="1" lang="en-US" altLang="en-US" sz="1600" b="1">
                <a:solidFill>
                  <a:srgbClr val="333399"/>
                </a:solidFill>
                <a:latin typeface="Tahoma" panose="020B0604030504040204" pitchFamily="34" charset="0"/>
              </a:rPr>
              <a:t>K, Number of Turns Around Toroidal Form, Can Only Vary in Integer Steps In Order to Maintain Continuous Fiber Current</a:t>
            </a:r>
          </a:p>
          <a:p>
            <a:pPr lvl="1">
              <a:lnSpc>
                <a:spcPts val="2200"/>
              </a:lnSpc>
              <a:buSzPct val="75000"/>
              <a:buFontTx/>
              <a:buChar char="•"/>
            </a:pPr>
            <a:r>
              <a:rPr kumimoji="1" lang="en-US" altLang="en-US" sz="1600" b="1">
                <a:solidFill>
                  <a:srgbClr val="333399"/>
                </a:solidFill>
                <a:latin typeface="Tahoma" panose="020B0604030504040204" pitchFamily="34" charset="0"/>
              </a:rPr>
              <a:t>Possible ‘Stretching’ Transition Between K Levels Occurs Rapidly Giving Appearance of ‘Instantaneous’ Jumps Between ‘Quantum States’</a:t>
            </a:r>
          </a:p>
        </p:txBody>
      </p:sp>
      <p:sp>
        <p:nvSpPr>
          <p:cNvPr id="162823" name="TextBox 1">
            <a:extLst>
              <a:ext uri="{FF2B5EF4-FFF2-40B4-BE49-F238E27FC236}">
                <a16:creationId xmlns:a16="http://schemas.microsoft.com/office/drawing/2014/main" id="{F8855128-8B43-B36C-027F-3D7A8C149F78}"/>
              </a:ext>
            </a:extLst>
          </p:cNvPr>
          <p:cNvSpPr txBox="1">
            <a:spLocks noChangeArrowheads="1"/>
          </p:cNvSpPr>
          <p:nvPr/>
        </p:nvSpPr>
        <p:spPr bwMode="auto">
          <a:xfrm>
            <a:off x="6302375" y="542925"/>
            <a:ext cx="2273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 to Scale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5590">
                                            <p:txEl>
                                              <p:pRg st="0" end="0"/>
                                            </p:txEl>
                                          </p:spTgt>
                                        </p:tgtEl>
                                        <p:attrNameLst>
                                          <p:attrName>style.visibility</p:attrName>
                                        </p:attrNameLst>
                                      </p:cBhvr>
                                      <p:to>
                                        <p:strVal val="visible"/>
                                      </p:to>
                                    </p:set>
                                    <p:animEffect transition="in" filter="fade">
                                      <p:cBhvr>
                                        <p:cTn id="7" dur="500"/>
                                        <p:tgtEl>
                                          <p:spTgt spid="1955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590">
                                            <p:txEl>
                                              <p:pRg st="1" end="1"/>
                                            </p:txEl>
                                          </p:spTgt>
                                        </p:tgtEl>
                                        <p:attrNameLst>
                                          <p:attrName>style.visibility</p:attrName>
                                        </p:attrNameLst>
                                      </p:cBhvr>
                                      <p:to>
                                        <p:strVal val="visible"/>
                                      </p:to>
                                    </p:set>
                                    <p:animEffect transition="in" filter="fade">
                                      <p:cBhvr>
                                        <p:cTn id="12" dur="500"/>
                                        <p:tgtEl>
                                          <p:spTgt spid="1955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5590">
                                            <p:txEl>
                                              <p:pRg st="2" end="2"/>
                                            </p:txEl>
                                          </p:spTgt>
                                        </p:tgtEl>
                                        <p:attrNameLst>
                                          <p:attrName>style.visibility</p:attrName>
                                        </p:attrNameLst>
                                      </p:cBhvr>
                                      <p:to>
                                        <p:strVal val="visible"/>
                                      </p:to>
                                    </p:set>
                                    <p:animEffect transition="in" filter="fade">
                                      <p:cBhvr>
                                        <p:cTn id="17" dur="500"/>
                                        <p:tgtEl>
                                          <p:spTgt spid="1955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5590">
                                            <p:txEl>
                                              <p:pRg st="3" end="3"/>
                                            </p:txEl>
                                          </p:spTgt>
                                        </p:tgtEl>
                                        <p:attrNameLst>
                                          <p:attrName>style.visibility</p:attrName>
                                        </p:attrNameLst>
                                      </p:cBhvr>
                                      <p:to>
                                        <p:strVal val="visible"/>
                                      </p:to>
                                    </p:set>
                                    <p:animEffect transition="in" filter="fade">
                                      <p:cBhvr>
                                        <p:cTn id="22" dur="500"/>
                                        <p:tgtEl>
                                          <p:spTgt spid="19559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5590">
                                            <p:txEl>
                                              <p:pRg st="4" end="4"/>
                                            </p:txEl>
                                          </p:spTgt>
                                        </p:tgtEl>
                                        <p:attrNameLst>
                                          <p:attrName>style.visibility</p:attrName>
                                        </p:attrNameLst>
                                      </p:cBhvr>
                                      <p:to>
                                        <p:strVal val="visible"/>
                                      </p:to>
                                    </p:set>
                                    <p:animEffect transition="in" filter="fade">
                                      <p:cBhvr>
                                        <p:cTn id="27" dur="500"/>
                                        <p:tgtEl>
                                          <p:spTgt spid="19559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5590">
                                            <p:txEl>
                                              <p:pRg st="5" end="5"/>
                                            </p:txEl>
                                          </p:spTgt>
                                        </p:tgtEl>
                                        <p:attrNameLst>
                                          <p:attrName>style.visibility</p:attrName>
                                        </p:attrNameLst>
                                      </p:cBhvr>
                                      <p:to>
                                        <p:strVal val="visible"/>
                                      </p:to>
                                    </p:set>
                                    <p:animEffect transition="in" filter="fade">
                                      <p:cBhvr>
                                        <p:cTn id="32" dur="500"/>
                                        <p:tgtEl>
                                          <p:spTgt spid="19559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95590">
                                            <p:txEl>
                                              <p:pRg st="6" end="6"/>
                                            </p:txEl>
                                          </p:spTgt>
                                        </p:tgtEl>
                                        <p:attrNameLst>
                                          <p:attrName>style.visibility</p:attrName>
                                        </p:attrNameLst>
                                      </p:cBhvr>
                                      <p:to>
                                        <p:strVal val="visible"/>
                                      </p:to>
                                    </p:set>
                                    <p:animEffect transition="in" filter="fade">
                                      <p:cBhvr>
                                        <p:cTn id="37" dur="500"/>
                                        <p:tgtEl>
                                          <p:spTgt spid="1955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a:extLst>
              <a:ext uri="{FF2B5EF4-FFF2-40B4-BE49-F238E27FC236}">
                <a16:creationId xmlns:a16="http://schemas.microsoft.com/office/drawing/2014/main" id="{2AE248F4-2B94-514A-BF04-65EDC5C9DDF2}"/>
              </a:ext>
            </a:extLst>
          </p:cNvPr>
          <p:cNvSpPr txBox="1">
            <a:spLocks noChangeArrowheads="1"/>
          </p:cNvSpPr>
          <p:nvPr/>
        </p:nvSpPr>
        <p:spPr bwMode="auto">
          <a:xfrm>
            <a:off x="419100" y="5900738"/>
            <a:ext cx="8305800" cy="54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00"/>
                </a:solidFill>
              </a:rPr>
              <a:t>NASA Rocket Probe Data Showing Extreme Ultraviolet Spectrum for Helium and Hydrogen</a:t>
            </a:r>
          </a:p>
          <a:p>
            <a:pPr algn="ctr" eaLnBrk="1" hangingPunct="1">
              <a:spcBef>
                <a:spcPct val="0"/>
              </a:spcBef>
              <a:buFontTx/>
              <a:buNone/>
            </a:pPr>
            <a:endParaRPr lang="en-US" altLang="en-US" sz="2400" b="1">
              <a:solidFill>
                <a:srgbClr val="000000"/>
              </a:solidFill>
              <a:latin typeface="Times New Roman" panose="02020603050405020304" pitchFamily="18" charset="0"/>
            </a:endParaRPr>
          </a:p>
        </p:txBody>
      </p:sp>
      <p:pic>
        <p:nvPicPr>
          <p:cNvPr id="164867" name="Picture 3">
            <a:extLst>
              <a:ext uri="{FF2B5EF4-FFF2-40B4-BE49-F238E27FC236}">
                <a16:creationId xmlns:a16="http://schemas.microsoft.com/office/drawing/2014/main" id="{7531D379-66C0-8A17-F3FA-CAA87FE47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6"/>
          <a:stretch>
            <a:fillRect/>
          </a:stretch>
        </p:blipFill>
        <p:spPr bwMode="auto">
          <a:xfrm>
            <a:off x="1160463" y="1233488"/>
            <a:ext cx="68262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a:extLst>
              <a:ext uri="{FF2B5EF4-FFF2-40B4-BE49-F238E27FC236}">
                <a16:creationId xmlns:a16="http://schemas.microsoft.com/office/drawing/2014/main" id="{83F85876-C6F9-EC75-1BE5-43FB3DD47AFA}"/>
              </a:ext>
            </a:extLst>
          </p:cNvPr>
          <p:cNvSpPr>
            <a:spLocks noChangeArrowheads="1"/>
          </p:cNvSpPr>
          <p:nvPr/>
        </p:nvSpPr>
        <p:spPr bwMode="auto">
          <a:xfrm>
            <a:off x="1828800" y="0"/>
            <a:ext cx="556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99"/>
                </a:solidFill>
              </a:rPr>
              <a:t>Accurate Predictions of Spectral Radiation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AutoShape 4">
            <a:extLst>
              <a:ext uri="{FF2B5EF4-FFF2-40B4-BE49-F238E27FC236}">
                <a16:creationId xmlns:a16="http://schemas.microsoft.com/office/drawing/2014/main" id="{AD942ECD-FA7E-71A0-5DCC-0317BEE7C4A2}"/>
              </a:ext>
            </a:extLst>
          </p:cNvPr>
          <p:cNvSpPr>
            <a:spLocks noChangeArrowheads="1"/>
          </p:cNvSpPr>
          <p:nvPr/>
        </p:nvSpPr>
        <p:spPr bwMode="auto">
          <a:xfrm>
            <a:off x="236538" y="1128713"/>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9459" name="Rectangle 2">
            <a:extLst>
              <a:ext uri="{FF2B5EF4-FFF2-40B4-BE49-F238E27FC236}">
                <a16:creationId xmlns:a16="http://schemas.microsoft.com/office/drawing/2014/main" id="{387B3818-7D72-E78A-5B91-B7B82F60E463}"/>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24580" name="Rectangle 3">
            <a:extLst>
              <a:ext uri="{FF2B5EF4-FFF2-40B4-BE49-F238E27FC236}">
                <a16:creationId xmlns:a16="http://schemas.microsoft.com/office/drawing/2014/main" id="{AC96F6DE-B41D-A190-E002-4544876E648D}"/>
              </a:ext>
            </a:extLst>
          </p:cNvPr>
          <p:cNvSpPr>
            <a:spLocks noGrp="1" noChangeArrowheads="1"/>
          </p:cNvSpPr>
          <p:nvPr>
            <p:ph type="body" idx="1"/>
          </p:nvPr>
        </p:nvSpPr>
        <p:spPr>
          <a:xfrm>
            <a:off x="425450" y="1233488"/>
            <a:ext cx="8229600" cy="5114925"/>
          </a:xfrm>
        </p:spPr>
        <p:txBody>
          <a:bodyPr/>
          <a:lstStyle/>
          <a:p>
            <a:pPr eaLnBrk="1" hangingPunct="1">
              <a:lnSpc>
                <a:spcPct val="90000"/>
              </a:lnSpc>
              <a:defRPr/>
            </a:pPr>
            <a:r>
              <a:rPr lang="en-US" altLang="en-US" b="1" dirty="0">
                <a:solidFill>
                  <a:schemeClr val="accent2"/>
                </a:solidFill>
              </a:rPr>
              <a:t>What Matters?</a:t>
            </a:r>
          </a:p>
          <a:p>
            <a:pPr eaLnBrk="1" hangingPunct="1">
              <a:lnSpc>
                <a:spcPct val="90000"/>
              </a:lnSpc>
              <a:defRPr/>
            </a:pPr>
            <a:r>
              <a:rPr lang="en-US" altLang="en-US" b="1" dirty="0">
                <a:solidFill>
                  <a:schemeClr val="bg1"/>
                </a:solidFill>
              </a:rPr>
              <a:t>Derivation of the Universal Force Law</a:t>
            </a:r>
          </a:p>
          <a:p>
            <a:pPr eaLnBrk="1" hangingPunct="1">
              <a:lnSpc>
                <a:spcPct val="90000"/>
              </a:lnSpc>
              <a:defRPr/>
            </a:pPr>
            <a:r>
              <a:rPr lang="en-US" altLang="en-US" b="1" dirty="0">
                <a:solidFill>
                  <a:schemeClr val="bg1"/>
                </a:solidFill>
              </a:rPr>
              <a:t>Derivation of Gravitational Force</a:t>
            </a:r>
          </a:p>
          <a:p>
            <a:pPr eaLnBrk="1" hangingPunct="1">
              <a:lnSpc>
                <a:spcPct val="90000"/>
              </a:lnSpc>
              <a:defRPr/>
            </a:pPr>
            <a:r>
              <a:rPr lang="en-US" altLang="en-US" b="1" dirty="0">
                <a:solidFill>
                  <a:schemeClr val="bg1"/>
                </a:solidFill>
              </a:rPr>
              <a:t>Electromagnetic Model of Matter</a:t>
            </a:r>
          </a:p>
          <a:p>
            <a:pPr eaLnBrk="1" hangingPunct="1">
              <a:lnSpc>
                <a:spcPct val="90000"/>
              </a:lnSpc>
              <a:defRPr/>
            </a:pPr>
            <a:r>
              <a:rPr lang="en-US" altLang="en-US" b="1" dirty="0">
                <a:solidFill>
                  <a:schemeClr val="bg1"/>
                </a:solidFill>
              </a:rPr>
              <a:t>Derived Features: Mass, Neutron…</a:t>
            </a:r>
          </a:p>
          <a:p>
            <a:pPr eaLnBrk="1" hangingPunct="1">
              <a:lnSpc>
                <a:spcPct val="90000"/>
              </a:lnSpc>
              <a:defRPr/>
            </a:pPr>
            <a:r>
              <a:rPr lang="en-US" altLang="en-US" b="1" dirty="0">
                <a:solidFill>
                  <a:schemeClr val="bg1"/>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bg1"/>
                </a:solidFill>
              </a:rPr>
              <a:t>Conclusions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670F9671-8FF1-9AFB-EEF5-C5EB3822A057}"/>
              </a:ext>
            </a:extLst>
          </p:cNvPr>
          <p:cNvSpPr>
            <a:spLocks noGrp="1" noChangeArrowheads="1"/>
          </p:cNvSpPr>
          <p:nvPr>
            <p:ph type="title"/>
          </p:nvPr>
        </p:nvSpPr>
        <p:spPr>
          <a:xfrm>
            <a:off x="685800" y="0"/>
            <a:ext cx="7772400" cy="1143000"/>
          </a:xfrm>
        </p:spPr>
        <p:txBody>
          <a:bodyPr/>
          <a:lstStyle/>
          <a:p>
            <a:pPr eaLnBrk="1" hangingPunct="1"/>
            <a:r>
              <a:rPr lang="en-US" altLang="en-US" sz="3200" b="1">
                <a:solidFill>
                  <a:schemeClr val="accent2"/>
                </a:solidFill>
              </a:rPr>
              <a:t>Revised Electrodynamics Leads to New Model of the Atom</a:t>
            </a:r>
          </a:p>
        </p:txBody>
      </p:sp>
      <p:pic>
        <p:nvPicPr>
          <p:cNvPr id="166915" name="Picture 8" descr="NEON2">
            <a:extLst>
              <a:ext uri="{FF2B5EF4-FFF2-40B4-BE49-F238E27FC236}">
                <a16:creationId xmlns:a16="http://schemas.microsoft.com/office/drawing/2014/main" id="{9E92E545-6B3B-A0D6-C563-A53370901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1625600"/>
            <a:ext cx="3236912"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7537C14-A86A-41AB-0F09-271CFBDE4D11}"/>
              </a:ext>
            </a:extLst>
          </p:cNvPr>
          <p:cNvGrpSpPr>
            <a:grpSpLocks/>
          </p:cNvGrpSpPr>
          <p:nvPr/>
        </p:nvGrpSpPr>
        <p:grpSpPr bwMode="auto">
          <a:xfrm>
            <a:off x="6997700" y="3592513"/>
            <a:ext cx="1760538" cy="1252537"/>
            <a:chOff x="5935658" y="3585263"/>
            <a:chExt cx="1891876" cy="1252100"/>
          </a:xfrm>
        </p:grpSpPr>
        <p:sp>
          <p:nvSpPr>
            <p:cNvPr id="166931" name="Rectangle 4">
              <a:extLst>
                <a:ext uri="{FF2B5EF4-FFF2-40B4-BE49-F238E27FC236}">
                  <a16:creationId xmlns:a16="http://schemas.microsoft.com/office/drawing/2014/main" id="{A6CDD109-2849-D1EF-D076-21CFCC07D773}"/>
                </a:ext>
              </a:extLst>
            </p:cNvPr>
            <p:cNvSpPr>
              <a:spLocks noChangeArrowheads="1"/>
            </p:cNvSpPr>
            <p:nvPr/>
          </p:nvSpPr>
          <p:spPr bwMode="auto">
            <a:xfrm>
              <a:off x="6709870" y="4128835"/>
              <a:ext cx="1117664"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rPr>
                <a:t>Great </a:t>
              </a:r>
            </a:p>
            <a:p>
              <a:pPr>
                <a:spcBef>
                  <a:spcPct val="0"/>
                </a:spcBef>
                <a:buFontTx/>
                <a:buNone/>
              </a:pPr>
              <a:r>
                <a:rPr lang="en-US" altLang="en-US" sz="2000" b="1">
                  <a:solidFill>
                    <a:srgbClr val="000000"/>
                  </a:solidFill>
                </a:rPr>
                <a:t>Circles</a:t>
              </a:r>
            </a:p>
          </p:txBody>
        </p:sp>
        <p:sp>
          <p:nvSpPr>
            <p:cNvPr id="166932" name="Line 9">
              <a:extLst>
                <a:ext uri="{FF2B5EF4-FFF2-40B4-BE49-F238E27FC236}">
                  <a16:creationId xmlns:a16="http://schemas.microsoft.com/office/drawing/2014/main" id="{495B35A3-F1F1-14F0-FEA8-B65E9243E78D}"/>
                </a:ext>
              </a:extLst>
            </p:cNvPr>
            <p:cNvSpPr>
              <a:spLocks noChangeShapeType="1"/>
            </p:cNvSpPr>
            <p:nvPr/>
          </p:nvSpPr>
          <p:spPr bwMode="auto">
            <a:xfrm flipH="1" flipV="1">
              <a:off x="6128503" y="4257608"/>
              <a:ext cx="639271" cy="22549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6933" name="Line 10">
              <a:extLst>
                <a:ext uri="{FF2B5EF4-FFF2-40B4-BE49-F238E27FC236}">
                  <a16:creationId xmlns:a16="http://schemas.microsoft.com/office/drawing/2014/main" id="{4CBE2D3E-4C42-96F6-F395-436D295875C1}"/>
                </a:ext>
              </a:extLst>
            </p:cNvPr>
            <p:cNvSpPr>
              <a:spLocks noChangeShapeType="1"/>
            </p:cNvSpPr>
            <p:nvPr/>
          </p:nvSpPr>
          <p:spPr bwMode="auto">
            <a:xfrm flipH="1" flipV="1">
              <a:off x="5935658" y="3585263"/>
              <a:ext cx="774208" cy="6469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 name="Group 8">
            <a:extLst>
              <a:ext uri="{FF2B5EF4-FFF2-40B4-BE49-F238E27FC236}">
                <a16:creationId xmlns:a16="http://schemas.microsoft.com/office/drawing/2014/main" id="{6E853E4B-1404-F768-1498-99D90A74F69C}"/>
              </a:ext>
            </a:extLst>
          </p:cNvPr>
          <p:cNvGrpSpPr>
            <a:grpSpLocks/>
          </p:cNvGrpSpPr>
          <p:nvPr/>
        </p:nvGrpSpPr>
        <p:grpSpPr bwMode="auto">
          <a:xfrm>
            <a:off x="7132638" y="1789113"/>
            <a:ext cx="1879600" cy="708025"/>
            <a:chOff x="6070597" y="1781175"/>
            <a:chExt cx="1878785" cy="708528"/>
          </a:xfrm>
        </p:grpSpPr>
        <p:sp>
          <p:nvSpPr>
            <p:cNvPr id="166929" name="Rectangle 6">
              <a:extLst>
                <a:ext uri="{FF2B5EF4-FFF2-40B4-BE49-F238E27FC236}">
                  <a16:creationId xmlns:a16="http://schemas.microsoft.com/office/drawing/2014/main" id="{7DCEBFCF-B9FE-2B7F-9EA2-3E22C93A034D}"/>
                </a:ext>
              </a:extLst>
            </p:cNvPr>
            <p:cNvSpPr>
              <a:spLocks noChangeArrowheads="1"/>
            </p:cNvSpPr>
            <p:nvPr/>
          </p:nvSpPr>
          <p:spPr bwMode="auto">
            <a:xfrm>
              <a:off x="6445250" y="1781175"/>
              <a:ext cx="1504132"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7030A0"/>
                  </a:solidFill>
                </a:rPr>
                <a:t>Magnetic Flux Lines</a:t>
              </a:r>
            </a:p>
          </p:txBody>
        </p:sp>
        <p:sp>
          <p:nvSpPr>
            <p:cNvPr id="166930" name="Line 11">
              <a:extLst>
                <a:ext uri="{FF2B5EF4-FFF2-40B4-BE49-F238E27FC236}">
                  <a16:creationId xmlns:a16="http://schemas.microsoft.com/office/drawing/2014/main" id="{F8BD58FB-AD13-5ECA-78F5-17DD05668445}"/>
                </a:ext>
              </a:extLst>
            </p:cNvPr>
            <p:cNvSpPr>
              <a:spLocks noChangeShapeType="1"/>
            </p:cNvSpPr>
            <p:nvPr/>
          </p:nvSpPr>
          <p:spPr bwMode="auto">
            <a:xfrm flipH="1">
              <a:off x="6070597" y="2098675"/>
              <a:ext cx="434977" cy="130175"/>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6918" name="TextBox 2">
            <a:extLst>
              <a:ext uri="{FF2B5EF4-FFF2-40B4-BE49-F238E27FC236}">
                <a16:creationId xmlns:a16="http://schemas.microsoft.com/office/drawing/2014/main" id="{A3DA6804-40B9-7315-5903-26EBB3DC6DEB}"/>
              </a:ext>
            </a:extLst>
          </p:cNvPr>
          <p:cNvSpPr txBox="1">
            <a:spLocks noChangeArrowheads="1"/>
          </p:cNvSpPr>
          <p:nvPr/>
        </p:nvSpPr>
        <p:spPr bwMode="auto">
          <a:xfrm>
            <a:off x="4786313" y="5754688"/>
            <a:ext cx="2273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 to Scale !</a:t>
            </a:r>
          </a:p>
        </p:txBody>
      </p:sp>
      <p:grpSp>
        <p:nvGrpSpPr>
          <p:cNvPr id="7" name="Group 6">
            <a:extLst>
              <a:ext uri="{FF2B5EF4-FFF2-40B4-BE49-F238E27FC236}">
                <a16:creationId xmlns:a16="http://schemas.microsoft.com/office/drawing/2014/main" id="{3DCA5961-A4F2-4A2B-29BD-0094549747B9}"/>
              </a:ext>
            </a:extLst>
          </p:cNvPr>
          <p:cNvGrpSpPr>
            <a:grpSpLocks/>
          </p:cNvGrpSpPr>
          <p:nvPr/>
        </p:nvGrpSpPr>
        <p:grpSpPr bwMode="auto">
          <a:xfrm>
            <a:off x="5775325" y="2670175"/>
            <a:ext cx="1084263" cy="692150"/>
            <a:chOff x="4246604" y="3240267"/>
            <a:chExt cx="1083630" cy="689654"/>
          </a:xfrm>
        </p:grpSpPr>
        <p:sp>
          <p:nvSpPr>
            <p:cNvPr id="166927" name="Rectangle 3">
              <a:extLst>
                <a:ext uri="{FF2B5EF4-FFF2-40B4-BE49-F238E27FC236}">
                  <a16:creationId xmlns:a16="http://schemas.microsoft.com/office/drawing/2014/main" id="{52B1CDD0-952B-880F-17F1-2BB840ED0880}"/>
                </a:ext>
              </a:extLst>
            </p:cNvPr>
            <p:cNvSpPr>
              <a:spLocks noChangeArrowheads="1"/>
            </p:cNvSpPr>
            <p:nvPr/>
          </p:nvSpPr>
          <p:spPr bwMode="auto">
            <a:xfrm>
              <a:off x="4246604" y="3240267"/>
              <a:ext cx="108363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Nucleus</a:t>
              </a:r>
            </a:p>
          </p:txBody>
        </p:sp>
        <p:sp>
          <p:nvSpPr>
            <p:cNvPr id="166928" name="Line 11">
              <a:extLst>
                <a:ext uri="{FF2B5EF4-FFF2-40B4-BE49-F238E27FC236}">
                  <a16:creationId xmlns:a16="http://schemas.microsoft.com/office/drawing/2014/main" id="{08C24954-06E4-CD90-C10F-25A752F7EC08}"/>
                </a:ext>
              </a:extLst>
            </p:cNvPr>
            <p:cNvSpPr>
              <a:spLocks noChangeShapeType="1"/>
            </p:cNvSpPr>
            <p:nvPr/>
          </p:nvSpPr>
          <p:spPr bwMode="auto">
            <a:xfrm flipH="1">
              <a:off x="4294980" y="3559947"/>
              <a:ext cx="273454" cy="369974"/>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6920" name="Rectangle 3">
            <a:extLst>
              <a:ext uri="{FF2B5EF4-FFF2-40B4-BE49-F238E27FC236}">
                <a16:creationId xmlns:a16="http://schemas.microsoft.com/office/drawing/2014/main" id="{201E2130-46E8-6BA2-E268-B251634D9E78}"/>
              </a:ext>
            </a:extLst>
          </p:cNvPr>
          <p:cNvSpPr>
            <a:spLocks noChangeArrowheads="1"/>
          </p:cNvSpPr>
          <p:nvPr/>
        </p:nvSpPr>
        <p:spPr bwMode="auto">
          <a:xfrm>
            <a:off x="4908550" y="123348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baseline="-25000">
                <a:solidFill>
                  <a:srgbClr val="000000"/>
                </a:solidFill>
              </a:rPr>
              <a:t>10</a:t>
            </a:r>
            <a:r>
              <a:rPr lang="en-US" altLang="en-US" sz="2400" b="1">
                <a:solidFill>
                  <a:srgbClr val="000000"/>
                </a:solidFill>
              </a:rPr>
              <a:t>Neon-20</a:t>
            </a:r>
          </a:p>
        </p:txBody>
      </p:sp>
      <p:grpSp>
        <p:nvGrpSpPr>
          <p:cNvPr id="13" name="Group 12">
            <a:extLst>
              <a:ext uri="{FF2B5EF4-FFF2-40B4-BE49-F238E27FC236}">
                <a16:creationId xmlns:a16="http://schemas.microsoft.com/office/drawing/2014/main" id="{4BF081EC-6B1F-E97E-3057-EFCD904D0D25}"/>
              </a:ext>
            </a:extLst>
          </p:cNvPr>
          <p:cNvGrpSpPr>
            <a:grpSpLocks/>
          </p:cNvGrpSpPr>
          <p:nvPr/>
        </p:nvGrpSpPr>
        <p:grpSpPr bwMode="auto">
          <a:xfrm>
            <a:off x="6667500" y="2720975"/>
            <a:ext cx="2392363" cy="869950"/>
            <a:chOff x="5602844" y="2713377"/>
            <a:chExt cx="2392779" cy="869954"/>
          </a:xfrm>
        </p:grpSpPr>
        <p:sp>
          <p:nvSpPr>
            <p:cNvPr id="166924" name="Rectangle 3">
              <a:extLst>
                <a:ext uri="{FF2B5EF4-FFF2-40B4-BE49-F238E27FC236}">
                  <a16:creationId xmlns:a16="http://schemas.microsoft.com/office/drawing/2014/main" id="{D78288E1-3404-C86B-13D4-B81FF4DBD04F}"/>
                </a:ext>
              </a:extLst>
            </p:cNvPr>
            <p:cNvSpPr>
              <a:spLocks noChangeArrowheads="1"/>
            </p:cNvSpPr>
            <p:nvPr/>
          </p:nvSpPr>
          <p:spPr bwMode="auto">
            <a:xfrm>
              <a:off x="6638721" y="2936358"/>
              <a:ext cx="1356902"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C00000"/>
                  </a:solidFill>
                </a:rPr>
                <a:t>Electrons in 2 Shells</a:t>
              </a:r>
            </a:p>
          </p:txBody>
        </p:sp>
        <p:sp>
          <p:nvSpPr>
            <p:cNvPr id="166925" name="Line 11">
              <a:extLst>
                <a:ext uri="{FF2B5EF4-FFF2-40B4-BE49-F238E27FC236}">
                  <a16:creationId xmlns:a16="http://schemas.microsoft.com/office/drawing/2014/main" id="{C50536BA-507D-5215-1C3B-1F4202516438}"/>
                </a:ext>
              </a:extLst>
            </p:cNvPr>
            <p:cNvSpPr>
              <a:spLocks noChangeShapeType="1"/>
            </p:cNvSpPr>
            <p:nvPr/>
          </p:nvSpPr>
          <p:spPr bwMode="auto">
            <a:xfrm flipH="1">
              <a:off x="5602844" y="3192655"/>
              <a:ext cx="1035876" cy="130187"/>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6926" name="Line 11">
              <a:extLst>
                <a:ext uri="{FF2B5EF4-FFF2-40B4-BE49-F238E27FC236}">
                  <a16:creationId xmlns:a16="http://schemas.microsoft.com/office/drawing/2014/main" id="{5A029824-B234-8CA7-182B-BE7DA599C937}"/>
                </a:ext>
              </a:extLst>
            </p:cNvPr>
            <p:cNvSpPr>
              <a:spLocks noChangeShapeType="1"/>
            </p:cNvSpPr>
            <p:nvPr/>
          </p:nvSpPr>
          <p:spPr bwMode="auto">
            <a:xfrm flipH="1" flipV="1">
              <a:off x="5934072" y="2713377"/>
              <a:ext cx="773978" cy="382433"/>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Text Box 5">
            <a:extLst>
              <a:ext uri="{FF2B5EF4-FFF2-40B4-BE49-F238E27FC236}">
                <a16:creationId xmlns:a16="http://schemas.microsoft.com/office/drawing/2014/main" id="{58DEA43C-728F-C35C-C24D-AA1918BFF2B2}"/>
              </a:ext>
            </a:extLst>
          </p:cNvPr>
          <p:cNvSpPr txBox="1">
            <a:spLocks noChangeArrowheads="1"/>
          </p:cNvSpPr>
          <p:nvPr/>
        </p:nvSpPr>
        <p:spPr bwMode="auto">
          <a:xfrm>
            <a:off x="5029200" y="5292725"/>
            <a:ext cx="1787525" cy="461963"/>
          </a:xfrm>
          <a:prstGeom prst="rect">
            <a:avLst/>
          </a:prstGeom>
          <a:noFill/>
          <a:ln w="9525">
            <a:noFill/>
            <a:miter lim="800000"/>
            <a:headEnd/>
            <a:tailEnd/>
          </a:ln>
          <a:effectLst/>
        </p:spPr>
        <p:txBody>
          <a:bodyPr>
            <a:spAutoFit/>
          </a:bodyPr>
          <a:lstStyle/>
          <a:p>
            <a:pPr algn="ctr">
              <a:spcBef>
                <a:spcPct val="50000"/>
              </a:spcBef>
              <a:defRPr/>
            </a:pPr>
            <a:r>
              <a:rPr lang="en-US" sz="1200" dirty="0">
                <a:effectLst>
                  <a:outerShdw blurRad="38100" dist="38100" dir="2700000" algn="tl">
                    <a:srgbClr val="FFFFFF"/>
                  </a:outerShdw>
                </a:effectLst>
                <a:latin typeface="Tahoma" pitchFamily="34" charset="0"/>
              </a:rPr>
              <a:t>Neon-20 Atom Model by J. Lucas</a:t>
            </a:r>
          </a:p>
        </p:txBody>
      </p:sp>
      <p:sp>
        <p:nvSpPr>
          <p:cNvPr id="2" name="TextBox 1">
            <a:extLst>
              <a:ext uri="{FF2B5EF4-FFF2-40B4-BE49-F238E27FC236}">
                <a16:creationId xmlns:a16="http://schemas.microsoft.com/office/drawing/2014/main" id="{7276E40F-C57B-FCD7-BCFD-8F4B70A747B4}"/>
              </a:ext>
            </a:extLst>
          </p:cNvPr>
          <p:cNvSpPr txBox="1">
            <a:spLocks noChangeArrowheads="1"/>
          </p:cNvSpPr>
          <p:nvPr/>
        </p:nvSpPr>
        <p:spPr bwMode="auto">
          <a:xfrm>
            <a:off x="223838" y="1233488"/>
            <a:ext cx="37814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pPr>
            <a:r>
              <a:rPr lang="en-US" altLang="en-US" sz="2000" b="1">
                <a:solidFill>
                  <a:srgbClr val="002060"/>
                </a:solidFill>
              </a:rPr>
              <a:t>In CSS’ Atomic Model Electrons Do NOT ‘Orbit’</a:t>
            </a:r>
          </a:p>
          <a:p>
            <a:pPr>
              <a:spcBef>
                <a:spcPct val="0"/>
              </a:spcBef>
              <a:spcAft>
                <a:spcPts val="600"/>
              </a:spcAft>
            </a:pPr>
            <a:r>
              <a:rPr lang="en-US" altLang="en-US" sz="2000" b="1">
                <a:solidFill>
                  <a:srgbClr val="002060"/>
                </a:solidFill>
              </a:rPr>
              <a:t>Particles in an Atom Will Take </a:t>
            </a:r>
            <a:r>
              <a:rPr lang="en-US" altLang="en-US" sz="2000" b="1">
                <a:solidFill>
                  <a:srgbClr val="C00000"/>
                </a:solidFill>
              </a:rPr>
              <a:t>Positions that Minimize Potential Energy </a:t>
            </a:r>
            <a:r>
              <a:rPr lang="en-US" altLang="en-US" sz="2000" b="1">
                <a:solidFill>
                  <a:srgbClr val="002060"/>
                </a:solidFill>
              </a:rPr>
              <a:t>Via:</a:t>
            </a:r>
          </a:p>
          <a:p>
            <a:pPr lvl="1">
              <a:spcBef>
                <a:spcPct val="0"/>
              </a:spcBef>
              <a:spcAft>
                <a:spcPts val="600"/>
              </a:spcAft>
              <a:buFont typeface="Wingdings" panose="05000000000000000000" pitchFamily="2" charset="2"/>
              <a:buChar char="ü"/>
            </a:pPr>
            <a:r>
              <a:rPr lang="en-US" altLang="en-US" sz="2000" b="1">
                <a:solidFill>
                  <a:srgbClr val="0070C0"/>
                </a:solidFill>
              </a:rPr>
              <a:t>Maximum Coupling </a:t>
            </a:r>
            <a:r>
              <a:rPr lang="en-US" altLang="en-US" sz="2000" b="1">
                <a:solidFill>
                  <a:srgbClr val="002060"/>
                </a:solidFill>
              </a:rPr>
              <a:t>of Magnetic Flux, and </a:t>
            </a:r>
          </a:p>
          <a:p>
            <a:pPr lvl="1">
              <a:spcBef>
                <a:spcPct val="0"/>
              </a:spcBef>
              <a:spcAft>
                <a:spcPts val="600"/>
              </a:spcAft>
              <a:buFont typeface="Wingdings" panose="05000000000000000000" pitchFamily="2" charset="2"/>
              <a:buChar char="ü"/>
            </a:pPr>
            <a:r>
              <a:rPr lang="en-US" altLang="en-US" sz="2000" b="1">
                <a:solidFill>
                  <a:srgbClr val="C00000"/>
                </a:solidFill>
              </a:rPr>
              <a:t>Minimum Packing </a:t>
            </a:r>
            <a:r>
              <a:rPr lang="en-US" altLang="en-US" sz="2000" b="1">
                <a:solidFill>
                  <a:srgbClr val="002060"/>
                </a:solidFill>
              </a:rPr>
              <a:t>Geometries with</a:t>
            </a:r>
          </a:p>
          <a:p>
            <a:pPr lvl="1">
              <a:spcBef>
                <a:spcPct val="0"/>
              </a:spcBef>
              <a:spcAft>
                <a:spcPts val="600"/>
              </a:spcAft>
              <a:buFont typeface="Wingdings" panose="05000000000000000000" pitchFamily="2" charset="2"/>
              <a:buChar char="ü"/>
            </a:pPr>
            <a:r>
              <a:rPr lang="en-US" altLang="en-US" sz="2000" b="1">
                <a:solidFill>
                  <a:srgbClr val="002060"/>
                </a:solidFill>
              </a:rPr>
              <a:t>Electric Forces of Attraction &amp; Repulsion in </a:t>
            </a:r>
            <a:r>
              <a:rPr lang="en-US" altLang="en-US" sz="2000" b="1">
                <a:solidFill>
                  <a:srgbClr val="0070C0"/>
                </a:solidFill>
              </a:rPr>
              <a:t>Mutual Balance</a:t>
            </a:r>
            <a:r>
              <a:rPr lang="en-US" altLang="en-US" sz="2000" b="1">
                <a:solidFill>
                  <a:srgbClr val="002060"/>
                </a:solidFill>
              </a:rPr>
              <a:t>.</a:t>
            </a:r>
          </a:p>
          <a:p>
            <a:pPr>
              <a:spcBef>
                <a:spcPct val="0"/>
              </a:spcBef>
              <a:spcAft>
                <a:spcPts val="600"/>
              </a:spcAft>
            </a:pPr>
            <a:r>
              <a:rPr lang="en-US" altLang="en-US" sz="2000" b="1">
                <a:solidFill>
                  <a:srgbClr val="002060"/>
                </a:solidFill>
              </a:rPr>
              <a:t>The Resulting Geometry is Inherently </a:t>
            </a:r>
            <a:r>
              <a:rPr lang="en-US" altLang="en-US" sz="2000" b="1">
                <a:solidFill>
                  <a:srgbClr val="C00000"/>
                </a:solidFill>
              </a:rPr>
              <a:t>Stable</a:t>
            </a:r>
            <a:r>
              <a:rPr lang="en-US" altLang="en-US" sz="2000" b="1">
                <a:solidFill>
                  <a:srgbClr val="002060"/>
                </a:solidFill>
              </a:rPr>
              <a:t> and </a:t>
            </a:r>
            <a:r>
              <a:rPr lang="en-US" altLang="en-US" sz="2000" b="1">
                <a:solidFill>
                  <a:srgbClr val="0070C0"/>
                </a:solidFill>
              </a:rPr>
              <a:t>Resilient</a:t>
            </a:r>
            <a:r>
              <a:rPr lang="en-US" altLang="en-US" sz="2000" b="1">
                <a:solidFill>
                  <a:srgbClr val="00206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5F1B5DAE-1F85-4E00-F024-E5210F15E512}"/>
              </a:ext>
            </a:extLst>
          </p:cNvPr>
          <p:cNvSpPr>
            <a:spLocks noGrp="1" noChangeArrowheads="1"/>
          </p:cNvSpPr>
          <p:nvPr>
            <p:ph type="title"/>
          </p:nvPr>
        </p:nvSpPr>
        <p:spPr>
          <a:xfrm>
            <a:off x="685800" y="0"/>
            <a:ext cx="7772400" cy="1143000"/>
          </a:xfrm>
        </p:spPr>
        <p:txBody>
          <a:bodyPr/>
          <a:lstStyle/>
          <a:p>
            <a:pPr eaLnBrk="1" hangingPunct="1"/>
            <a:r>
              <a:rPr lang="en-US" altLang="en-US" sz="3200" b="1">
                <a:solidFill>
                  <a:schemeClr val="accent2"/>
                </a:solidFill>
              </a:rPr>
              <a:t>Revised Electrodynamics Leads to New Model of the Atom</a:t>
            </a:r>
          </a:p>
        </p:txBody>
      </p:sp>
      <p:sp>
        <p:nvSpPr>
          <p:cNvPr id="168963" name="TextBox 2">
            <a:extLst>
              <a:ext uri="{FF2B5EF4-FFF2-40B4-BE49-F238E27FC236}">
                <a16:creationId xmlns:a16="http://schemas.microsoft.com/office/drawing/2014/main" id="{87F65BE9-E1E2-5CAB-A747-6DB2B2D8EFD2}"/>
              </a:ext>
            </a:extLst>
          </p:cNvPr>
          <p:cNvSpPr txBox="1">
            <a:spLocks noChangeArrowheads="1"/>
          </p:cNvSpPr>
          <p:nvPr/>
        </p:nvSpPr>
        <p:spPr bwMode="auto">
          <a:xfrm>
            <a:off x="3097213" y="6415088"/>
            <a:ext cx="2273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 to Scale !</a:t>
            </a:r>
          </a:p>
        </p:txBody>
      </p:sp>
      <p:sp>
        <p:nvSpPr>
          <p:cNvPr id="168964" name="Rectangle 3">
            <a:extLst>
              <a:ext uri="{FF2B5EF4-FFF2-40B4-BE49-F238E27FC236}">
                <a16:creationId xmlns:a16="http://schemas.microsoft.com/office/drawing/2014/main" id="{2641885D-78CC-7D17-E328-544C53E0AEDA}"/>
              </a:ext>
            </a:extLst>
          </p:cNvPr>
          <p:cNvSpPr>
            <a:spLocks noChangeArrowheads="1"/>
          </p:cNvSpPr>
          <p:nvPr/>
        </p:nvSpPr>
        <p:spPr bwMode="auto">
          <a:xfrm>
            <a:off x="1954213" y="1165225"/>
            <a:ext cx="52355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000000"/>
                </a:solidFill>
              </a:rPr>
              <a:t>Shell Filled with 18 Electrons </a:t>
            </a:r>
          </a:p>
          <a:p>
            <a:pPr algn="ctr">
              <a:spcBef>
                <a:spcPct val="0"/>
              </a:spcBef>
              <a:buFontTx/>
              <a:buNone/>
            </a:pPr>
            <a:r>
              <a:rPr lang="en-US" altLang="en-US" sz="1800" b="1">
                <a:solidFill>
                  <a:srgbClr val="000000"/>
                </a:solidFill>
              </a:rPr>
              <a:t>(e.g., 3</a:t>
            </a:r>
            <a:r>
              <a:rPr lang="en-US" altLang="en-US" sz="1800" b="1" baseline="30000">
                <a:solidFill>
                  <a:srgbClr val="000000"/>
                </a:solidFill>
              </a:rPr>
              <a:t>rd</a:t>
            </a:r>
            <a:r>
              <a:rPr lang="en-US" altLang="en-US" sz="1800" b="1">
                <a:solidFill>
                  <a:srgbClr val="000000"/>
                </a:solidFill>
              </a:rPr>
              <a:t> Shell of </a:t>
            </a:r>
            <a:r>
              <a:rPr lang="en-US" altLang="en-US" sz="1800" b="1" baseline="-25000">
                <a:solidFill>
                  <a:srgbClr val="000000"/>
                </a:solidFill>
              </a:rPr>
              <a:t>29</a:t>
            </a:r>
            <a:r>
              <a:rPr lang="en-US" altLang="en-US" sz="1800" b="1">
                <a:solidFill>
                  <a:srgbClr val="000000"/>
                </a:solidFill>
              </a:rPr>
              <a:t>Copper or </a:t>
            </a:r>
            <a:r>
              <a:rPr lang="en-US" altLang="en-US" sz="1800" b="1" baseline="-25000">
                <a:solidFill>
                  <a:srgbClr val="000000"/>
                </a:solidFill>
              </a:rPr>
              <a:t>30</a:t>
            </a:r>
            <a:r>
              <a:rPr lang="en-US" altLang="en-US" sz="1800" b="1">
                <a:solidFill>
                  <a:srgbClr val="000000"/>
                </a:solidFill>
              </a:rPr>
              <a:t>Zinc)</a:t>
            </a:r>
            <a:endParaRPr lang="en-US" altLang="en-US" sz="2800" b="1">
              <a:solidFill>
                <a:srgbClr val="000000"/>
              </a:solidFill>
            </a:endParaRPr>
          </a:p>
        </p:txBody>
      </p:sp>
      <p:pic>
        <p:nvPicPr>
          <p:cNvPr id="168965" name="Picture 14">
            <a:extLst>
              <a:ext uri="{FF2B5EF4-FFF2-40B4-BE49-F238E27FC236}">
                <a16:creationId xmlns:a16="http://schemas.microsoft.com/office/drawing/2014/main" id="{7FA56E1B-E918-539F-0725-46AF0DF38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249488"/>
            <a:ext cx="40719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8A89F4A-6C9A-8292-65B4-92298A43AC03}"/>
              </a:ext>
            </a:extLst>
          </p:cNvPr>
          <p:cNvGrpSpPr>
            <a:grpSpLocks/>
          </p:cNvGrpSpPr>
          <p:nvPr/>
        </p:nvGrpSpPr>
        <p:grpSpPr bwMode="auto">
          <a:xfrm>
            <a:off x="558800" y="2595563"/>
            <a:ext cx="2438400" cy="1411287"/>
            <a:chOff x="569913" y="2257365"/>
            <a:chExt cx="2437692" cy="1411253"/>
          </a:xfrm>
        </p:grpSpPr>
        <p:sp>
          <p:nvSpPr>
            <p:cNvPr id="168973" name="Rectangle 3">
              <a:extLst>
                <a:ext uri="{FF2B5EF4-FFF2-40B4-BE49-F238E27FC236}">
                  <a16:creationId xmlns:a16="http://schemas.microsoft.com/office/drawing/2014/main" id="{A8EBB670-B174-5783-84DA-C64ACD1E4748}"/>
                </a:ext>
              </a:extLst>
            </p:cNvPr>
            <p:cNvSpPr>
              <a:spLocks noChangeArrowheads="1"/>
            </p:cNvSpPr>
            <p:nvPr/>
          </p:nvSpPr>
          <p:spPr bwMode="auto">
            <a:xfrm>
              <a:off x="569913" y="2275615"/>
              <a:ext cx="1371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C00000"/>
                  </a:solidFill>
                </a:rPr>
                <a:t>Electrons</a:t>
              </a:r>
            </a:p>
          </p:txBody>
        </p:sp>
        <p:sp>
          <p:nvSpPr>
            <p:cNvPr id="168974" name="Line 11">
              <a:extLst>
                <a:ext uri="{FF2B5EF4-FFF2-40B4-BE49-F238E27FC236}">
                  <a16:creationId xmlns:a16="http://schemas.microsoft.com/office/drawing/2014/main" id="{54F63A6B-9795-18CF-232F-DF392FBB7837}"/>
                </a:ext>
              </a:extLst>
            </p:cNvPr>
            <p:cNvSpPr>
              <a:spLocks noChangeShapeType="1"/>
            </p:cNvSpPr>
            <p:nvPr/>
          </p:nvSpPr>
          <p:spPr bwMode="auto">
            <a:xfrm flipV="1">
              <a:off x="1787531" y="2257365"/>
              <a:ext cx="1220074" cy="60298"/>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8975" name="Line 11">
              <a:extLst>
                <a:ext uri="{FF2B5EF4-FFF2-40B4-BE49-F238E27FC236}">
                  <a16:creationId xmlns:a16="http://schemas.microsoft.com/office/drawing/2014/main" id="{068F4687-434C-BADF-A063-0D3B6C6078E5}"/>
                </a:ext>
              </a:extLst>
            </p:cNvPr>
            <p:cNvSpPr>
              <a:spLocks noChangeShapeType="1"/>
            </p:cNvSpPr>
            <p:nvPr/>
          </p:nvSpPr>
          <p:spPr bwMode="auto">
            <a:xfrm>
              <a:off x="1476260" y="2663838"/>
              <a:ext cx="718475" cy="1004780"/>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8" name="Group 17">
            <a:extLst>
              <a:ext uri="{FF2B5EF4-FFF2-40B4-BE49-F238E27FC236}">
                <a16:creationId xmlns:a16="http://schemas.microsoft.com/office/drawing/2014/main" id="{2252912D-BF1C-F01A-467D-AF53FBB538B6}"/>
              </a:ext>
            </a:extLst>
          </p:cNvPr>
          <p:cNvGrpSpPr>
            <a:grpSpLocks/>
          </p:cNvGrpSpPr>
          <p:nvPr/>
        </p:nvGrpSpPr>
        <p:grpSpPr bwMode="auto">
          <a:xfrm>
            <a:off x="4608513" y="2085975"/>
            <a:ext cx="4219575" cy="1828800"/>
            <a:chOff x="4601740" y="1648949"/>
            <a:chExt cx="4577936" cy="1828672"/>
          </a:xfrm>
        </p:grpSpPr>
        <p:grpSp>
          <p:nvGrpSpPr>
            <p:cNvPr id="168969" name="Group 8">
              <a:extLst>
                <a:ext uri="{FF2B5EF4-FFF2-40B4-BE49-F238E27FC236}">
                  <a16:creationId xmlns:a16="http://schemas.microsoft.com/office/drawing/2014/main" id="{BA0F0817-CBF8-97E6-EE38-CC41BE1258A7}"/>
                </a:ext>
              </a:extLst>
            </p:cNvPr>
            <p:cNvGrpSpPr>
              <a:grpSpLocks/>
            </p:cNvGrpSpPr>
            <p:nvPr/>
          </p:nvGrpSpPr>
          <p:grpSpPr bwMode="auto">
            <a:xfrm>
              <a:off x="4601740" y="1648949"/>
              <a:ext cx="4577936" cy="1828672"/>
              <a:chOff x="4628819" y="1739106"/>
              <a:chExt cx="4577936" cy="1828672"/>
            </a:xfrm>
          </p:grpSpPr>
          <p:sp>
            <p:nvSpPr>
              <p:cNvPr id="168971" name="Rectangle 6">
                <a:extLst>
                  <a:ext uri="{FF2B5EF4-FFF2-40B4-BE49-F238E27FC236}">
                    <a16:creationId xmlns:a16="http://schemas.microsoft.com/office/drawing/2014/main" id="{661A691D-BD6E-1BD3-BC9B-715BAEA2D386}"/>
                  </a:ext>
                </a:extLst>
              </p:cNvPr>
              <p:cNvSpPr>
                <a:spLocks noChangeArrowheads="1"/>
              </p:cNvSpPr>
              <p:nvPr/>
            </p:nvSpPr>
            <p:spPr bwMode="auto">
              <a:xfrm>
                <a:off x="7095380" y="1739106"/>
                <a:ext cx="2111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7030A0"/>
                    </a:solidFill>
                  </a:rPr>
                  <a:t>Magnetic Flux Lines</a:t>
                </a:r>
              </a:p>
            </p:txBody>
          </p:sp>
          <p:sp>
            <p:nvSpPr>
              <p:cNvPr id="168972" name="Line 11">
                <a:extLst>
                  <a:ext uri="{FF2B5EF4-FFF2-40B4-BE49-F238E27FC236}">
                    <a16:creationId xmlns:a16="http://schemas.microsoft.com/office/drawing/2014/main" id="{DC3237E2-021A-74B4-9C5B-5953327D1889}"/>
                  </a:ext>
                </a:extLst>
              </p:cNvPr>
              <p:cNvSpPr>
                <a:spLocks noChangeShapeType="1"/>
              </p:cNvSpPr>
              <p:nvPr/>
            </p:nvSpPr>
            <p:spPr bwMode="auto">
              <a:xfrm flipH="1">
                <a:off x="4628819" y="2177559"/>
                <a:ext cx="2466558" cy="1390219"/>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8970" name="Line 11">
              <a:extLst>
                <a:ext uri="{FF2B5EF4-FFF2-40B4-BE49-F238E27FC236}">
                  <a16:creationId xmlns:a16="http://schemas.microsoft.com/office/drawing/2014/main" id="{2AE34379-49B2-47D9-5FBA-DA1E23E4E5F0}"/>
                </a:ext>
              </a:extLst>
            </p:cNvPr>
            <p:cNvSpPr>
              <a:spLocks noChangeShapeType="1"/>
            </p:cNvSpPr>
            <p:nvPr/>
          </p:nvSpPr>
          <p:spPr bwMode="auto">
            <a:xfrm flipH="1">
              <a:off x="5075898" y="2011291"/>
              <a:ext cx="1937705" cy="165702"/>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68968" name="TextBox 16">
            <a:extLst>
              <a:ext uri="{FF2B5EF4-FFF2-40B4-BE49-F238E27FC236}">
                <a16:creationId xmlns:a16="http://schemas.microsoft.com/office/drawing/2014/main" id="{44B5C8F5-29E5-5CF2-5C78-2E703E293417}"/>
              </a:ext>
            </a:extLst>
          </p:cNvPr>
          <p:cNvSpPr txBox="1">
            <a:spLocks noChangeArrowheads="1"/>
          </p:cNvSpPr>
          <p:nvPr/>
        </p:nvSpPr>
        <p:spPr bwMode="auto">
          <a:xfrm>
            <a:off x="696913" y="5659438"/>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Note: Nucleus and Inner Electron Shells Not Shown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F40088BF-9056-10FC-EF07-B02AA6D5C34B}"/>
              </a:ext>
            </a:extLst>
          </p:cNvPr>
          <p:cNvSpPr>
            <a:spLocks noGrp="1" noChangeArrowheads="1"/>
          </p:cNvSpPr>
          <p:nvPr>
            <p:ph type="title"/>
          </p:nvPr>
        </p:nvSpPr>
        <p:spPr>
          <a:xfrm>
            <a:off x="741363" y="-139700"/>
            <a:ext cx="7513637" cy="1676400"/>
          </a:xfrm>
          <a:noFill/>
        </p:spPr>
        <p:txBody>
          <a:bodyPr lIns="92075" tIns="46038" rIns="92075" bIns="46038"/>
          <a:lstStyle/>
          <a:p>
            <a:pPr eaLnBrk="1" hangingPunct="1"/>
            <a:r>
              <a:rPr lang="en-US" altLang="en-US" sz="3200" b="1">
                <a:solidFill>
                  <a:srgbClr val="000099"/>
                </a:solidFill>
              </a:rPr>
              <a:t>Arrangement of Electrons </a:t>
            </a:r>
            <a:br>
              <a:rPr lang="en-US" altLang="en-US" sz="3200" b="1">
                <a:solidFill>
                  <a:srgbClr val="000099"/>
                </a:solidFill>
              </a:rPr>
            </a:br>
            <a:r>
              <a:rPr lang="en-US" altLang="en-US" sz="3200" b="1">
                <a:solidFill>
                  <a:srgbClr val="000099"/>
                </a:solidFill>
              </a:rPr>
              <a:t>In Packing Shells (Magic Numbers)</a:t>
            </a:r>
          </a:p>
        </p:txBody>
      </p:sp>
      <p:sp>
        <p:nvSpPr>
          <p:cNvPr id="199684" name="Text Box 4">
            <a:extLst>
              <a:ext uri="{FF2B5EF4-FFF2-40B4-BE49-F238E27FC236}">
                <a16:creationId xmlns:a16="http://schemas.microsoft.com/office/drawing/2014/main" id="{1D67BA06-7149-DE46-34D6-7667B31FC6AB}"/>
              </a:ext>
            </a:extLst>
          </p:cNvPr>
          <p:cNvSpPr txBox="1">
            <a:spLocks noChangeArrowheads="1"/>
          </p:cNvSpPr>
          <p:nvPr/>
        </p:nvSpPr>
        <p:spPr bwMode="auto">
          <a:xfrm>
            <a:off x="419100" y="4371975"/>
            <a:ext cx="8305800" cy="22463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2000" b="1" dirty="0">
                <a:solidFill>
                  <a:srgbClr val="000000"/>
                </a:solidFill>
              </a:rPr>
              <a:t>The Helicon Model of Atomic Structure Accurately Predicts Electron Shell Progression Based Upon: </a:t>
            </a:r>
          </a:p>
          <a:p>
            <a:pPr marL="2457450" indent="-342900" eaLnBrk="1" hangingPunct="1">
              <a:spcBef>
                <a:spcPct val="0"/>
              </a:spcBef>
              <a:defRPr/>
            </a:pPr>
            <a:r>
              <a:rPr lang="en-US" altLang="en-US" sz="2000" b="1" dirty="0">
                <a:solidFill>
                  <a:srgbClr val="0070C0"/>
                </a:solidFill>
              </a:rPr>
              <a:t>Minimum Potential Energy</a:t>
            </a:r>
          </a:p>
          <a:p>
            <a:pPr marL="2457450" indent="-342900" eaLnBrk="1" hangingPunct="1">
              <a:spcBef>
                <a:spcPct val="0"/>
              </a:spcBef>
              <a:defRPr/>
            </a:pPr>
            <a:r>
              <a:rPr lang="en-US" altLang="en-US" sz="2000" b="1" dirty="0">
                <a:solidFill>
                  <a:srgbClr val="0070C0"/>
                </a:solidFill>
              </a:rPr>
              <a:t>Combinatorial Geometry </a:t>
            </a:r>
          </a:p>
          <a:p>
            <a:pPr marL="2457450" indent="-342900" eaLnBrk="1" hangingPunct="1">
              <a:spcBef>
                <a:spcPct val="0"/>
              </a:spcBef>
              <a:defRPr/>
            </a:pPr>
            <a:r>
              <a:rPr lang="en-US" altLang="en-US" sz="2000" b="1" dirty="0">
                <a:solidFill>
                  <a:srgbClr val="0070C0"/>
                </a:solidFill>
              </a:rPr>
              <a:t>Maximum Packing </a:t>
            </a:r>
          </a:p>
          <a:p>
            <a:pPr algn="ctr" eaLnBrk="1" hangingPunct="1">
              <a:spcBef>
                <a:spcPct val="0"/>
              </a:spcBef>
              <a:buFontTx/>
              <a:buNone/>
              <a:defRPr/>
            </a:pPr>
            <a:r>
              <a:rPr lang="en-US" altLang="en-US" sz="2000" b="1" dirty="0">
                <a:solidFill>
                  <a:srgbClr val="000000"/>
                </a:solidFill>
              </a:rPr>
              <a:t>Provides The </a:t>
            </a:r>
            <a:r>
              <a:rPr lang="en-US" altLang="en-US" sz="2000" b="1" dirty="0">
                <a:solidFill>
                  <a:srgbClr val="FF0000"/>
                </a:solidFill>
              </a:rPr>
              <a:t>First Causal Explanation of the ‘Magic’ Numbers</a:t>
            </a:r>
            <a:r>
              <a:rPr lang="en-US" altLang="en-US" sz="2000" b="1" dirty="0">
                <a:solidFill>
                  <a:srgbClr val="000000"/>
                </a:solidFill>
              </a:rPr>
              <a:t> of Electrons Per Shell</a:t>
            </a:r>
          </a:p>
        </p:txBody>
      </p:sp>
      <p:pic>
        <p:nvPicPr>
          <p:cNvPr id="171012" name="Picture 2" descr="A picture containing text, screenshot, font, number&#10;&#10;Description automatically generated">
            <a:extLst>
              <a:ext uri="{FF2B5EF4-FFF2-40B4-BE49-F238E27FC236}">
                <a16:creationId xmlns:a16="http://schemas.microsoft.com/office/drawing/2014/main" id="{9A79EF71-ECFA-166B-0BCE-7AEB1362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1314450"/>
            <a:ext cx="570071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Box 1">
            <a:extLst>
              <a:ext uri="{FF2B5EF4-FFF2-40B4-BE49-F238E27FC236}">
                <a16:creationId xmlns:a16="http://schemas.microsoft.com/office/drawing/2014/main" id="{F032D593-AFBD-65D0-2F35-1CD7EF2BC61F}"/>
              </a:ext>
            </a:extLst>
          </p:cNvPr>
          <p:cNvSpPr txBox="1">
            <a:spLocks noChangeArrowheads="1"/>
          </p:cNvSpPr>
          <p:nvPr/>
        </p:nvSpPr>
        <p:spPr bwMode="auto">
          <a:xfrm>
            <a:off x="7304088" y="2679700"/>
            <a:ext cx="124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70C0"/>
                </a:solidFill>
              </a:rPr>
              <a:t>Note: Only Full Shell Numbers Are Shown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9684">
                                            <p:txEl>
                                              <p:pRg st="0" end="0"/>
                                            </p:txEl>
                                          </p:spTgt>
                                        </p:tgtEl>
                                        <p:attrNameLst>
                                          <p:attrName>style.visibility</p:attrName>
                                        </p:attrNameLst>
                                      </p:cBhvr>
                                      <p:to>
                                        <p:strVal val="visible"/>
                                      </p:to>
                                    </p:set>
                                    <p:animEffect transition="in" filter="fade">
                                      <p:cBhvr>
                                        <p:cTn id="7" dur="500"/>
                                        <p:tgtEl>
                                          <p:spTgt spid="19968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9684">
                                            <p:txEl>
                                              <p:pRg st="1" end="1"/>
                                            </p:txEl>
                                          </p:spTgt>
                                        </p:tgtEl>
                                        <p:attrNameLst>
                                          <p:attrName>style.visibility</p:attrName>
                                        </p:attrNameLst>
                                      </p:cBhvr>
                                      <p:to>
                                        <p:strVal val="visible"/>
                                      </p:to>
                                    </p:set>
                                    <p:animEffect transition="in" filter="fade">
                                      <p:cBhvr>
                                        <p:cTn id="10" dur="500"/>
                                        <p:tgtEl>
                                          <p:spTgt spid="19968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9684">
                                            <p:txEl>
                                              <p:pRg st="2" end="2"/>
                                            </p:txEl>
                                          </p:spTgt>
                                        </p:tgtEl>
                                        <p:attrNameLst>
                                          <p:attrName>style.visibility</p:attrName>
                                        </p:attrNameLst>
                                      </p:cBhvr>
                                      <p:to>
                                        <p:strVal val="visible"/>
                                      </p:to>
                                    </p:set>
                                    <p:animEffect transition="in" filter="fade">
                                      <p:cBhvr>
                                        <p:cTn id="13" dur="500"/>
                                        <p:tgtEl>
                                          <p:spTgt spid="19968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9684">
                                            <p:txEl>
                                              <p:pRg st="3" end="3"/>
                                            </p:txEl>
                                          </p:spTgt>
                                        </p:tgtEl>
                                        <p:attrNameLst>
                                          <p:attrName>style.visibility</p:attrName>
                                        </p:attrNameLst>
                                      </p:cBhvr>
                                      <p:to>
                                        <p:strVal val="visible"/>
                                      </p:to>
                                    </p:set>
                                    <p:animEffect transition="in" filter="fade">
                                      <p:cBhvr>
                                        <p:cTn id="16" dur="500"/>
                                        <p:tgtEl>
                                          <p:spTgt spid="19968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99684">
                                            <p:txEl>
                                              <p:pRg st="4" end="4"/>
                                            </p:txEl>
                                          </p:spTgt>
                                        </p:tgtEl>
                                        <p:attrNameLst>
                                          <p:attrName>style.visibility</p:attrName>
                                        </p:attrNameLst>
                                      </p:cBhvr>
                                      <p:to>
                                        <p:strVal val="visible"/>
                                      </p:to>
                                    </p:set>
                                    <p:animEffect transition="in" filter="fade">
                                      <p:cBhvr>
                                        <p:cTn id="21" dur="500"/>
                                        <p:tgtEl>
                                          <p:spTgt spid="1996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E25E03F7-CD7C-B0EE-52D6-FFCCA7379EC4}"/>
              </a:ext>
            </a:extLst>
          </p:cNvPr>
          <p:cNvSpPr>
            <a:spLocks noGrp="1" noChangeArrowheads="1"/>
          </p:cNvSpPr>
          <p:nvPr>
            <p:ph type="title"/>
          </p:nvPr>
        </p:nvSpPr>
        <p:spPr>
          <a:xfrm>
            <a:off x="731838" y="274638"/>
            <a:ext cx="7772400" cy="1143000"/>
          </a:xfrm>
        </p:spPr>
        <p:txBody>
          <a:bodyPr/>
          <a:lstStyle/>
          <a:p>
            <a:pPr eaLnBrk="1" hangingPunct="1"/>
            <a:r>
              <a:rPr lang="en-US" altLang="en-US" sz="3600" b="1">
                <a:solidFill>
                  <a:srgbClr val="0070C0"/>
                </a:solidFill>
              </a:rPr>
              <a:t>Revised Electrodynamics Leads to New Model of the </a:t>
            </a:r>
            <a:r>
              <a:rPr lang="en-US" altLang="en-US" sz="3600" b="1">
                <a:solidFill>
                  <a:srgbClr val="C00000"/>
                </a:solidFill>
              </a:rPr>
              <a:t>Nucleus</a:t>
            </a:r>
          </a:p>
        </p:txBody>
      </p:sp>
      <p:pic>
        <p:nvPicPr>
          <p:cNvPr id="173059" name="Picture 3" descr="oxygennuc">
            <a:extLst>
              <a:ext uri="{FF2B5EF4-FFF2-40B4-BE49-F238E27FC236}">
                <a16:creationId xmlns:a16="http://schemas.microsoft.com/office/drawing/2014/main" id="{C0540C32-EDC1-3A70-D6A8-59069A9CE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980"/>
          <a:stretch>
            <a:fillRect/>
          </a:stretch>
        </p:blipFill>
        <p:spPr bwMode="auto">
          <a:xfrm>
            <a:off x="488950" y="1562100"/>
            <a:ext cx="3719513"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4">
            <a:extLst>
              <a:ext uri="{FF2B5EF4-FFF2-40B4-BE49-F238E27FC236}">
                <a16:creationId xmlns:a16="http://schemas.microsoft.com/office/drawing/2014/main" id="{16ADA7D6-7E20-BDA9-2AB7-A119390B643B}"/>
              </a:ext>
            </a:extLst>
          </p:cNvPr>
          <p:cNvSpPr txBox="1">
            <a:spLocks noChangeArrowheads="1"/>
          </p:cNvSpPr>
          <p:nvPr/>
        </p:nvSpPr>
        <p:spPr bwMode="auto">
          <a:xfrm>
            <a:off x="596900" y="5384800"/>
            <a:ext cx="3719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a:latin typeface="Times New Roman" panose="02020603050405020304" pitchFamily="18" charset="0"/>
              </a:rPr>
              <a:t>O-16  Oxygen Nucleus</a:t>
            </a:r>
          </a:p>
        </p:txBody>
      </p:sp>
      <p:grpSp>
        <p:nvGrpSpPr>
          <p:cNvPr id="2" name="Group 1">
            <a:extLst>
              <a:ext uri="{FF2B5EF4-FFF2-40B4-BE49-F238E27FC236}">
                <a16:creationId xmlns:a16="http://schemas.microsoft.com/office/drawing/2014/main" id="{2614E11F-98C2-5D35-09D1-026C04C9CB6C}"/>
              </a:ext>
            </a:extLst>
          </p:cNvPr>
          <p:cNvGrpSpPr>
            <a:grpSpLocks/>
          </p:cNvGrpSpPr>
          <p:nvPr/>
        </p:nvGrpSpPr>
        <p:grpSpPr bwMode="auto">
          <a:xfrm>
            <a:off x="3702050" y="2570163"/>
            <a:ext cx="2503488" cy="1612900"/>
            <a:chOff x="-2440085" y="3699938"/>
            <a:chExt cx="2503260" cy="1612863"/>
          </a:xfrm>
        </p:grpSpPr>
        <p:sp>
          <p:nvSpPr>
            <p:cNvPr id="173111" name="Rectangle 3">
              <a:extLst>
                <a:ext uri="{FF2B5EF4-FFF2-40B4-BE49-F238E27FC236}">
                  <a16:creationId xmlns:a16="http://schemas.microsoft.com/office/drawing/2014/main" id="{C1853B42-8F03-4703-0439-C0F947EEA2E4}"/>
                </a:ext>
              </a:extLst>
            </p:cNvPr>
            <p:cNvSpPr>
              <a:spLocks noChangeArrowheads="1"/>
            </p:cNvSpPr>
            <p:nvPr/>
          </p:nvSpPr>
          <p:spPr bwMode="auto">
            <a:xfrm>
              <a:off x="-1308425" y="4286941"/>
              <a:ext cx="1371600" cy="92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C00000"/>
                  </a:solidFill>
                </a:rPr>
                <a:t>Electrons in the Nucleus !</a:t>
              </a:r>
            </a:p>
          </p:txBody>
        </p:sp>
        <p:sp>
          <p:nvSpPr>
            <p:cNvPr id="173112" name="Line 11">
              <a:extLst>
                <a:ext uri="{FF2B5EF4-FFF2-40B4-BE49-F238E27FC236}">
                  <a16:creationId xmlns:a16="http://schemas.microsoft.com/office/drawing/2014/main" id="{0550A46C-6541-27A9-1130-943FB6B0A2B2}"/>
                </a:ext>
              </a:extLst>
            </p:cNvPr>
            <p:cNvSpPr>
              <a:spLocks noChangeShapeType="1"/>
            </p:cNvSpPr>
            <p:nvPr/>
          </p:nvSpPr>
          <p:spPr bwMode="auto">
            <a:xfrm flipH="1" flipV="1">
              <a:off x="-2215014" y="3699938"/>
              <a:ext cx="906590" cy="711553"/>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3113" name="Line 11">
              <a:extLst>
                <a:ext uri="{FF2B5EF4-FFF2-40B4-BE49-F238E27FC236}">
                  <a16:creationId xmlns:a16="http://schemas.microsoft.com/office/drawing/2014/main" id="{DE437E74-5FEF-17D8-DED0-DCFD4868E2B5}"/>
                </a:ext>
              </a:extLst>
            </p:cNvPr>
            <p:cNvSpPr>
              <a:spLocks noChangeShapeType="1"/>
            </p:cNvSpPr>
            <p:nvPr/>
          </p:nvSpPr>
          <p:spPr bwMode="auto">
            <a:xfrm flipH="1">
              <a:off x="-2440085" y="4601250"/>
              <a:ext cx="1046652" cy="711551"/>
            </a:xfrm>
            <a:prstGeom prst="line">
              <a:avLst/>
            </a:prstGeom>
            <a:noFill/>
            <a:ln w="285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 name="Group 9">
            <a:extLst>
              <a:ext uri="{FF2B5EF4-FFF2-40B4-BE49-F238E27FC236}">
                <a16:creationId xmlns:a16="http://schemas.microsoft.com/office/drawing/2014/main" id="{0757074E-A14B-5617-B6C6-DB77D19E24DA}"/>
              </a:ext>
            </a:extLst>
          </p:cNvPr>
          <p:cNvGrpSpPr>
            <a:grpSpLocks/>
          </p:cNvGrpSpPr>
          <p:nvPr/>
        </p:nvGrpSpPr>
        <p:grpSpPr bwMode="auto">
          <a:xfrm>
            <a:off x="3171825" y="2049463"/>
            <a:ext cx="2800350" cy="1901825"/>
            <a:chOff x="5311774" y="2417044"/>
            <a:chExt cx="2800503" cy="1902179"/>
          </a:xfrm>
        </p:grpSpPr>
        <p:grpSp>
          <p:nvGrpSpPr>
            <p:cNvPr id="173107" name="Group 5">
              <a:extLst>
                <a:ext uri="{FF2B5EF4-FFF2-40B4-BE49-F238E27FC236}">
                  <a16:creationId xmlns:a16="http://schemas.microsoft.com/office/drawing/2014/main" id="{1C4AC69D-99A8-4EA9-7F1B-D594A1F1D5EE}"/>
                </a:ext>
              </a:extLst>
            </p:cNvPr>
            <p:cNvGrpSpPr>
              <a:grpSpLocks/>
            </p:cNvGrpSpPr>
            <p:nvPr/>
          </p:nvGrpSpPr>
          <p:grpSpPr bwMode="auto">
            <a:xfrm>
              <a:off x="6349206" y="2417044"/>
              <a:ext cx="1763071" cy="765635"/>
              <a:chOff x="4171066" y="4097907"/>
              <a:chExt cx="1763071" cy="765635"/>
            </a:xfrm>
          </p:grpSpPr>
          <p:sp>
            <p:nvSpPr>
              <p:cNvPr id="173109" name="Rectangle 3">
                <a:extLst>
                  <a:ext uri="{FF2B5EF4-FFF2-40B4-BE49-F238E27FC236}">
                    <a16:creationId xmlns:a16="http://schemas.microsoft.com/office/drawing/2014/main" id="{8F42014D-88A0-97F3-474D-DCB3AC305EF0}"/>
                  </a:ext>
                </a:extLst>
              </p:cNvPr>
              <p:cNvSpPr>
                <a:spLocks noChangeArrowheads="1"/>
              </p:cNvSpPr>
              <p:nvPr/>
            </p:nvSpPr>
            <p:spPr bwMode="auto">
              <a:xfrm>
                <a:off x="4876155" y="4493568"/>
                <a:ext cx="1057982"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Protons</a:t>
                </a:r>
              </a:p>
            </p:txBody>
          </p:sp>
          <p:sp>
            <p:nvSpPr>
              <p:cNvPr id="173110" name="Line 11">
                <a:extLst>
                  <a:ext uri="{FF2B5EF4-FFF2-40B4-BE49-F238E27FC236}">
                    <a16:creationId xmlns:a16="http://schemas.microsoft.com/office/drawing/2014/main" id="{40ADB0E6-56AC-0C73-EF90-3779EA08232E}"/>
                  </a:ext>
                </a:extLst>
              </p:cNvPr>
              <p:cNvSpPr>
                <a:spLocks noChangeShapeType="1"/>
              </p:cNvSpPr>
              <p:nvPr/>
            </p:nvSpPr>
            <p:spPr bwMode="auto">
              <a:xfrm flipH="1" flipV="1">
                <a:off x="4171066" y="4097907"/>
                <a:ext cx="705088" cy="470817"/>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3108" name="Line 11">
              <a:extLst>
                <a:ext uri="{FF2B5EF4-FFF2-40B4-BE49-F238E27FC236}">
                  <a16:creationId xmlns:a16="http://schemas.microsoft.com/office/drawing/2014/main" id="{329E5122-4399-20D0-5037-9BB1492FE6F9}"/>
                </a:ext>
              </a:extLst>
            </p:cNvPr>
            <p:cNvSpPr>
              <a:spLocks noChangeShapeType="1"/>
            </p:cNvSpPr>
            <p:nvPr/>
          </p:nvSpPr>
          <p:spPr bwMode="auto">
            <a:xfrm flipH="1">
              <a:off x="5311774" y="3100249"/>
              <a:ext cx="1812925" cy="1218974"/>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21" name="Group 20">
            <a:extLst>
              <a:ext uri="{FF2B5EF4-FFF2-40B4-BE49-F238E27FC236}">
                <a16:creationId xmlns:a16="http://schemas.microsoft.com/office/drawing/2014/main" id="{054E4193-38CB-68C0-684B-C00CD3312054}"/>
              </a:ext>
            </a:extLst>
          </p:cNvPr>
          <p:cNvGrpSpPr>
            <a:grpSpLocks/>
          </p:cNvGrpSpPr>
          <p:nvPr/>
        </p:nvGrpSpPr>
        <p:grpSpPr bwMode="auto">
          <a:xfrm>
            <a:off x="6281738" y="2003425"/>
            <a:ext cx="2552700" cy="1652588"/>
            <a:chOff x="6370636" y="3619240"/>
            <a:chExt cx="2552700" cy="1653382"/>
          </a:xfrm>
        </p:grpSpPr>
        <p:grpSp>
          <p:nvGrpSpPr>
            <p:cNvPr id="11" name="Group 12">
              <a:extLst>
                <a:ext uri="{FF2B5EF4-FFF2-40B4-BE49-F238E27FC236}">
                  <a16:creationId xmlns:a16="http://schemas.microsoft.com/office/drawing/2014/main" id="{62CFB868-DDD1-C7B8-35B1-6D607AE35B61}"/>
                </a:ext>
              </a:extLst>
            </p:cNvPr>
            <p:cNvGrpSpPr>
              <a:grpSpLocks/>
            </p:cNvGrpSpPr>
            <p:nvPr/>
          </p:nvGrpSpPr>
          <p:grpSpPr bwMode="auto">
            <a:xfrm>
              <a:off x="6370636" y="3619240"/>
              <a:ext cx="2552700" cy="1316038"/>
              <a:chOff x="3937" y="538"/>
              <a:chExt cx="1608" cy="829"/>
            </a:xfrm>
            <a:noFill/>
          </p:grpSpPr>
          <p:sp>
            <p:nvSpPr>
              <p:cNvPr id="12" name="Rectangle 13">
                <a:extLst>
                  <a:ext uri="{FF2B5EF4-FFF2-40B4-BE49-F238E27FC236}">
                    <a16:creationId xmlns:a16="http://schemas.microsoft.com/office/drawing/2014/main" id="{B1DBDCFA-9388-322C-E2ED-217A6A732ADB}"/>
                  </a:ext>
                </a:extLst>
              </p:cNvPr>
              <p:cNvSpPr>
                <a:spLocks noChangeArrowheads="1"/>
              </p:cNvSpPr>
              <p:nvPr/>
            </p:nvSpPr>
            <p:spPr bwMode="auto">
              <a:xfrm>
                <a:off x="3937" y="538"/>
                <a:ext cx="1608" cy="829"/>
              </a:xfrm>
              <a:prstGeom prst="rect">
                <a:avLst/>
              </a:prstGeom>
              <a:grpFill/>
              <a:ln w="38100">
                <a:no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800"/>
              </a:p>
            </p:txBody>
          </p:sp>
          <p:pic>
            <p:nvPicPr>
              <p:cNvPr id="13" name="Picture 14" descr="H2-e1p1p1e1noaxes-lo-mem">
                <a:extLst>
                  <a:ext uri="{FF2B5EF4-FFF2-40B4-BE49-F238E27FC236}">
                    <a16:creationId xmlns:a16="http://schemas.microsoft.com/office/drawing/2014/main" id="{12E9B62C-61CD-5031-75D5-6EB9956C7667}"/>
                  </a:ext>
                </a:extLst>
              </p:cNvPr>
              <p:cNvPicPr>
                <a:picLocks noChangeAspect="1" noChangeArrowheads="1"/>
              </p:cNvPicPr>
              <p:nvPr/>
            </p:nvPicPr>
            <p:blipFill>
              <a:blip r:embed="rId4" cstate="screen"/>
              <a:srcRect l="9750" t="26750" r="8000" b="30750"/>
              <a:stretch>
                <a:fillRect/>
              </a:stretch>
            </p:blipFill>
            <p:spPr bwMode="auto">
              <a:xfrm>
                <a:off x="4023" y="603"/>
                <a:ext cx="1446" cy="746"/>
              </a:xfrm>
              <a:prstGeom prst="rect">
                <a:avLst/>
              </a:prstGeom>
              <a:grpFill/>
              <a:ln w="9525">
                <a:noFill/>
                <a:miter lim="800000"/>
                <a:headEnd/>
                <a:tailEnd/>
              </a:ln>
            </p:spPr>
          </p:pic>
          <p:sp>
            <p:nvSpPr>
              <p:cNvPr id="14" name="Text Box 15">
                <a:extLst>
                  <a:ext uri="{FF2B5EF4-FFF2-40B4-BE49-F238E27FC236}">
                    <a16:creationId xmlns:a16="http://schemas.microsoft.com/office/drawing/2014/main" id="{5DEFEA42-4406-AA24-171B-D32CB9541141}"/>
                  </a:ext>
                </a:extLst>
              </p:cNvPr>
              <p:cNvSpPr txBox="1">
                <a:spLocks noChangeArrowheads="1"/>
              </p:cNvSpPr>
              <p:nvPr/>
            </p:nvSpPr>
            <p:spPr bwMode="auto">
              <a:xfrm>
                <a:off x="4460" y="1136"/>
                <a:ext cx="228" cy="154"/>
              </a:xfrm>
              <a:prstGeom prst="rect">
                <a:avLst/>
              </a:prstGeom>
              <a:grp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5" name="Text Box 16">
                <a:extLst>
                  <a:ext uri="{FF2B5EF4-FFF2-40B4-BE49-F238E27FC236}">
                    <a16:creationId xmlns:a16="http://schemas.microsoft.com/office/drawing/2014/main" id="{F77FF6BD-EF84-F5F5-3C5B-721C5158421F}"/>
                  </a:ext>
                </a:extLst>
              </p:cNvPr>
              <p:cNvSpPr txBox="1">
                <a:spLocks noChangeArrowheads="1"/>
              </p:cNvSpPr>
              <p:nvPr/>
            </p:nvSpPr>
            <p:spPr bwMode="auto">
              <a:xfrm>
                <a:off x="4660" y="655"/>
                <a:ext cx="228" cy="154"/>
              </a:xfrm>
              <a:prstGeom prst="rect">
                <a:avLst/>
              </a:prstGeom>
              <a:grp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P</a:t>
                </a:r>
                <a:r>
                  <a:rPr lang="en-US" altLang="en-US" sz="1400" b="1" baseline="30000">
                    <a:latin typeface="Tahoma" panose="020B0604030504040204" pitchFamily="34" charset="0"/>
                  </a:rPr>
                  <a:t>+</a:t>
                </a:r>
              </a:p>
            </p:txBody>
          </p:sp>
          <p:sp>
            <p:nvSpPr>
              <p:cNvPr id="16" name="Text Box 17">
                <a:extLst>
                  <a:ext uri="{FF2B5EF4-FFF2-40B4-BE49-F238E27FC236}">
                    <a16:creationId xmlns:a16="http://schemas.microsoft.com/office/drawing/2014/main" id="{422F27CE-2DB0-F76B-18DF-D841ECA0AA51}"/>
                  </a:ext>
                </a:extLst>
              </p:cNvPr>
              <p:cNvSpPr txBox="1">
                <a:spLocks noChangeArrowheads="1"/>
              </p:cNvSpPr>
              <p:nvPr/>
            </p:nvSpPr>
            <p:spPr bwMode="auto">
              <a:xfrm>
                <a:off x="3980" y="975"/>
                <a:ext cx="202" cy="164"/>
              </a:xfrm>
              <a:prstGeom prst="rect">
                <a:avLst/>
              </a:prstGeom>
              <a:grp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sp>
            <p:nvSpPr>
              <p:cNvPr id="17" name="Text Box 18">
                <a:extLst>
                  <a:ext uri="{FF2B5EF4-FFF2-40B4-BE49-F238E27FC236}">
                    <a16:creationId xmlns:a16="http://schemas.microsoft.com/office/drawing/2014/main" id="{7B6B5858-CEA0-419C-3996-324E186BB8DD}"/>
                  </a:ext>
                </a:extLst>
              </p:cNvPr>
              <p:cNvSpPr txBox="1">
                <a:spLocks noChangeArrowheads="1"/>
              </p:cNvSpPr>
              <p:nvPr/>
            </p:nvSpPr>
            <p:spPr bwMode="auto">
              <a:xfrm>
                <a:off x="5302" y="742"/>
                <a:ext cx="202" cy="164"/>
              </a:xfrm>
              <a:prstGeom prst="rect">
                <a:avLst/>
              </a:prstGeom>
              <a:grp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000" b="1" i="1">
                    <a:latin typeface="Tahoma" panose="020B0604030504040204" pitchFamily="34" charset="0"/>
                  </a:rPr>
                  <a:t>e</a:t>
                </a:r>
                <a:r>
                  <a:rPr lang="en-US" altLang="en-US" sz="1600" b="1" baseline="30000">
                    <a:latin typeface="Tahoma" panose="020B0604030504040204" pitchFamily="34" charset="0"/>
                  </a:rPr>
                  <a:t>-</a:t>
                </a:r>
              </a:p>
            </p:txBody>
          </p:sp>
        </p:grpSp>
        <p:sp>
          <p:nvSpPr>
            <p:cNvPr id="173106" name="TextBox 17">
              <a:extLst>
                <a:ext uri="{FF2B5EF4-FFF2-40B4-BE49-F238E27FC236}">
                  <a16:creationId xmlns:a16="http://schemas.microsoft.com/office/drawing/2014/main" id="{036CDEFE-A0D1-A8C9-919A-455B5D581913}"/>
                </a:ext>
              </a:extLst>
            </p:cNvPr>
            <p:cNvSpPr txBox="1">
              <a:spLocks noChangeArrowheads="1"/>
            </p:cNvSpPr>
            <p:nvPr/>
          </p:nvSpPr>
          <p:spPr bwMode="auto">
            <a:xfrm>
              <a:off x="6650036" y="4903290"/>
              <a:ext cx="2098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H</a:t>
              </a:r>
              <a:r>
                <a:rPr lang="en-US" altLang="en-US" sz="1800" b="1" baseline="-25000"/>
                <a:t>2</a:t>
              </a:r>
              <a:r>
                <a:rPr lang="en-US" altLang="en-US" sz="1800" b="1"/>
                <a:t> - Hydrogen</a:t>
              </a:r>
            </a:p>
          </p:txBody>
        </p:sp>
      </p:grpSp>
      <p:grpSp>
        <p:nvGrpSpPr>
          <p:cNvPr id="34" name="Group 33">
            <a:extLst>
              <a:ext uri="{FF2B5EF4-FFF2-40B4-BE49-F238E27FC236}">
                <a16:creationId xmlns:a16="http://schemas.microsoft.com/office/drawing/2014/main" id="{D82E804B-9821-B60A-5C06-0EC8D0DB6207}"/>
              </a:ext>
            </a:extLst>
          </p:cNvPr>
          <p:cNvGrpSpPr>
            <a:grpSpLocks/>
          </p:cNvGrpSpPr>
          <p:nvPr/>
        </p:nvGrpSpPr>
        <p:grpSpPr bwMode="auto">
          <a:xfrm>
            <a:off x="161925" y="2995613"/>
            <a:ext cx="2251075" cy="457200"/>
            <a:chOff x="162024" y="2995628"/>
            <a:chExt cx="2250678" cy="457200"/>
          </a:xfrm>
        </p:grpSpPr>
        <p:sp>
          <p:nvSpPr>
            <p:cNvPr id="203782" name="Text Box 5">
              <a:extLst>
                <a:ext uri="{FF2B5EF4-FFF2-40B4-BE49-F238E27FC236}">
                  <a16:creationId xmlns:a16="http://schemas.microsoft.com/office/drawing/2014/main" id="{4FAE6B6A-3A11-7DA9-85B7-EB41416F4FE7}"/>
                </a:ext>
              </a:extLst>
            </p:cNvPr>
            <p:cNvSpPr txBox="1">
              <a:spLocks noChangeArrowheads="1"/>
            </p:cNvSpPr>
            <p:nvPr/>
          </p:nvSpPr>
          <p:spPr bwMode="auto">
            <a:xfrm>
              <a:off x="162024" y="2995628"/>
              <a:ext cx="2057037" cy="457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dirty="0">
                  <a:solidFill>
                    <a:srgbClr val="FF0000"/>
                  </a:solidFill>
                  <a:latin typeface="+mj-lt"/>
                  <a:sym typeface="Wingdings" panose="05000000000000000000" pitchFamily="2" charset="2"/>
                </a:rPr>
                <a:t>No Center</a:t>
              </a:r>
              <a:endParaRPr lang="en-US" altLang="en-US" sz="2400" b="1" dirty="0">
                <a:solidFill>
                  <a:srgbClr val="FF0000"/>
                </a:solidFill>
                <a:latin typeface="+mj-lt"/>
              </a:endParaRPr>
            </a:p>
          </p:txBody>
        </p:sp>
        <p:cxnSp>
          <p:nvCxnSpPr>
            <p:cNvPr id="9" name="Straight Arrow Connector 8">
              <a:extLst>
                <a:ext uri="{FF2B5EF4-FFF2-40B4-BE49-F238E27FC236}">
                  <a16:creationId xmlns:a16="http://schemas.microsoft.com/office/drawing/2014/main" id="{03760E7A-4649-3E1C-E969-A98A54E5B8EC}"/>
                </a:ext>
              </a:extLst>
            </p:cNvPr>
            <p:cNvCxnSpPr>
              <a:cxnSpLocks/>
            </p:cNvCxnSpPr>
            <p:nvPr/>
          </p:nvCxnSpPr>
          <p:spPr bwMode="auto">
            <a:xfrm>
              <a:off x="1800035" y="3241690"/>
              <a:ext cx="612667" cy="11113"/>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20DC3BEF-775D-E3E7-9F76-624BB68B763E}"/>
              </a:ext>
            </a:extLst>
          </p:cNvPr>
          <p:cNvGrpSpPr>
            <a:grpSpLocks/>
          </p:cNvGrpSpPr>
          <p:nvPr/>
        </p:nvGrpSpPr>
        <p:grpSpPr bwMode="auto">
          <a:xfrm>
            <a:off x="4984750" y="4537075"/>
            <a:ext cx="3398838" cy="1495425"/>
            <a:chOff x="4984651" y="4537037"/>
            <a:chExt cx="3398949" cy="1495008"/>
          </a:xfrm>
        </p:grpSpPr>
        <p:pic>
          <p:nvPicPr>
            <p:cNvPr id="173101" name="Picture 24">
              <a:extLst>
                <a:ext uri="{FF2B5EF4-FFF2-40B4-BE49-F238E27FC236}">
                  <a16:creationId xmlns:a16="http://schemas.microsoft.com/office/drawing/2014/main" id="{2998AF62-7EBB-8CF8-174B-323E32FC9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592" y="4537037"/>
              <a:ext cx="1495008" cy="149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02" name="TextBox 25">
              <a:extLst>
                <a:ext uri="{FF2B5EF4-FFF2-40B4-BE49-F238E27FC236}">
                  <a16:creationId xmlns:a16="http://schemas.microsoft.com/office/drawing/2014/main" id="{7FF2A7C8-AFBD-86EB-534F-E23F37D0999B}"/>
                </a:ext>
              </a:extLst>
            </p:cNvPr>
            <p:cNvSpPr txBox="1">
              <a:spLocks noChangeArrowheads="1"/>
            </p:cNvSpPr>
            <p:nvPr/>
          </p:nvSpPr>
          <p:spPr bwMode="auto">
            <a:xfrm>
              <a:off x="4984651" y="4554588"/>
              <a:ext cx="20986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C00000"/>
                  </a:solidFill>
                </a:rPr>
                <a:t>This is VERY Different From the Images We Are Still Shown To This Day !</a:t>
              </a:r>
            </a:p>
          </p:txBody>
        </p:sp>
      </p:grpSp>
      <p:grpSp>
        <p:nvGrpSpPr>
          <p:cNvPr id="33" name="Group 32">
            <a:extLst>
              <a:ext uri="{FF2B5EF4-FFF2-40B4-BE49-F238E27FC236}">
                <a16:creationId xmlns:a16="http://schemas.microsoft.com/office/drawing/2014/main" id="{300F8F9C-A0F5-243C-D94F-53EABAC62D89}"/>
              </a:ext>
            </a:extLst>
          </p:cNvPr>
          <p:cNvGrpSpPr>
            <a:grpSpLocks/>
          </p:cNvGrpSpPr>
          <p:nvPr/>
        </p:nvGrpSpPr>
        <p:grpSpPr bwMode="auto">
          <a:xfrm>
            <a:off x="6888163" y="4537075"/>
            <a:ext cx="1408112" cy="1495425"/>
            <a:chOff x="6888592" y="4537037"/>
            <a:chExt cx="1407109" cy="1494879"/>
          </a:xfrm>
        </p:grpSpPr>
        <p:cxnSp>
          <p:nvCxnSpPr>
            <p:cNvPr id="28" name="Straight Connector 27">
              <a:extLst>
                <a:ext uri="{FF2B5EF4-FFF2-40B4-BE49-F238E27FC236}">
                  <a16:creationId xmlns:a16="http://schemas.microsoft.com/office/drawing/2014/main" id="{614CD74B-8751-0C1C-AB58-267240156A4A}"/>
                </a:ext>
              </a:extLst>
            </p:cNvPr>
            <p:cNvCxnSpPr/>
            <p:nvPr/>
          </p:nvCxnSpPr>
          <p:spPr>
            <a:xfrm flipH="1">
              <a:off x="6888592" y="4537037"/>
              <a:ext cx="1407109" cy="14948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507B233-C6F9-24B2-03F5-59D136C7DA75}"/>
                </a:ext>
              </a:extLst>
            </p:cNvPr>
            <p:cNvCxnSpPr>
              <a:cxnSpLocks/>
            </p:cNvCxnSpPr>
            <p:nvPr/>
          </p:nvCxnSpPr>
          <p:spPr>
            <a:xfrm>
              <a:off x="6888592" y="4554494"/>
              <a:ext cx="1407109" cy="13949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A2B6E66-1908-19A7-BA2A-B8DC213E8AD2}"/>
              </a:ext>
            </a:extLst>
          </p:cNvPr>
          <p:cNvGrpSpPr>
            <a:grpSpLocks/>
          </p:cNvGrpSpPr>
          <p:nvPr/>
        </p:nvGrpSpPr>
        <p:grpSpPr bwMode="auto">
          <a:xfrm>
            <a:off x="6537325" y="1512888"/>
            <a:ext cx="2057400" cy="1117600"/>
            <a:chOff x="6537337" y="1512710"/>
            <a:chExt cx="2057400" cy="1117174"/>
          </a:xfrm>
        </p:grpSpPr>
        <p:sp>
          <p:nvSpPr>
            <p:cNvPr id="22" name="Text Box 5">
              <a:extLst>
                <a:ext uri="{FF2B5EF4-FFF2-40B4-BE49-F238E27FC236}">
                  <a16:creationId xmlns:a16="http://schemas.microsoft.com/office/drawing/2014/main" id="{4046D201-1222-16EC-B73E-F3378BD501C8}"/>
                </a:ext>
              </a:extLst>
            </p:cNvPr>
            <p:cNvSpPr txBox="1">
              <a:spLocks noChangeArrowheads="1"/>
            </p:cNvSpPr>
            <p:nvPr/>
          </p:nvSpPr>
          <p:spPr bwMode="auto">
            <a:xfrm>
              <a:off x="6537337" y="1512710"/>
              <a:ext cx="2057400" cy="3998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000" b="1" dirty="0">
                  <a:solidFill>
                    <a:srgbClr val="FF0000"/>
                  </a:solidFill>
                  <a:latin typeface="+mj-lt"/>
                  <a:sym typeface="Wingdings" panose="05000000000000000000" pitchFamily="2" charset="2"/>
                </a:rPr>
                <a:t>No Center</a:t>
              </a:r>
              <a:endParaRPr lang="en-US" altLang="en-US" sz="2000" b="1" dirty="0">
                <a:solidFill>
                  <a:srgbClr val="FF0000"/>
                </a:solidFill>
                <a:latin typeface="+mj-lt"/>
              </a:endParaRPr>
            </a:p>
          </p:txBody>
        </p:sp>
        <p:cxnSp>
          <p:nvCxnSpPr>
            <p:cNvPr id="36" name="Straight Arrow Connector 35">
              <a:extLst>
                <a:ext uri="{FF2B5EF4-FFF2-40B4-BE49-F238E27FC236}">
                  <a16:creationId xmlns:a16="http://schemas.microsoft.com/office/drawing/2014/main" id="{0216FC72-D3BA-2DFC-62C4-7854DD0F3B83}"/>
                </a:ext>
              </a:extLst>
            </p:cNvPr>
            <p:cNvCxnSpPr/>
            <p:nvPr/>
          </p:nvCxnSpPr>
          <p:spPr>
            <a:xfrm>
              <a:off x="7112012" y="1912608"/>
              <a:ext cx="361950" cy="7172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66520F68-25D6-AA9C-C868-A3B45F102E0F}"/>
              </a:ext>
            </a:extLst>
          </p:cNvPr>
          <p:cNvSpPr txBox="1">
            <a:spLocks noChangeArrowheads="1"/>
          </p:cNvSpPr>
          <p:nvPr/>
        </p:nvSpPr>
        <p:spPr bwMode="auto">
          <a:xfrm>
            <a:off x="238125" y="5948363"/>
            <a:ext cx="4438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Note the Alternating Shells (Spheres) of Positive, Negative, Positive…</a:t>
            </a:r>
          </a:p>
        </p:txBody>
      </p:sp>
      <p:grpSp>
        <p:nvGrpSpPr>
          <p:cNvPr id="60" name="Group 59">
            <a:extLst>
              <a:ext uri="{FF2B5EF4-FFF2-40B4-BE49-F238E27FC236}">
                <a16:creationId xmlns:a16="http://schemas.microsoft.com/office/drawing/2014/main" id="{1C76A077-FCD0-F8D7-8206-6C6471ABF77D}"/>
              </a:ext>
            </a:extLst>
          </p:cNvPr>
          <p:cNvGrpSpPr>
            <a:grpSpLocks/>
          </p:cNvGrpSpPr>
          <p:nvPr/>
        </p:nvGrpSpPr>
        <p:grpSpPr bwMode="auto">
          <a:xfrm>
            <a:off x="4702175" y="1562100"/>
            <a:ext cx="3725863" cy="4284663"/>
            <a:chOff x="4701841" y="1562100"/>
            <a:chExt cx="3726197" cy="4284663"/>
          </a:xfrm>
        </p:grpSpPr>
        <p:sp>
          <p:nvSpPr>
            <p:cNvPr id="4" name="Rectangle 3">
              <a:extLst>
                <a:ext uri="{FF2B5EF4-FFF2-40B4-BE49-F238E27FC236}">
                  <a16:creationId xmlns:a16="http://schemas.microsoft.com/office/drawing/2014/main" id="{806198A8-3807-777A-45AD-5B12B443E38C}"/>
                </a:ext>
              </a:extLst>
            </p:cNvPr>
            <p:cNvSpPr/>
            <p:nvPr/>
          </p:nvSpPr>
          <p:spPr>
            <a:xfrm>
              <a:off x="4701841" y="1562100"/>
              <a:ext cx="3719846" cy="4284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071" name="Text Box 4">
              <a:extLst>
                <a:ext uri="{FF2B5EF4-FFF2-40B4-BE49-F238E27FC236}">
                  <a16:creationId xmlns:a16="http://schemas.microsoft.com/office/drawing/2014/main" id="{2A686FA0-D4BC-FE39-C105-52A5970B0D24}"/>
                </a:ext>
              </a:extLst>
            </p:cNvPr>
            <p:cNvSpPr txBox="1">
              <a:spLocks noChangeArrowheads="1"/>
            </p:cNvSpPr>
            <p:nvPr/>
          </p:nvSpPr>
          <p:spPr bwMode="auto">
            <a:xfrm>
              <a:off x="4708525" y="5205637"/>
              <a:ext cx="371951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a:latin typeface="Times New Roman" panose="02020603050405020304" pitchFamily="18" charset="0"/>
                </a:rPr>
                <a:t>O-16  Oxygen Nucleus Using Bergman Model of the Neutron</a:t>
              </a:r>
            </a:p>
          </p:txBody>
        </p:sp>
        <p:grpSp>
          <p:nvGrpSpPr>
            <p:cNvPr id="173072" name="Group 58">
              <a:extLst>
                <a:ext uri="{FF2B5EF4-FFF2-40B4-BE49-F238E27FC236}">
                  <a16:creationId xmlns:a16="http://schemas.microsoft.com/office/drawing/2014/main" id="{C6022201-5BE5-B5CB-D077-62E8D656B895}"/>
                </a:ext>
              </a:extLst>
            </p:cNvPr>
            <p:cNvGrpSpPr>
              <a:grpSpLocks/>
            </p:cNvGrpSpPr>
            <p:nvPr/>
          </p:nvGrpSpPr>
          <p:grpSpPr bwMode="auto">
            <a:xfrm>
              <a:off x="5250646" y="2022738"/>
              <a:ext cx="2719933" cy="2830395"/>
              <a:chOff x="5250646" y="2022738"/>
              <a:chExt cx="2719933" cy="2830395"/>
            </a:xfrm>
          </p:grpSpPr>
          <p:sp>
            <p:nvSpPr>
              <p:cNvPr id="57" name="Oval 56">
                <a:extLst>
                  <a:ext uri="{FF2B5EF4-FFF2-40B4-BE49-F238E27FC236}">
                    <a16:creationId xmlns:a16="http://schemas.microsoft.com/office/drawing/2014/main" id="{C331E0C6-2746-EB3F-EDAB-52CE2D125E16}"/>
                  </a:ext>
                </a:extLst>
              </p:cNvPr>
              <p:cNvSpPr/>
              <p:nvPr/>
            </p:nvSpPr>
            <p:spPr>
              <a:xfrm rot="21210050">
                <a:off x="7072191" y="2436813"/>
                <a:ext cx="639819" cy="547687"/>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a:extLst>
                  <a:ext uri="{FF2B5EF4-FFF2-40B4-BE49-F238E27FC236}">
                    <a16:creationId xmlns:a16="http://schemas.microsoft.com/office/drawing/2014/main" id="{7E14EFE6-D48C-864B-3B70-5D5C05DDE86A}"/>
                  </a:ext>
                </a:extLst>
              </p:cNvPr>
              <p:cNvSpPr/>
              <p:nvPr/>
            </p:nvSpPr>
            <p:spPr>
              <a:xfrm>
                <a:off x="7739001" y="2192338"/>
                <a:ext cx="231796" cy="230187"/>
              </a:xfrm>
              <a:prstGeom prst="ellipse">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a:extLst>
                  <a:ext uri="{FF2B5EF4-FFF2-40B4-BE49-F238E27FC236}">
                    <a16:creationId xmlns:a16="http://schemas.microsoft.com/office/drawing/2014/main" id="{A614D7DF-52F9-1A2E-AB0C-434BB4473D93}"/>
                  </a:ext>
                </a:extLst>
              </p:cNvPr>
              <p:cNvSpPr/>
              <p:nvPr/>
            </p:nvSpPr>
            <p:spPr>
              <a:xfrm>
                <a:off x="6680043" y="2273300"/>
                <a:ext cx="187342" cy="504825"/>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a:extLst>
                  <a:ext uri="{FF2B5EF4-FFF2-40B4-BE49-F238E27FC236}">
                    <a16:creationId xmlns:a16="http://schemas.microsoft.com/office/drawing/2014/main" id="{F199A2EB-E21A-34D3-9FA5-465A95B01D3A}"/>
                  </a:ext>
                </a:extLst>
              </p:cNvPr>
              <p:cNvSpPr/>
              <p:nvPr/>
            </p:nvSpPr>
            <p:spPr>
              <a:xfrm>
                <a:off x="6837220" y="2022475"/>
                <a:ext cx="55567" cy="19843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a:extLst>
                  <a:ext uri="{FF2B5EF4-FFF2-40B4-BE49-F238E27FC236}">
                    <a16:creationId xmlns:a16="http://schemas.microsoft.com/office/drawing/2014/main" id="{5354BF57-6973-8100-68A0-EC40B3872BA4}"/>
                  </a:ext>
                </a:extLst>
              </p:cNvPr>
              <p:cNvSpPr/>
              <p:nvPr/>
            </p:nvSpPr>
            <p:spPr>
              <a:xfrm rot="17729955">
                <a:off x="5511560" y="2338363"/>
                <a:ext cx="471487" cy="566789"/>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a:extLst>
                  <a:ext uri="{FF2B5EF4-FFF2-40B4-BE49-F238E27FC236}">
                    <a16:creationId xmlns:a16="http://schemas.microsoft.com/office/drawing/2014/main" id="{FF80B839-5FB1-8151-2299-98BEBE82B52B}"/>
                  </a:ext>
                </a:extLst>
              </p:cNvPr>
              <p:cNvSpPr/>
              <p:nvPr/>
            </p:nvSpPr>
            <p:spPr>
              <a:xfrm rot="18931651">
                <a:off x="5251165" y="2132013"/>
                <a:ext cx="193692" cy="207962"/>
              </a:xfrm>
              <a:prstGeom prst="ellipse">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a:extLst>
                  <a:ext uri="{FF2B5EF4-FFF2-40B4-BE49-F238E27FC236}">
                    <a16:creationId xmlns:a16="http://schemas.microsoft.com/office/drawing/2014/main" id="{E1DD7E39-80C3-4BB1-916A-C83BB0DACA57}"/>
                  </a:ext>
                </a:extLst>
              </p:cNvPr>
              <p:cNvSpPr/>
              <p:nvPr/>
            </p:nvSpPr>
            <p:spPr>
              <a:xfrm>
                <a:off x="6178348" y="2536825"/>
                <a:ext cx="212744" cy="563563"/>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a:extLst>
                  <a:ext uri="{FF2B5EF4-FFF2-40B4-BE49-F238E27FC236}">
                    <a16:creationId xmlns:a16="http://schemas.microsoft.com/office/drawing/2014/main" id="{405F6129-94FD-C656-7AEA-1BFBA5C72A33}"/>
                  </a:ext>
                </a:extLst>
              </p:cNvPr>
              <p:cNvSpPr/>
              <p:nvPr/>
            </p:nvSpPr>
            <p:spPr>
              <a:xfrm>
                <a:off x="6092616" y="2327275"/>
                <a:ext cx="79382" cy="23653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a:extLst>
                  <a:ext uri="{FF2B5EF4-FFF2-40B4-BE49-F238E27FC236}">
                    <a16:creationId xmlns:a16="http://schemas.microsoft.com/office/drawing/2014/main" id="{4336C452-7AAD-A9ED-0EAC-A6A0901064F9}"/>
                  </a:ext>
                </a:extLst>
              </p:cNvPr>
              <p:cNvSpPr/>
              <p:nvPr/>
            </p:nvSpPr>
            <p:spPr>
              <a:xfrm rot="1211322" flipV="1">
                <a:off x="7078542" y="3849688"/>
                <a:ext cx="598541" cy="466725"/>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a:extLst>
                  <a:ext uri="{FF2B5EF4-FFF2-40B4-BE49-F238E27FC236}">
                    <a16:creationId xmlns:a16="http://schemas.microsoft.com/office/drawing/2014/main" id="{CD45E967-71BF-013F-4739-4048C66CBB53}"/>
                  </a:ext>
                </a:extLst>
              </p:cNvPr>
              <p:cNvSpPr/>
              <p:nvPr/>
            </p:nvSpPr>
            <p:spPr>
              <a:xfrm rot="603394" flipV="1">
                <a:off x="7656444" y="4332288"/>
                <a:ext cx="220682" cy="174625"/>
              </a:xfrm>
              <a:prstGeom prst="ellipse">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a:extLst>
                  <a:ext uri="{FF2B5EF4-FFF2-40B4-BE49-F238E27FC236}">
                    <a16:creationId xmlns:a16="http://schemas.microsoft.com/office/drawing/2014/main" id="{7C4C5CD3-5C24-561A-A676-852C2D5978A1}"/>
                  </a:ext>
                </a:extLst>
              </p:cNvPr>
              <p:cNvSpPr/>
              <p:nvPr/>
            </p:nvSpPr>
            <p:spPr>
              <a:xfrm rot="336445" flipV="1">
                <a:off x="6843571" y="3914775"/>
                <a:ext cx="55567" cy="16033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a:extLst>
                  <a:ext uri="{FF2B5EF4-FFF2-40B4-BE49-F238E27FC236}">
                    <a16:creationId xmlns:a16="http://schemas.microsoft.com/office/drawing/2014/main" id="{80CE8CA9-8A13-E658-C7AC-CE52F9509043}"/>
                  </a:ext>
                </a:extLst>
              </p:cNvPr>
              <p:cNvSpPr/>
              <p:nvPr/>
            </p:nvSpPr>
            <p:spPr>
              <a:xfrm rot="1700248" flipV="1">
                <a:off x="5530590" y="3683000"/>
                <a:ext cx="512809" cy="481013"/>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a:extLst>
                  <a:ext uri="{FF2B5EF4-FFF2-40B4-BE49-F238E27FC236}">
                    <a16:creationId xmlns:a16="http://schemas.microsoft.com/office/drawing/2014/main" id="{1222A1CB-9D1A-DF38-38EA-A7B182862FA4}"/>
                  </a:ext>
                </a:extLst>
              </p:cNvPr>
              <p:cNvSpPr/>
              <p:nvPr/>
            </p:nvSpPr>
            <p:spPr>
              <a:xfrm rot="1234081" flipV="1">
                <a:off x="5317846" y="4121150"/>
                <a:ext cx="187342" cy="153988"/>
              </a:xfrm>
              <a:prstGeom prst="ellipse">
                <a:avLst/>
              </a:prstGeom>
              <a:solidFill>
                <a:schemeClr val="bg1"/>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a:extLst>
                  <a:ext uri="{FF2B5EF4-FFF2-40B4-BE49-F238E27FC236}">
                    <a16:creationId xmlns:a16="http://schemas.microsoft.com/office/drawing/2014/main" id="{41020120-47CA-00AA-B436-4896553C0540}"/>
                  </a:ext>
                </a:extLst>
              </p:cNvPr>
              <p:cNvSpPr/>
              <p:nvPr/>
            </p:nvSpPr>
            <p:spPr>
              <a:xfrm rot="437523" flipV="1">
                <a:off x="6179936" y="3951288"/>
                <a:ext cx="219095" cy="555625"/>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1057BACA-A35E-5BC4-B05D-CEEF3BDB5246}"/>
                  </a:ext>
                </a:extLst>
              </p:cNvPr>
              <p:cNvSpPr/>
              <p:nvPr/>
            </p:nvSpPr>
            <p:spPr>
              <a:xfrm rot="437523" flipV="1">
                <a:off x="6106905" y="4614863"/>
                <a:ext cx="79382" cy="238125"/>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a:extLst>
                  <a:ext uri="{FF2B5EF4-FFF2-40B4-BE49-F238E27FC236}">
                    <a16:creationId xmlns:a16="http://schemas.microsoft.com/office/drawing/2014/main" id="{103BEBEE-96A4-6BA2-FEB7-C5BAFB73F4B2}"/>
                  </a:ext>
                </a:extLst>
              </p:cNvPr>
              <p:cNvSpPr/>
              <p:nvPr/>
            </p:nvSpPr>
            <p:spPr>
              <a:xfrm rot="756230" flipV="1">
                <a:off x="6638765" y="3533775"/>
                <a:ext cx="187342" cy="501650"/>
              </a:xfrm>
              <a:prstGeom prst="ellipse">
                <a:avLst/>
              </a:prstGeom>
              <a:solidFill>
                <a:schemeClr val="bg1"/>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438C857C-3C00-5516-BCF7-53E5C9EB9652}"/>
                  </a:ext>
                </a:extLst>
              </p:cNvPr>
              <p:cNvSpPr/>
              <p:nvPr/>
            </p:nvSpPr>
            <p:spPr>
              <a:xfrm rot="665567" flipV="1">
                <a:off x="6694333" y="3675063"/>
                <a:ext cx="84145" cy="195262"/>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EDCB4E4E-D1E1-D5CA-FCD6-D1CA4496110F}"/>
                  </a:ext>
                </a:extLst>
              </p:cNvPr>
              <p:cNvSpPr/>
              <p:nvPr/>
            </p:nvSpPr>
            <p:spPr>
              <a:xfrm rot="475610" flipV="1">
                <a:off x="6245029" y="4108450"/>
                <a:ext cx="98434" cy="23018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A01249F3-5542-AF98-6464-5D16CC92620A}"/>
                  </a:ext>
                </a:extLst>
              </p:cNvPr>
              <p:cNvSpPr/>
              <p:nvPr/>
            </p:nvSpPr>
            <p:spPr>
              <a:xfrm rot="1490849" flipV="1">
                <a:off x="7242069" y="3990975"/>
                <a:ext cx="239735" cy="171450"/>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6D0B56C4-C022-2AE3-D2EB-80805F7102E1}"/>
                  </a:ext>
                </a:extLst>
              </p:cNvPr>
              <p:cNvSpPr/>
              <p:nvPr/>
            </p:nvSpPr>
            <p:spPr>
              <a:xfrm rot="18816628" flipV="1">
                <a:off x="5690157" y="3826659"/>
                <a:ext cx="187325" cy="220683"/>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47">
                <a:extLst>
                  <a:ext uri="{FF2B5EF4-FFF2-40B4-BE49-F238E27FC236}">
                    <a16:creationId xmlns:a16="http://schemas.microsoft.com/office/drawing/2014/main" id="{90FC9A66-C777-3D40-705F-6867F4884CB3}"/>
                  </a:ext>
                </a:extLst>
              </p:cNvPr>
              <p:cNvSpPr/>
              <p:nvPr/>
            </p:nvSpPr>
            <p:spPr>
              <a:xfrm>
                <a:off x="7270646" y="2606675"/>
                <a:ext cx="238146" cy="23018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a:extLst>
                  <a:ext uri="{FF2B5EF4-FFF2-40B4-BE49-F238E27FC236}">
                    <a16:creationId xmlns:a16="http://schemas.microsoft.com/office/drawing/2014/main" id="{E54F99B3-2359-EBDA-FDE9-838AD0B25AD0}"/>
                  </a:ext>
                </a:extLst>
              </p:cNvPr>
              <p:cNvSpPr/>
              <p:nvPr/>
            </p:nvSpPr>
            <p:spPr>
              <a:xfrm>
                <a:off x="6737198" y="2447925"/>
                <a:ext cx="82557" cy="193675"/>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a:extLst>
                  <a:ext uri="{FF2B5EF4-FFF2-40B4-BE49-F238E27FC236}">
                    <a16:creationId xmlns:a16="http://schemas.microsoft.com/office/drawing/2014/main" id="{53DBC7B1-7693-829F-C694-9A461ADBE28C}"/>
                  </a:ext>
                </a:extLst>
              </p:cNvPr>
              <p:cNvSpPr/>
              <p:nvPr/>
            </p:nvSpPr>
            <p:spPr>
              <a:xfrm rot="18954819">
                <a:off x="5641725" y="2525713"/>
                <a:ext cx="215919" cy="206375"/>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a:extLst>
                  <a:ext uri="{FF2B5EF4-FFF2-40B4-BE49-F238E27FC236}">
                    <a16:creationId xmlns:a16="http://schemas.microsoft.com/office/drawing/2014/main" id="{5C9D37F4-FCF2-1598-67F2-8F6580F07BD7}"/>
                  </a:ext>
                </a:extLst>
              </p:cNvPr>
              <p:cNvSpPr/>
              <p:nvPr/>
            </p:nvSpPr>
            <p:spPr>
              <a:xfrm>
                <a:off x="6243442" y="2701925"/>
                <a:ext cx="98434" cy="230188"/>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nodeType="withEffect">
                                  <p:stCondLst>
                                    <p:cond delay="0"/>
                                  </p:stCondLst>
                                  <p:childTnLst>
                                    <p:animEffect transition="out" filter="fade">
                                      <p:cBhvr>
                                        <p:cTn id="14" dur="500"/>
                                        <p:tgtEl>
                                          <p:spTgt spid="60"/>
                                        </p:tgtEl>
                                      </p:cBhvr>
                                    </p:animEffect>
                                    <p:set>
                                      <p:cBhvr>
                                        <p:cTn id="15" dur="1" fill="hold">
                                          <p:stCondLst>
                                            <p:cond delay="499"/>
                                          </p:stCondLst>
                                        </p:cTn>
                                        <p:tgtEl>
                                          <p:spTgt spid="6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0F7E173-FF56-77B2-B48F-D61F65D8EA98}"/>
              </a:ext>
            </a:extLst>
          </p:cNvPr>
          <p:cNvSpPr>
            <a:spLocks noGrp="1" noChangeArrowheads="1"/>
          </p:cNvSpPr>
          <p:nvPr>
            <p:ph type="title"/>
          </p:nvPr>
        </p:nvSpPr>
        <p:spPr>
          <a:xfrm>
            <a:off x="685800" y="0"/>
            <a:ext cx="7772400" cy="1200150"/>
          </a:xfrm>
          <a:noFill/>
        </p:spPr>
        <p:txBody>
          <a:bodyPr lIns="92075" tIns="46038" rIns="92075" bIns="46038"/>
          <a:lstStyle/>
          <a:p>
            <a:pPr eaLnBrk="1" hangingPunct="1"/>
            <a:r>
              <a:rPr lang="en-US" altLang="en-US" sz="3200" b="1">
                <a:solidFill>
                  <a:schemeClr val="accent2"/>
                </a:solidFill>
              </a:rPr>
              <a:t>Distribution of Rings In </a:t>
            </a:r>
            <a:r>
              <a:rPr lang="en-US" altLang="en-US" sz="3200" b="1">
                <a:solidFill>
                  <a:srgbClr val="C00000"/>
                </a:solidFill>
              </a:rPr>
              <a:t>Nuclear </a:t>
            </a:r>
            <a:r>
              <a:rPr lang="en-US" altLang="en-US" sz="3200" b="1">
                <a:solidFill>
                  <a:schemeClr val="accent2"/>
                </a:solidFill>
              </a:rPr>
              <a:t>Packing Shells</a:t>
            </a:r>
          </a:p>
        </p:txBody>
      </p:sp>
      <p:sp>
        <p:nvSpPr>
          <p:cNvPr id="175107" name="Rectangle 3">
            <a:extLst>
              <a:ext uri="{FF2B5EF4-FFF2-40B4-BE49-F238E27FC236}">
                <a16:creationId xmlns:a16="http://schemas.microsoft.com/office/drawing/2014/main" id="{CB3A15B4-DA97-B9CB-010B-D54C6D2D408C}"/>
              </a:ext>
            </a:extLst>
          </p:cNvPr>
          <p:cNvSpPr>
            <a:spLocks noChangeArrowheads="1"/>
          </p:cNvSpPr>
          <p:nvPr/>
        </p:nvSpPr>
        <p:spPr bwMode="auto">
          <a:xfrm>
            <a:off x="785813" y="1462088"/>
            <a:ext cx="7000875" cy="3933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Total #     --Combinatorial Geometry Shells--</a:t>
            </a:r>
          </a:p>
          <a:p>
            <a:pPr>
              <a:spcBef>
                <a:spcPct val="0"/>
              </a:spcBef>
              <a:buFontTx/>
              <a:buNone/>
            </a:pPr>
            <a:r>
              <a:rPr lang="en-US" altLang="en-US" sz="2800" b="1">
                <a:solidFill>
                  <a:srgbClr val="000000"/>
                </a:solidFill>
                <a:latin typeface="Times New Roman" panose="02020603050405020304" pitchFamily="18" charset="0"/>
              </a:rPr>
              <a:t>Rings in        2  2  8  8  18  18  32  32  50  50</a:t>
            </a:r>
          </a:p>
          <a:p>
            <a:pPr>
              <a:spcBef>
                <a:spcPct val="0"/>
              </a:spcBef>
              <a:buFontTx/>
              <a:buNone/>
            </a:pPr>
            <a:r>
              <a:rPr lang="en-US" altLang="en-US" sz="2800" b="1">
                <a:solidFill>
                  <a:srgbClr val="000000"/>
                </a:solidFill>
                <a:latin typeface="Times New Roman" panose="02020603050405020304" pitchFamily="18" charset="0"/>
              </a:rPr>
              <a:t>     2               2</a:t>
            </a:r>
          </a:p>
          <a:p>
            <a:pPr>
              <a:spcBef>
                <a:spcPct val="0"/>
              </a:spcBef>
              <a:buFontTx/>
              <a:buNone/>
            </a:pPr>
            <a:r>
              <a:rPr lang="en-US" altLang="en-US" sz="2800" b="1">
                <a:solidFill>
                  <a:srgbClr val="000000"/>
                </a:solidFill>
                <a:latin typeface="Times New Roman" panose="02020603050405020304" pitchFamily="18" charset="0"/>
              </a:rPr>
              <a:t>     8                       8</a:t>
            </a:r>
          </a:p>
          <a:p>
            <a:pPr>
              <a:spcBef>
                <a:spcPct val="0"/>
              </a:spcBef>
              <a:buFontTx/>
              <a:buNone/>
            </a:pPr>
            <a:r>
              <a:rPr lang="en-US" altLang="en-US" sz="2800" b="1">
                <a:solidFill>
                  <a:srgbClr val="000000"/>
                </a:solidFill>
                <a:latin typeface="Times New Roman" panose="02020603050405020304" pitchFamily="18" charset="0"/>
              </a:rPr>
              <a:t>   20               2              18</a:t>
            </a:r>
          </a:p>
          <a:p>
            <a:pPr>
              <a:spcBef>
                <a:spcPct val="0"/>
              </a:spcBef>
              <a:buFontTx/>
              <a:buNone/>
            </a:pPr>
            <a:r>
              <a:rPr lang="en-US" altLang="en-US" sz="2800" b="1">
                <a:solidFill>
                  <a:srgbClr val="000000"/>
                </a:solidFill>
                <a:latin typeface="Times New Roman" panose="02020603050405020304" pitchFamily="18" charset="0"/>
              </a:rPr>
              <a:t>   28               2      8      18</a:t>
            </a:r>
          </a:p>
          <a:p>
            <a:pPr>
              <a:spcBef>
                <a:spcPct val="0"/>
              </a:spcBef>
              <a:buFontTx/>
              <a:buNone/>
            </a:pPr>
            <a:r>
              <a:rPr lang="en-US" altLang="en-US" sz="2800" b="1">
                <a:solidFill>
                  <a:srgbClr val="000000"/>
                </a:solidFill>
                <a:latin typeface="Times New Roman" panose="02020603050405020304" pitchFamily="18" charset="0"/>
              </a:rPr>
              <a:t>   50                               18        32</a:t>
            </a:r>
          </a:p>
          <a:p>
            <a:pPr>
              <a:spcBef>
                <a:spcPct val="0"/>
              </a:spcBef>
              <a:buFontTx/>
              <a:buNone/>
            </a:pPr>
            <a:r>
              <a:rPr lang="en-US" altLang="en-US" sz="2800" b="1">
                <a:solidFill>
                  <a:srgbClr val="000000"/>
                </a:solidFill>
                <a:latin typeface="Times New Roman" panose="02020603050405020304" pitchFamily="18" charset="0"/>
              </a:rPr>
              <a:t>   82                                           32        50</a:t>
            </a:r>
          </a:p>
          <a:p>
            <a:pPr>
              <a:spcBef>
                <a:spcPct val="0"/>
              </a:spcBef>
              <a:buFontTx/>
              <a:buNone/>
            </a:pPr>
            <a:r>
              <a:rPr lang="en-US" altLang="en-US" sz="2800" b="1">
                <a:solidFill>
                  <a:srgbClr val="000000"/>
                </a:solidFill>
                <a:latin typeface="Times New Roman" panose="02020603050405020304" pitchFamily="18" charset="0"/>
              </a:rPr>
              <a:t> 126                       8      18  18  32        50</a:t>
            </a:r>
          </a:p>
        </p:txBody>
      </p:sp>
      <p:grpSp>
        <p:nvGrpSpPr>
          <p:cNvPr id="14" name="Group 13">
            <a:extLst>
              <a:ext uri="{FF2B5EF4-FFF2-40B4-BE49-F238E27FC236}">
                <a16:creationId xmlns:a16="http://schemas.microsoft.com/office/drawing/2014/main" id="{1EFA470C-33A1-5B02-1DB3-35D0B6A86F22}"/>
              </a:ext>
            </a:extLst>
          </p:cNvPr>
          <p:cNvGrpSpPr>
            <a:grpSpLocks/>
          </p:cNvGrpSpPr>
          <p:nvPr/>
        </p:nvGrpSpPr>
        <p:grpSpPr bwMode="auto">
          <a:xfrm>
            <a:off x="2647950" y="2787650"/>
            <a:ext cx="2036763" cy="2573338"/>
            <a:chOff x="2666771" y="2914471"/>
            <a:chExt cx="2036860" cy="2572082"/>
          </a:xfrm>
        </p:grpSpPr>
        <p:sp>
          <p:nvSpPr>
            <p:cNvPr id="2" name="Oval 1">
              <a:extLst>
                <a:ext uri="{FF2B5EF4-FFF2-40B4-BE49-F238E27FC236}">
                  <a16:creationId xmlns:a16="http://schemas.microsoft.com/office/drawing/2014/main" id="{86E4721B-DA16-0639-FDE6-55161D0E3520}"/>
                </a:ext>
              </a:extLst>
            </p:cNvPr>
            <p:cNvSpPr/>
            <p:nvPr/>
          </p:nvSpPr>
          <p:spPr>
            <a:xfrm>
              <a:off x="2666771" y="2914471"/>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a:extLst>
                <a:ext uri="{FF2B5EF4-FFF2-40B4-BE49-F238E27FC236}">
                  <a16:creationId xmlns:a16="http://schemas.microsoft.com/office/drawing/2014/main" id="{00C43544-B1DD-2712-6DA6-15193D27D739}"/>
                </a:ext>
              </a:extLst>
            </p:cNvPr>
            <p:cNvSpPr/>
            <p:nvPr/>
          </p:nvSpPr>
          <p:spPr>
            <a:xfrm>
              <a:off x="3400231" y="3339713"/>
              <a:ext cx="506437" cy="460150"/>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2F4DF413-5FE3-D582-D402-E72E58AB575F}"/>
                </a:ext>
              </a:extLst>
            </p:cNvPr>
            <p:cNvSpPr/>
            <p:nvPr/>
          </p:nvSpPr>
          <p:spPr>
            <a:xfrm>
              <a:off x="2666771" y="4218759"/>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A42E801A-A382-2DF9-3386-AD30A21A5DC1}"/>
                </a:ext>
              </a:extLst>
            </p:cNvPr>
            <p:cNvSpPr/>
            <p:nvPr/>
          </p:nvSpPr>
          <p:spPr>
            <a:xfrm>
              <a:off x="3400231" y="4218759"/>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0DEA629D-89E2-8980-EB91-8A82E26102ED}"/>
                </a:ext>
              </a:extLst>
            </p:cNvPr>
            <p:cNvSpPr/>
            <p:nvPr/>
          </p:nvSpPr>
          <p:spPr>
            <a:xfrm>
              <a:off x="2668359" y="5027989"/>
              <a:ext cx="506436"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0978D4E6-7EF4-B124-E5B3-B62D1EB2DF4F}"/>
                </a:ext>
              </a:extLst>
            </p:cNvPr>
            <p:cNvSpPr/>
            <p:nvPr/>
          </p:nvSpPr>
          <p:spPr>
            <a:xfrm>
              <a:off x="2666771" y="4621787"/>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065D9BA1-AA6B-D1F0-324F-E950825DCCAF}"/>
                </a:ext>
              </a:extLst>
            </p:cNvPr>
            <p:cNvSpPr/>
            <p:nvPr/>
          </p:nvSpPr>
          <p:spPr>
            <a:xfrm>
              <a:off x="3400231" y="4621787"/>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184BE82B-2BC2-AF2E-91EF-64CE35E349DA}"/>
                </a:ext>
              </a:extLst>
            </p:cNvPr>
            <p:cNvSpPr/>
            <p:nvPr/>
          </p:nvSpPr>
          <p:spPr>
            <a:xfrm>
              <a:off x="4197194" y="4621787"/>
              <a:ext cx="506437" cy="458564"/>
            </a:xfrm>
            <a:prstGeom prst="ellipse">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12">
            <a:extLst>
              <a:ext uri="{FF2B5EF4-FFF2-40B4-BE49-F238E27FC236}">
                <a16:creationId xmlns:a16="http://schemas.microsoft.com/office/drawing/2014/main" id="{EF7C985F-707D-597E-27E9-F4EE0670E724}"/>
              </a:ext>
            </a:extLst>
          </p:cNvPr>
          <p:cNvGrpSpPr>
            <a:grpSpLocks/>
          </p:cNvGrpSpPr>
          <p:nvPr/>
        </p:nvGrpSpPr>
        <p:grpSpPr bwMode="auto">
          <a:xfrm>
            <a:off x="7464425" y="1884363"/>
            <a:ext cx="1376363" cy="584200"/>
            <a:chOff x="7483871" y="2010370"/>
            <a:chExt cx="1375519" cy="584775"/>
          </a:xfrm>
        </p:grpSpPr>
        <p:sp>
          <p:nvSpPr>
            <p:cNvPr id="175121" name="TextBox 10">
              <a:extLst>
                <a:ext uri="{FF2B5EF4-FFF2-40B4-BE49-F238E27FC236}">
                  <a16:creationId xmlns:a16="http://schemas.microsoft.com/office/drawing/2014/main" id="{A6C6EE48-C739-CABE-45FF-43C3EDF81484}"/>
                </a:ext>
              </a:extLst>
            </p:cNvPr>
            <p:cNvSpPr txBox="1">
              <a:spLocks noChangeArrowheads="1"/>
            </p:cNvSpPr>
            <p:nvPr/>
          </p:nvSpPr>
          <p:spPr bwMode="auto">
            <a:xfrm>
              <a:off x="7817297" y="2010370"/>
              <a:ext cx="1042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70C0"/>
                  </a:solidFill>
                </a:rPr>
                <a:t>Possible Shells</a:t>
              </a:r>
            </a:p>
          </p:txBody>
        </p:sp>
        <p:sp>
          <p:nvSpPr>
            <p:cNvPr id="12" name="Arrow: Right 11">
              <a:extLst>
                <a:ext uri="{FF2B5EF4-FFF2-40B4-BE49-F238E27FC236}">
                  <a16:creationId xmlns:a16="http://schemas.microsoft.com/office/drawing/2014/main" id="{E23555E8-A160-9DE9-8E19-EDFB68C3A1C8}"/>
                </a:ext>
              </a:extLst>
            </p:cNvPr>
            <p:cNvSpPr/>
            <p:nvPr/>
          </p:nvSpPr>
          <p:spPr>
            <a:xfrm flipH="1">
              <a:off x="7483871" y="2191523"/>
              <a:ext cx="333171" cy="22246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TextBox 14">
            <a:extLst>
              <a:ext uri="{FF2B5EF4-FFF2-40B4-BE49-F238E27FC236}">
                <a16:creationId xmlns:a16="http://schemas.microsoft.com/office/drawing/2014/main" id="{A19780FD-C8FB-B296-65D0-71CA5222C580}"/>
              </a:ext>
            </a:extLst>
          </p:cNvPr>
          <p:cNvSpPr txBox="1">
            <a:spLocks noChangeArrowheads="1"/>
          </p:cNvSpPr>
          <p:nvPr/>
        </p:nvSpPr>
        <p:spPr bwMode="auto">
          <a:xfrm>
            <a:off x="490538" y="5541963"/>
            <a:ext cx="7651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600" b="1">
                <a:solidFill>
                  <a:srgbClr val="002060"/>
                </a:solidFill>
              </a:rPr>
              <a:t>Notice that Inner Shells Can Disappear (Come Apart) As Larger Shells Around Them Are Formed.</a:t>
            </a:r>
          </a:p>
          <a:p>
            <a:pPr>
              <a:spcBef>
                <a:spcPct val="0"/>
              </a:spcBef>
            </a:pPr>
            <a:r>
              <a:rPr lang="en-US" altLang="en-US" sz="1600" b="1">
                <a:solidFill>
                  <a:srgbClr val="002060"/>
                </a:solidFill>
              </a:rPr>
              <a:t>This is because the Nucleus Has </a:t>
            </a:r>
            <a:r>
              <a:rPr lang="en-US" altLang="en-US" sz="1600" b="1">
                <a:solidFill>
                  <a:srgbClr val="C00000"/>
                </a:solidFill>
              </a:rPr>
              <a:t>Nothing In the Center </a:t>
            </a:r>
            <a:r>
              <a:rPr lang="en-US" altLang="en-US" sz="1600" b="1">
                <a:solidFill>
                  <a:srgbClr val="002060"/>
                </a:solidFill>
              </a:rPr>
              <a:t>to Help Hold Shells Together.</a:t>
            </a:r>
          </a:p>
        </p:txBody>
      </p:sp>
      <p:grpSp>
        <p:nvGrpSpPr>
          <p:cNvPr id="31" name="Group 30">
            <a:extLst>
              <a:ext uri="{FF2B5EF4-FFF2-40B4-BE49-F238E27FC236}">
                <a16:creationId xmlns:a16="http://schemas.microsoft.com/office/drawing/2014/main" id="{156CAC82-33EA-80AE-3EBB-DD8A0787D062}"/>
              </a:ext>
            </a:extLst>
          </p:cNvPr>
          <p:cNvGrpSpPr>
            <a:grpSpLocks/>
          </p:cNvGrpSpPr>
          <p:nvPr/>
        </p:nvGrpSpPr>
        <p:grpSpPr bwMode="auto">
          <a:xfrm>
            <a:off x="4724400" y="2701925"/>
            <a:ext cx="4387850" cy="2671763"/>
            <a:chOff x="4725065" y="2701803"/>
            <a:chExt cx="4386495" cy="2671859"/>
          </a:xfrm>
        </p:grpSpPr>
        <p:sp>
          <p:nvSpPr>
            <p:cNvPr id="7" name="Oval 6">
              <a:extLst>
                <a:ext uri="{FF2B5EF4-FFF2-40B4-BE49-F238E27FC236}">
                  <a16:creationId xmlns:a16="http://schemas.microsoft.com/office/drawing/2014/main" id="{D2499EBB-844D-5146-833E-3ECFC15DD081}"/>
                </a:ext>
              </a:extLst>
            </p:cNvPr>
            <p:cNvSpPr/>
            <p:nvPr/>
          </p:nvSpPr>
          <p:spPr>
            <a:xfrm>
              <a:off x="4725065" y="4914858"/>
              <a:ext cx="506257" cy="45880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FF"/>
                </a:solidFill>
              </a:endParaRPr>
            </a:p>
          </p:txBody>
        </p:sp>
        <p:grpSp>
          <p:nvGrpSpPr>
            <p:cNvPr id="175118" name="Group 29">
              <a:extLst>
                <a:ext uri="{FF2B5EF4-FFF2-40B4-BE49-F238E27FC236}">
                  <a16:creationId xmlns:a16="http://schemas.microsoft.com/office/drawing/2014/main" id="{428EA0FB-63F9-14A2-FF75-1FDB7771BF30}"/>
                </a:ext>
              </a:extLst>
            </p:cNvPr>
            <p:cNvGrpSpPr>
              <a:grpSpLocks/>
            </p:cNvGrpSpPr>
            <p:nvPr/>
          </p:nvGrpSpPr>
          <p:grpSpPr bwMode="auto">
            <a:xfrm>
              <a:off x="5157625" y="2701803"/>
              <a:ext cx="3953935" cy="2308324"/>
              <a:chOff x="5157625" y="2701803"/>
              <a:chExt cx="3953935" cy="2308324"/>
            </a:xfrm>
          </p:grpSpPr>
          <p:sp>
            <p:nvSpPr>
              <p:cNvPr id="175119" name="TextBox 16">
                <a:extLst>
                  <a:ext uri="{FF2B5EF4-FFF2-40B4-BE49-F238E27FC236}">
                    <a16:creationId xmlns:a16="http://schemas.microsoft.com/office/drawing/2014/main" id="{3E324847-11BA-3500-5F58-6C8826A79B2D}"/>
                  </a:ext>
                </a:extLst>
              </p:cNvPr>
              <p:cNvSpPr txBox="1">
                <a:spLocks noChangeArrowheads="1"/>
              </p:cNvSpPr>
              <p:nvPr/>
            </p:nvSpPr>
            <p:spPr bwMode="auto">
              <a:xfrm>
                <a:off x="6995981" y="2701803"/>
                <a:ext cx="211557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70C0"/>
                    </a:solidFill>
                  </a:rPr>
                  <a:t>Second Shell of 18 Forms Above 82 </a:t>
                </a:r>
              </a:p>
              <a:p>
                <a:pPr>
                  <a:spcBef>
                    <a:spcPct val="0"/>
                  </a:spcBef>
                  <a:buFontTx/>
                  <a:buNone/>
                </a:pPr>
                <a:r>
                  <a:rPr lang="en-US" altLang="en-US" sz="1600" b="1">
                    <a:solidFill>
                      <a:srgbClr val="0070C0"/>
                    </a:solidFill>
                  </a:rPr>
                  <a:t>Determined by Minimum Potential Energy, Maximum Packing Density, and Maximum Magnetic Flux Capture</a:t>
                </a:r>
              </a:p>
            </p:txBody>
          </p:sp>
          <p:cxnSp>
            <p:nvCxnSpPr>
              <p:cNvPr id="20" name="Straight Arrow Connector 19">
                <a:extLst>
                  <a:ext uri="{FF2B5EF4-FFF2-40B4-BE49-F238E27FC236}">
                    <a16:creationId xmlns:a16="http://schemas.microsoft.com/office/drawing/2014/main" id="{92B30C89-D4A8-7C93-1403-7E3D1CB2747B}"/>
                  </a:ext>
                </a:extLst>
              </p:cNvPr>
              <p:cNvCxnSpPr>
                <a:cxnSpLocks/>
                <a:endCxn id="7" idx="7"/>
              </p:cNvCxnSpPr>
              <p:nvPr/>
            </p:nvCxnSpPr>
            <p:spPr>
              <a:xfrm flipH="1">
                <a:off x="5158319" y="3443193"/>
                <a:ext cx="1837757" cy="15383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F85FC9CF-B2C1-DADC-18CC-1458EB7FAFE9}"/>
              </a:ext>
            </a:extLst>
          </p:cNvPr>
          <p:cNvGrpSpPr>
            <a:grpSpLocks/>
          </p:cNvGrpSpPr>
          <p:nvPr/>
        </p:nvGrpSpPr>
        <p:grpSpPr bwMode="auto">
          <a:xfrm>
            <a:off x="3122613" y="2495550"/>
            <a:ext cx="3578225" cy="2022475"/>
            <a:chOff x="3122398" y="2495800"/>
            <a:chExt cx="3579154" cy="2022558"/>
          </a:xfrm>
        </p:grpSpPr>
        <p:sp>
          <p:nvSpPr>
            <p:cNvPr id="175113" name="TextBox 21">
              <a:extLst>
                <a:ext uri="{FF2B5EF4-FFF2-40B4-BE49-F238E27FC236}">
                  <a16:creationId xmlns:a16="http://schemas.microsoft.com/office/drawing/2014/main" id="{D7A2509D-315D-35F0-1E9E-E60539ECD105}"/>
                </a:ext>
              </a:extLst>
            </p:cNvPr>
            <p:cNvSpPr txBox="1">
              <a:spLocks noChangeArrowheads="1"/>
            </p:cNvSpPr>
            <p:nvPr/>
          </p:nvSpPr>
          <p:spPr bwMode="auto">
            <a:xfrm>
              <a:off x="5157625" y="2495800"/>
              <a:ext cx="1543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C00000"/>
                  </a:solidFill>
                </a:rPr>
                <a:t>Disappearing Inner Shells</a:t>
              </a:r>
            </a:p>
          </p:txBody>
        </p:sp>
        <p:cxnSp>
          <p:nvCxnSpPr>
            <p:cNvPr id="23" name="Straight Arrow Connector 22">
              <a:extLst>
                <a:ext uri="{FF2B5EF4-FFF2-40B4-BE49-F238E27FC236}">
                  <a16:creationId xmlns:a16="http://schemas.microsoft.com/office/drawing/2014/main" id="{30D06F10-DDAE-E7FC-C9BA-9234D8252D4C}"/>
                </a:ext>
              </a:extLst>
            </p:cNvPr>
            <p:cNvCxnSpPr>
              <a:cxnSpLocks/>
            </p:cNvCxnSpPr>
            <p:nvPr/>
          </p:nvCxnSpPr>
          <p:spPr>
            <a:xfrm flipH="1">
              <a:off x="3122398" y="2652969"/>
              <a:ext cx="2035703" cy="24607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DB2824-17A9-F1B1-4886-DD2DBC6A7801}"/>
                </a:ext>
              </a:extLst>
            </p:cNvPr>
            <p:cNvCxnSpPr>
              <a:cxnSpLocks/>
            </p:cNvCxnSpPr>
            <p:nvPr/>
          </p:nvCxnSpPr>
          <p:spPr>
            <a:xfrm flipH="1">
              <a:off x="3887772" y="2848239"/>
              <a:ext cx="1257626" cy="42705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B2598D-A87D-1C61-DD9F-2DF73E11F924}"/>
                </a:ext>
              </a:extLst>
            </p:cNvPr>
            <p:cNvCxnSpPr>
              <a:cxnSpLocks/>
            </p:cNvCxnSpPr>
            <p:nvPr/>
          </p:nvCxnSpPr>
          <p:spPr>
            <a:xfrm flipH="1">
              <a:off x="4665849" y="3094313"/>
              <a:ext cx="565297" cy="142404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fade">
                                      <p:cBhvr>
                                        <p:cTn id="23" dur="500"/>
                                        <p:tgtEl>
                                          <p:spTgt spid="1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E4B3156-5885-C8AB-46DA-5282C1645ABF}"/>
              </a:ext>
            </a:extLst>
          </p:cNvPr>
          <p:cNvSpPr>
            <a:spLocks noGrp="1" noChangeArrowheads="1"/>
          </p:cNvSpPr>
          <p:nvPr>
            <p:ph type="title"/>
          </p:nvPr>
        </p:nvSpPr>
        <p:spPr>
          <a:xfrm>
            <a:off x="685800" y="0"/>
            <a:ext cx="7772400" cy="1042988"/>
          </a:xfrm>
          <a:noFill/>
        </p:spPr>
        <p:txBody>
          <a:bodyPr lIns="92075" tIns="46038" rIns="92075" bIns="46038"/>
          <a:lstStyle/>
          <a:p>
            <a:pPr eaLnBrk="1" hangingPunct="1"/>
            <a:r>
              <a:rPr lang="en-US" altLang="en-US" sz="3200" b="1">
                <a:solidFill>
                  <a:schemeClr val="accent2"/>
                </a:solidFill>
              </a:rPr>
              <a:t>Charge Density of Various Nuclides</a:t>
            </a:r>
          </a:p>
        </p:txBody>
      </p:sp>
      <p:pic>
        <p:nvPicPr>
          <p:cNvPr id="177155" name="Picture 3">
            <a:extLst>
              <a:ext uri="{FF2B5EF4-FFF2-40B4-BE49-F238E27FC236}">
                <a16:creationId xmlns:a16="http://schemas.microsoft.com/office/drawing/2014/main" id="{260407BA-08CF-BF56-67F8-E6CAE53B140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952500"/>
            <a:ext cx="7599363" cy="539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7156" name="Rectangle 4">
            <a:extLst>
              <a:ext uri="{FF2B5EF4-FFF2-40B4-BE49-F238E27FC236}">
                <a16:creationId xmlns:a16="http://schemas.microsoft.com/office/drawing/2014/main" id="{1A8F5826-4FC7-5047-7880-E54A133D90A5}"/>
              </a:ext>
            </a:extLst>
          </p:cNvPr>
          <p:cNvSpPr>
            <a:spLocks noChangeArrowheads="1"/>
          </p:cNvSpPr>
          <p:nvPr/>
        </p:nvSpPr>
        <p:spPr bwMode="auto">
          <a:xfrm rot="-5400000">
            <a:off x="-1874838" y="3243263"/>
            <a:ext cx="5076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latin typeface="Symbol" panose="05050102010706020507" pitchFamily="18" charset="2"/>
              </a:rPr>
              <a:t>r</a:t>
            </a:r>
            <a:r>
              <a:rPr lang="en-US" altLang="en-US" sz="2400" b="1">
                <a:solidFill>
                  <a:srgbClr val="000000"/>
                </a:solidFill>
                <a:latin typeface="Times New Roman" panose="02020603050405020304" pitchFamily="18" charset="0"/>
              </a:rPr>
              <a:t>(</a:t>
            </a:r>
            <a:r>
              <a:rPr lang="en-US" altLang="en-US" sz="2400" b="1">
                <a:solidFill>
                  <a:srgbClr val="000000"/>
                </a:solidFill>
              </a:rPr>
              <a:t>r)</a:t>
            </a:r>
            <a:r>
              <a:rPr lang="en-US" altLang="en-US" sz="2400" b="1">
                <a:solidFill>
                  <a:srgbClr val="000000"/>
                </a:solidFill>
                <a:latin typeface="Times New Roman" panose="02020603050405020304" pitchFamily="18" charset="0"/>
              </a:rPr>
              <a:t> in Proton Charges per (10</a:t>
            </a:r>
            <a:r>
              <a:rPr lang="en-US" altLang="en-US" sz="2400" b="1" baseline="30000">
                <a:solidFill>
                  <a:srgbClr val="000000"/>
                </a:solidFill>
                <a:latin typeface="Times New Roman" panose="02020603050405020304" pitchFamily="18" charset="0"/>
              </a:rPr>
              <a:t>-13</a:t>
            </a:r>
            <a:r>
              <a:rPr lang="en-US" altLang="en-US" sz="2400" b="1">
                <a:solidFill>
                  <a:srgbClr val="000000"/>
                </a:solidFill>
                <a:latin typeface="Times New Roman" panose="02020603050405020304" pitchFamily="18" charset="0"/>
              </a:rPr>
              <a:t> cm)</a:t>
            </a:r>
            <a:r>
              <a:rPr lang="en-US" altLang="en-US" sz="2400" b="1" baseline="30000">
                <a:solidFill>
                  <a:srgbClr val="000000"/>
                </a:solidFill>
                <a:latin typeface="Times New Roman" panose="02020603050405020304" pitchFamily="18" charset="0"/>
              </a:rPr>
              <a:t>3</a:t>
            </a:r>
          </a:p>
        </p:txBody>
      </p:sp>
      <p:sp>
        <p:nvSpPr>
          <p:cNvPr id="177157" name="Rectangle 5">
            <a:extLst>
              <a:ext uri="{FF2B5EF4-FFF2-40B4-BE49-F238E27FC236}">
                <a16:creationId xmlns:a16="http://schemas.microsoft.com/office/drawing/2014/main" id="{77C2CA3D-FE37-A6DD-F6C5-612CBB6AA493}"/>
              </a:ext>
            </a:extLst>
          </p:cNvPr>
          <p:cNvSpPr>
            <a:spLocks noChangeArrowheads="1"/>
          </p:cNvSpPr>
          <p:nvPr/>
        </p:nvSpPr>
        <p:spPr bwMode="auto">
          <a:xfrm>
            <a:off x="1127125" y="1947863"/>
            <a:ext cx="80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0.08</a:t>
            </a:r>
          </a:p>
        </p:txBody>
      </p:sp>
      <p:sp>
        <p:nvSpPr>
          <p:cNvPr id="177158" name="Rectangle 6">
            <a:extLst>
              <a:ext uri="{FF2B5EF4-FFF2-40B4-BE49-F238E27FC236}">
                <a16:creationId xmlns:a16="http://schemas.microsoft.com/office/drawing/2014/main" id="{A0959BC0-DE87-9249-5AF1-7712F5F72773}"/>
              </a:ext>
            </a:extLst>
          </p:cNvPr>
          <p:cNvSpPr>
            <a:spLocks noChangeArrowheads="1"/>
          </p:cNvSpPr>
          <p:nvPr/>
        </p:nvSpPr>
        <p:spPr bwMode="auto">
          <a:xfrm>
            <a:off x="1127125" y="2786063"/>
            <a:ext cx="80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0.06</a:t>
            </a:r>
          </a:p>
        </p:txBody>
      </p:sp>
      <p:sp>
        <p:nvSpPr>
          <p:cNvPr id="177159" name="Rectangle 7">
            <a:extLst>
              <a:ext uri="{FF2B5EF4-FFF2-40B4-BE49-F238E27FC236}">
                <a16:creationId xmlns:a16="http://schemas.microsoft.com/office/drawing/2014/main" id="{08892EBB-287A-5F76-4710-70E56FC8B324}"/>
              </a:ext>
            </a:extLst>
          </p:cNvPr>
          <p:cNvSpPr>
            <a:spLocks noChangeArrowheads="1"/>
          </p:cNvSpPr>
          <p:nvPr/>
        </p:nvSpPr>
        <p:spPr bwMode="auto">
          <a:xfrm>
            <a:off x="1127125" y="3624263"/>
            <a:ext cx="80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0.04</a:t>
            </a:r>
          </a:p>
        </p:txBody>
      </p:sp>
      <p:sp>
        <p:nvSpPr>
          <p:cNvPr id="177160" name="Rectangle 8">
            <a:extLst>
              <a:ext uri="{FF2B5EF4-FFF2-40B4-BE49-F238E27FC236}">
                <a16:creationId xmlns:a16="http://schemas.microsoft.com/office/drawing/2014/main" id="{8DE1A29F-D8FF-9D22-927F-1FD82E413113}"/>
              </a:ext>
            </a:extLst>
          </p:cNvPr>
          <p:cNvSpPr>
            <a:spLocks noChangeArrowheads="1"/>
          </p:cNvSpPr>
          <p:nvPr/>
        </p:nvSpPr>
        <p:spPr bwMode="auto">
          <a:xfrm>
            <a:off x="1127125" y="4538663"/>
            <a:ext cx="80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0.02</a:t>
            </a:r>
          </a:p>
        </p:txBody>
      </p:sp>
      <p:sp>
        <p:nvSpPr>
          <p:cNvPr id="177161" name="Rectangle 9">
            <a:extLst>
              <a:ext uri="{FF2B5EF4-FFF2-40B4-BE49-F238E27FC236}">
                <a16:creationId xmlns:a16="http://schemas.microsoft.com/office/drawing/2014/main" id="{C0B0EB19-DA0C-A575-E77C-7B4BE7BA2FB7}"/>
              </a:ext>
            </a:extLst>
          </p:cNvPr>
          <p:cNvSpPr>
            <a:spLocks noChangeArrowheads="1"/>
          </p:cNvSpPr>
          <p:nvPr/>
        </p:nvSpPr>
        <p:spPr bwMode="auto">
          <a:xfrm>
            <a:off x="1584325" y="5376863"/>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a:t>
            </a:r>
          </a:p>
        </p:txBody>
      </p:sp>
      <p:sp>
        <p:nvSpPr>
          <p:cNvPr id="177162" name="Rectangle 10">
            <a:extLst>
              <a:ext uri="{FF2B5EF4-FFF2-40B4-BE49-F238E27FC236}">
                <a16:creationId xmlns:a16="http://schemas.microsoft.com/office/drawing/2014/main" id="{EC2681AF-B148-9877-EEE7-A3C8D4566556}"/>
              </a:ext>
            </a:extLst>
          </p:cNvPr>
          <p:cNvSpPr>
            <a:spLocks noChangeArrowheads="1"/>
          </p:cNvSpPr>
          <p:nvPr/>
        </p:nvSpPr>
        <p:spPr bwMode="auto">
          <a:xfrm>
            <a:off x="1812925" y="5605463"/>
            <a:ext cx="5429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0     1     2     3    4     5     6     7    8   </a:t>
            </a:r>
          </a:p>
        </p:txBody>
      </p:sp>
      <p:sp>
        <p:nvSpPr>
          <p:cNvPr id="177163" name="Rectangle 11">
            <a:extLst>
              <a:ext uri="{FF2B5EF4-FFF2-40B4-BE49-F238E27FC236}">
                <a16:creationId xmlns:a16="http://schemas.microsoft.com/office/drawing/2014/main" id="{C2C6B990-A8C2-8B30-D22F-6AE632BAAA92}"/>
              </a:ext>
            </a:extLst>
          </p:cNvPr>
          <p:cNvSpPr>
            <a:spLocks noChangeArrowheads="1"/>
          </p:cNvSpPr>
          <p:nvPr/>
        </p:nvSpPr>
        <p:spPr bwMode="auto">
          <a:xfrm>
            <a:off x="4098925" y="5984875"/>
            <a:ext cx="2036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r in 10</a:t>
            </a:r>
            <a:r>
              <a:rPr lang="en-US" altLang="en-US" sz="2800" b="1" baseline="30000">
                <a:solidFill>
                  <a:srgbClr val="000000"/>
                </a:solidFill>
                <a:latin typeface="Times New Roman" panose="02020603050405020304" pitchFamily="18" charset="0"/>
              </a:rPr>
              <a:t>-13</a:t>
            </a:r>
            <a:r>
              <a:rPr lang="en-US" altLang="en-US" sz="2800" b="1">
                <a:solidFill>
                  <a:srgbClr val="000000"/>
                </a:solidFill>
                <a:latin typeface="Times New Roman" panose="02020603050405020304" pitchFamily="18" charset="0"/>
              </a:rPr>
              <a:t> cm</a:t>
            </a:r>
          </a:p>
        </p:txBody>
      </p:sp>
      <p:sp>
        <p:nvSpPr>
          <p:cNvPr id="177164" name="Rectangle 12">
            <a:extLst>
              <a:ext uri="{FF2B5EF4-FFF2-40B4-BE49-F238E27FC236}">
                <a16:creationId xmlns:a16="http://schemas.microsoft.com/office/drawing/2014/main" id="{DAD28D7E-BC06-2AE8-AAF7-265719E2464D}"/>
              </a:ext>
            </a:extLst>
          </p:cNvPr>
          <p:cNvSpPr>
            <a:spLocks noChangeArrowheads="1"/>
          </p:cNvSpPr>
          <p:nvPr/>
        </p:nvSpPr>
        <p:spPr bwMode="auto">
          <a:xfrm>
            <a:off x="2879725" y="3014663"/>
            <a:ext cx="860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20</a:t>
            </a:r>
            <a:r>
              <a:rPr lang="en-US" altLang="en-US" sz="2800" b="1">
                <a:solidFill>
                  <a:srgbClr val="000000"/>
                </a:solidFill>
                <a:latin typeface="Times New Roman" panose="02020603050405020304" pitchFamily="18" charset="0"/>
              </a:rPr>
              <a:t>Ca</a:t>
            </a:r>
          </a:p>
        </p:txBody>
      </p:sp>
      <p:sp>
        <p:nvSpPr>
          <p:cNvPr id="177165" name="Rectangle 13">
            <a:extLst>
              <a:ext uri="{FF2B5EF4-FFF2-40B4-BE49-F238E27FC236}">
                <a16:creationId xmlns:a16="http://schemas.microsoft.com/office/drawing/2014/main" id="{283119A0-A80F-8AC4-CA32-AE9E6731A69F}"/>
              </a:ext>
            </a:extLst>
          </p:cNvPr>
          <p:cNvSpPr>
            <a:spLocks noChangeArrowheads="1"/>
          </p:cNvSpPr>
          <p:nvPr/>
        </p:nvSpPr>
        <p:spPr bwMode="auto">
          <a:xfrm>
            <a:off x="3260725" y="3471863"/>
            <a:ext cx="682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23</a:t>
            </a:r>
            <a:r>
              <a:rPr lang="en-US" altLang="en-US" sz="2800" b="1">
                <a:solidFill>
                  <a:srgbClr val="000000"/>
                </a:solidFill>
                <a:latin typeface="Times New Roman" panose="02020603050405020304" pitchFamily="18" charset="0"/>
              </a:rPr>
              <a:t>V</a:t>
            </a:r>
          </a:p>
        </p:txBody>
      </p:sp>
      <p:sp>
        <p:nvSpPr>
          <p:cNvPr id="177166" name="Rectangle 14">
            <a:extLst>
              <a:ext uri="{FF2B5EF4-FFF2-40B4-BE49-F238E27FC236}">
                <a16:creationId xmlns:a16="http://schemas.microsoft.com/office/drawing/2014/main" id="{A384C7BD-9416-2C32-B4E9-6638C993ED6F}"/>
              </a:ext>
            </a:extLst>
          </p:cNvPr>
          <p:cNvSpPr>
            <a:spLocks noChangeArrowheads="1"/>
          </p:cNvSpPr>
          <p:nvPr/>
        </p:nvSpPr>
        <p:spPr bwMode="auto">
          <a:xfrm>
            <a:off x="3336925" y="3929063"/>
            <a:ext cx="860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27</a:t>
            </a:r>
            <a:r>
              <a:rPr lang="en-US" altLang="en-US" sz="2800" b="1">
                <a:solidFill>
                  <a:srgbClr val="000000"/>
                </a:solidFill>
                <a:latin typeface="Times New Roman" panose="02020603050405020304" pitchFamily="18" charset="0"/>
              </a:rPr>
              <a:t>Co</a:t>
            </a:r>
          </a:p>
        </p:txBody>
      </p:sp>
      <p:sp>
        <p:nvSpPr>
          <p:cNvPr id="177167" name="Rectangle 15">
            <a:extLst>
              <a:ext uri="{FF2B5EF4-FFF2-40B4-BE49-F238E27FC236}">
                <a16:creationId xmlns:a16="http://schemas.microsoft.com/office/drawing/2014/main" id="{78724EC9-B00A-9F44-C19F-ECDD3C6E613A}"/>
              </a:ext>
            </a:extLst>
          </p:cNvPr>
          <p:cNvSpPr>
            <a:spLocks noChangeArrowheads="1"/>
          </p:cNvSpPr>
          <p:nvPr/>
        </p:nvSpPr>
        <p:spPr bwMode="auto">
          <a:xfrm>
            <a:off x="4632325" y="4005263"/>
            <a:ext cx="563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49</a:t>
            </a:r>
            <a:r>
              <a:rPr lang="en-US" altLang="en-US" sz="2800" b="1">
                <a:solidFill>
                  <a:srgbClr val="000000"/>
                </a:solidFill>
                <a:latin typeface="Times New Roman" panose="02020603050405020304" pitchFamily="18" charset="0"/>
              </a:rPr>
              <a:t>I</a:t>
            </a:r>
          </a:p>
        </p:txBody>
      </p:sp>
      <p:sp>
        <p:nvSpPr>
          <p:cNvPr id="177168" name="Rectangle 16">
            <a:extLst>
              <a:ext uri="{FF2B5EF4-FFF2-40B4-BE49-F238E27FC236}">
                <a16:creationId xmlns:a16="http://schemas.microsoft.com/office/drawing/2014/main" id="{5D4D9943-C802-0D37-551C-1F004BA5830C}"/>
              </a:ext>
            </a:extLst>
          </p:cNvPr>
          <p:cNvSpPr>
            <a:spLocks noChangeArrowheads="1"/>
          </p:cNvSpPr>
          <p:nvPr/>
        </p:nvSpPr>
        <p:spPr bwMode="auto">
          <a:xfrm rot="1680000">
            <a:off x="5241925" y="4005263"/>
            <a:ext cx="820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51</a:t>
            </a:r>
            <a:r>
              <a:rPr lang="en-US" altLang="en-US" sz="2800" b="1">
                <a:solidFill>
                  <a:srgbClr val="000000"/>
                </a:solidFill>
                <a:latin typeface="Times New Roman" panose="02020603050405020304" pitchFamily="18" charset="0"/>
              </a:rPr>
              <a:t>Sb</a:t>
            </a:r>
          </a:p>
        </p:txBody>
      </p:sp>
      <p:sp>
        <p:nvSpPr>
          <p:cNvPr id="177169" name="Rectangle 17">
            <a:extLst>
              <a:ext uri="{FF2B5EF4-FFF2-40B4-BE49-F238E27FC236}">
                <a16:creationId xmlns:a16="http://schemas.microsoft.com/office/drawing/2014/main" id="{7E9BE4C9-217A-2F63-9991-F119E0AB903D}"/>
              </a:ext>
            </a:extLst>
          </p:cNvPr>
          <p:cNvSpPr>
            <a:spLocks noChangeArrowheads="1"/>
          </p:cNvSpPr>
          <p:nvPr/>
        </p:nvSpPr>
        <p:spPr bwMode="auto">
          <a:xfrm>
            <a:off x="6308725" y="4233863"/>
            <a:ext cx="879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79</a:t>
            </a:r>
            <a:r>
              <a:rPr lang="en-US" altLang="en-US" sz="2800" b="1">
                <a:solidFill>
                  <a:srgbClr val="000000"/>
                </a:solidFill>
                <a:latin typeface="Times New Roman" panose="02020603050405020304" pitchFamily="18" charset="0"/>
              </a:rPr>
              <a:t>Au</a:t>
            </a:r>
          </a:p>
        </p:txBody>
      </p:sp>
      <p:sp>
        <p:nvSpPr>
          <p:cNvPr id="177170" name="Rectangle 18">
            <a:extLst>
              <a:ext uri="{FF2B5EF4-FFF2-40B4-BE49-F238E27FC236}">
                <a16:creationId xmlns:a16="http://schemas.microsoft.com/office/drawing/2014/main" id="{40231C00-FDE7-EB5A-949D-E8228B61B694}"/>
              </a:ext>
            </a:extLst>
          </p:cNvPr>
          <p:cNvSpPr>
            <a:spLocks noChangeArrowheads="1"/>
          </p:cNvSpPr>
          <p:nvPr/>
        </p:nvSpPr>
        <p:spPr bwMode="auto">
          <a:xfrm>
            <a:off x="6765925" y="4614863"/>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baseline="30000">
                <a:solidFill>
                  <a:srgbClr val="000000"/>
                </a:solidFill>
                <a:latin typeface="Times New Roman" panose="02020603050405020304" pitchFamily="18" charset="0"/>
              </a:rPr>
              <a:t>83</a:t>
            </a:r>
            <a:r>
              <a:rPr lang="en-US" altLang="en-US" sz="2800" b="1">
                <a:solidFill>
                  <a:srgbClr val="000000"/>
                </a:solidFill>
                <a:latin typeface="Times New Roman" panose="02020603050405020304" pitchFamily="18" charset="0"/>
              </a:rPr>
              <a:t>Bi</a:t>
            </a:r>
          </a:p>
        </p:txBody>
      </p:sp>
      <p:sp>
        <p:nvSpPr>
          <p:cNvPr id="177171" name="Line 19">
            <a:extLst>
              <a:ext uri="{FF2B5EF4-FFF2-40B4-BE49-F238E27FC236}">
                <a16:creationId xmlns:a16="http://schemas.microsoft.com/office/drawing/2014/main" id="{1BA0489B-604C-2057-C24A-AB4D6943F7F7}"/>
              </a:ext>
            </a:extLst>
          </p:cNvPr>
          <p:cNvSpPr>
            <a:spLocks noChangeShapeType="1"/>
          </p:cNvSpPr>
          <p:nvPr/>
        </p:nvSpPr>
        <p:spPr bwMode="auto">
          <a:xfrm>
            <a:off x="6248400" y="5438775"/>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77172" name="Rectangle 20">
            <a:extLst>
              <a:ext uri="{FF2B5EF4-FFF2-40B4-BE49-F238E27FC236}">
                <a16:creationId xmlns:a16="http://schemas.microsoft.com/office/drawing/2014/main" id="{215101CF-9828-5703-4CA7-F4D345EBB6DC}"/>
              </a:ext>
            </a:extLst>
          </p:cNvPr>
          <p:cNvSpPr>
            <a:spLocks noChangeArrowheads="1"/>
          </p:cNvSpPr>
          <p:nvPr/>
        </p:nvSpPr>
        <p:spPr bwMode="auto">
          <a:xfrm>
            <a:off x="1127125" y="1185863"/>
            <a:ext cx="806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Times New Roman" panose="02020603050405020304" pitchFamily="18" charset="0"/>
              </a:rPr>
              <a:t>0.10</a:t>
            </a:r>
          </a:p>
        </p:txBody>
      </p:sp>
      <p:grpSp>
        <p:nvGrpSpPr>
          <p:cNvPr id="11" name="Group 10">
            <a:extLst>
              <a:ext uri="{FF2B5EF4-FFF2-40B4-BE49-F238E27FC236}">
                <a16:creationId xmlns:a16="http://schemas.microsoft.com/office/drawing/2014/main" id="{D6A8535E-4AB2-3FD2-E3C5-9732A33E42F7}"/>
              </a:ext>
            </a:extLst>
          </p:cNvPr>
          <p:cNvGrpSpPr>
            <a:grpSpLocks/>
          </p:cNvGrpSpPr>
          <p:nvPr/>
        </p:nvGrpSpPr>
        <p:grpSpPr bwMode="auto">
          <a:xfrm>
            <a:off x="4913313" y="2132013"/>
            <a:ext cx="4037012" cy="922337"/>
            <a:chOff x="4914106" y="2131773"/>
            <a:chExt cx="4036831" cy="923330"/>
          </a:xfrm>
        </p:grpSpPr>
        <p:sp>
          <p:nvSpPr>
            <p:cNvPr id="177176" name="TextBox 1">
              <a:extLst>
                <a:ext uri="{FF2B5EF4-FFF2-40B4-BE49-F238E27FC236}">
                  <a16:creationId xmlns:a16="http://schemas.microsoft.com/office/drawing/2014/main" id="{D5E0A6B1-01FA-984E-9F8D-7862ECAA9EF3}"/>
                </a:ext>
              </a:extLst>
            </p:cNvPr>
            <p:cNvSpPr txBox="1">
              <a:spLocks noChangeArrowheads="1"/>
            </p:cNvSpPr>
            <p:nvPr/>
          </p:nvSpPr>
          <p:spPr bwMode="auto">
            <a:xfrm>
              <a:off x="6308725" y="2131773"/>
              <a:ext cx="26422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Notice LOWER Avg. Charge Density as Nucleus Gets Larger</a:t>
              </a:r>
            </a:p>
          </p:txBody>
        </p:sp>
        <p:cxnSp>
          <p:nvCxnSpPr>
            <p:cNvPr id="4" name="Straight Arrow Connector 3">
              <a:extLst>
                <a:ext uri="{FF2B5EF4-FFF2-40B4-BE49-F238E27FC236}">
                  <a16:creationId xmlns:a16="http://schemas.microsoft.com/office/drawing/2014/main" id="{1F3CADBE-7862-C6D0-B182-5BE21BA2F481}"/>
                </a:ext>
              </a:extLst>
            </p:cNvPr>
            <p:cNvCxnSpPr>
              <a:cxnSpLocks/>
            </p:cNvCxnSpPr>
            <p:nvPr/>
          </p:nvCxnSpPr>
          <p:spPr>
            <a:xfrm flipH="1">
              <a:off x="4914106" y="2406706"/>
              <a:ext cx="1395349" cy="21772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A9D74CAD-429C-4108-B20F-88772B7EDC03}"/>
              </a:ext>
            </a:extLst>
          </p:cNvPr>
          <p:cNvSpPr txBox="1">
            <a:spLocks noChangeArrowheads="1"/>
          </p:cNvSpPr>
          <p:nvPr/>
        </p:nvSpPr>
        <p:spPr bwMode="auto">
          <a:xfrm>
            <a:off x="5451475" y="1060450"/>
            <a:ext cx="3006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C00000"/>
                </a:solidFill>
              </a:rPr>
              <a:t>This Data is Consistent with the Loss of Inner Shells in the CSS Model</a:t>
            </a:r>
          </a:p>
        </p:txBody>
      </p:sp>
      <p:sp>
        <p:nvSpPr>
          <p:cNvPr id="10" name="TextBox 9">
            <a:extLst>
              <a:ext uri="{FF2B5EF4-FFF2-40B4-BE49-F238E27FC236}">
                <a16:creationId xmlns:a16="http://schemas.microsoft.com/office/drawing/2014/main" id="{7EE35724-93C9-5B1A-9981-62BAD854F479}"/>
              </a:ext>
            </a:extLst>
          </p:cNvPr>
          <p:cNvSpPr txBox="1">
            <a:spLocks noChangeArrowheads="1"/>
          </p:cNvSpPr>
          <p:nvPr/>
        </p:nvSpPr>
        <p:spPr bwMode="auto">
          <a:xfrm>
            <a:off x="2465388" y="1287463"/>
            <a:ext cx="264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2060"/>
                </a:solidFill>
              </a:rPr>
              <a:t>Standard Shell Model Does Not Predict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17352AE-F632-D0DC-C6F1-9421E8E4AD76}"/>
              </a:ext>
            </a:extLst>
          </p:cNvPr>
          <p:cNvSpPr>
            <a:spLocks noGrp="1" noChangeArrowheads="1"/>
          </p:cNvSpPr>
          <p:nvPr>
            <p:ph type="title"/>
          </p:nvPr>
        </p:nvSpPr>
        <p:spPr>
          <a:xfrm>
            <a:off x="685800" y="228600"/>
            <a:ext cx="7772400" cy="939800"/>
          </a:xfrm>
          <a:noFill/>
        </p:spPr>
        <p:txBody>
          <a:bodyPr lIns="92075" tIns="46038" rIns="92075" bIns="46038"/>
          <a:lstStyle/>
          <a:p>
            <a:pPr eaLnBrk="1" hangingPunct="1"/>
            <a:r>
              <a:rPr lang="en-US" altLang="en-US" sz="3200" b="1">
                <a:solidFill>
                  <a:schemeClr val="accent2"/>
                </a:solidFill>
              </a:rPr>
              <a:t>Shell Model Failures To</a:t>
            </a:r>
            <a:br>
              <a:rPr lang="en-US" altLang="en-US" sz="3200" b="1">
                <a:solidFill>
                  <a:schemeClr val="accent2"/>
                </a:solidFill>
              </a:rPr>
            </a:br>
            <a:r>
              <a:rPr lang="en-US" altLang="en-US" sz="3200" b="1">
                <a:solidFill>
                  <a:schemeClr val="accent2"/>
                </a:solidFill>
              </a:rPr>
              <a:t>Predict Nuclide Spin</a:t>
            </a:r>
          </a:p>
        </p:txBody>
      </p:sp>
      <p:pic>
        <p:nvPicPr>
          <p:cNvPr id="179203" name="Picture 7" descr="A picture containing text, screenshot, plot, diagram&#10;&#10;Description automatically generated">
            <a:extLst>
              <a:ext uri="{FF2B5EF4-FFF2-40B4-BE49-F238E27FC236}">
                <a16:creationId xmlns:a16="http://schemas.microsoft.com/office/drawing/2014/main" id="{AE34E663-2071-9189-5C39-8B5A83C73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168400"/>
            <a:ext cx="832961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DDD2FB-7481-FEDE-2C07-210F6C442436}"/>
              </a:ext>
            </a:extLst>
          </p:cNvPr>
          <p:cNvSpPr txBox="1">
            <a:spLocks noChangeArrowheads="1"/>
          </p:cNvSpPr>
          <p:nvPr/>
        </p:nvSpPr>
        <p:spPr bwMode="auto">
          <a:xfrm>
            <a:off x="5616575" y="1463675"/>
            <a:ext cx="3208338"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70C0"/>
                </a:solidFill>
              </a:rPr>
              <a:t>CSS Nuclear Model Accurately Predicts </a:t>
            </a:r>
            <a:r>
              <a:rPr lang="en-US" altLang="en-US" sz="2400" b="1" u="sng">
                <a:solidFill>
                  <a:srgbClr val="0070C0"/>
                </a:solidFill>
              </a:rPr>
              <a:t>ALL</a:t>
            </a:r>
            <a:r>
              <a:rPr lang="en-US" altLang="en-US" sz="2400" b="1">
                <a:solidFill>
                  <a:srgbClr val="0070C0"/>
                </a:solidFill>
              </a:rPr>
              <a:t> Nucleon Spins</a:t>
            </a:r>
          </a:p>
        </p:txBody>
      </p:sp>
      <p:sp>
        <p:nvSpPr>
          <p:cNvPr id="10" name="TextBox 9">
            <a:extLst>
              <a:ext uri="{FF2B5EF4-FFF2-40B4-BE49-F238E27FC236}">
                <a16:creationId xmlns:a16="http://schemas.microsoft.com/office/drawing/2014/main" id="{6B616104-B84C-F804-8E0B-66ED13D59479}"/>
              </a:ext>
            </a:extLst>
          </p:cNvPr>
          <p:cNvSpPr txBox="1"/>
          <p:nvPr/>
        </p:nvSpPr>
        <p:spPr>
          <a:xfrm>
            <a:off x="5883275" y="1322388"/>
            <a:ext cx="2941638" cy="2924175"/>
          </a:xfrm>
          <a:prstGeom prst="rect">
            <a:avLst/>
          </a:prstGeom>
          <a:solidFill>
            <a:schemeClr val="bg1"/>
          </a:solidFill>
        </p:spPr>
        <p:txBody>
          <a:bodyPr>
            <a:spAutoFit/>
          </a:bodyPr>
          <a:lstStyle/>
          <a:p>
            <a:pPr algn="ctr">
              <a:defRPr/>
            </a:pPr>
            <a:r>
              <a:rPr lang="en-US" b="1" dirty="0">
                <a:solidFill>
                  <a:srgbClr val="0070C0"/>
                </a:solidFill>
              </a:rPr>
              <a:t>Why Does the Quantum Nuclear Shell Model Have So Many Spin Prediction Errors? </a:t>
            </a:r>
          </a:p>
          <a:p>
            <a:pPr marL="166688" indent="-166688">
              <a:buFont typeface="Arial" panose="020B0604020202020204" pitchFamily="34" charset="0"/>
              <a:buChar char="•"/>
              <a:defRPr/>
            </a:pPr>
            <a:r>
              <a:rPr lang="en-US" sz="1600" b="1" dirty="0">
                <a:solidFill>
                  <a:srgbClr val="C00000"/>
                </a:solidFill>
              </a:rPr>
              <a:t>It’s a Planetary Model where Nucleons Move about the Center of the Nucleus </a:t>
            </a:r>
          </a:p>
          <a:p>
            <a:pPr marL="166688" indent="-166688">
              <a:buFont typeface="Arial" panose="020B0604020202020204" pitchFamily="34" charset="0"/>
              <a:buChar char="•"/>
              <a:defRPr/>
            </a:pPr>
            <a:r>
              <a:rPr lang="en-US" sz="1600" b="1" dirty="0">
                <a:solidFill>
                  <a:srgbClr val="C00000"/>
                </a:solidFill>
              </a:rPr>
              <a:t>Has No Mechanism Allowing Inner Shells to Come Apart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fade">
                                      <p:cBhvr>
                                        <p:cTn id="10" dur="500"/>
                                        <p:tgtEl>
                                          <p:spTgt spid="10">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nodeType="withEffect">
                                  <p:stCondLst>
                                    <p:cond delay="0"/>
                                  </p:stCondLst>
                                  <p:childTnLst>
                                    <p:animEffect transition="out" filter="fade">
                                      <p:cBhvr>
                                        <p:cTn id="27" dur="500"/>
                                        <p:tgtEl>
                                          <p:spTgt spid="10">
                                            <p:txEl>
                                              <p:pRg st="0" end="0"/>
                                            </p:txEl>
                                          </p:spTgt>
                                        </p:tgtEl>
                                      </p:cBhvr>
                                    </p:animEffect>
                                    <p:set>
                                      <p:cBhvr>
                                        <p:cTn id="28" dur="1" fill="hold">
                                          <p:stCondLst>
                                            <p:cond delay="499"/>
                                          </p:stCondLst>
                                        </p:cTn>
                                        <p:tgtEl>
                                          <p:spTgt spid="10">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xEl>
                                              <p:pRg st="1" end="1"/>
                                            </p:txEl>
                                          </p:spTgt>
                                        </p:tgtEl>
                                      </p:cBhvr>
                                    </p:animEffect>
                                    <p:set>
                                      <p:cBhvr>
                                        <p:cTn id="31" dur="1" fill="hold">
                                          <p:stCondLst>
                                            <p:cond delay="499"/>
                                          </p:stCondLst>
                                        </p:cTn>
                                        <p:tgtEl>
                                          <p:spTgt spid="10">
                                            <p:txEl>
                                              <p:pRg st="1" end="1"/>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xEl>
                                              <p:pRg st="2" end="2"/>
                                            </p:txEl>
                                          </p:spTgt>
                                        </p:tgtEl>
                                      </p:cBhvr>
                                    </p:animEffect>
                                    <p:set>
                                      <p:cBhvr>
                                        <p:cTn id="34" dur="1" fill="hold">
                                          <p:stCondLst>
                                            <p:cond delay="499"/>
                                          </p:stCondLst>
                                        </p:cTn>
                                        <p:tgtEl>
                                          <p:spTgt spid="10">
                                            <p:txEl>
                                              <p:pRg st="2" end="2"/>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bg/>
                                          </p:spTgt>
                                        </p:tgtEl>
                                      </p:cBhvr>
                                    </p:animEffect>
                                    <p:set>
                                      <p:cBhvr>
                                        <p:cTn id="37" dur="1" fill="hold">
                                          <p:stCondLst>
                                            <p:cond delay="499"/>
                                          </p:stCondLst>
                                        </p:cTn>
                                        <p:tgtEl>
                                          <p:spTgt spid="1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0" grpId="2" uiExpand="1" build="allAtOnce" animBg="1"/>
      <p:bldP spid="10" grpId="3" uiExpand="1"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6853C4E-3C69-8797-149D-2CAA285D2534}"/>
              </a:ext>
            </a:extLst>
          </p:cNvPr>
          <p:cNvSpPr>
            <a:spLocks noGrp="1" noChangeArrowheads="1"/>
          </p:cNvSpPr>
          <p:nvPr>
            <p:ph type="title"/>
          </p:nvPr>
        </p:nvSpPr>
        <p:spPr>
          <a:xfrm>
            <a:off x="0" y="195263"/>
            <a:ext cx="8839200" cy="1016000"/>
          </a:xfrm>
        </p:spPr>
        <p:txBody>
          <a:bodyPr/>
          <a:lstStyle/>
          <a:p>
            <a:pPr eaLnBrk="1" hangingPunct="1"/>
            <a:r>
              <a:rPr lang="en-US" altLang="en-US" sz="3200" b="1">
                <a:solidFill>
                  <a:srgbClr val="000099"/>
                </a:solidFill>
              </a:rPr>
              <a:t>Physical Origin of Nuclear</a:t>
            </a:r>
            <a:br>
              <a:rPr lang="en-US" altLang="en-US" sz="3200" b="1">
                <a:solidFill>
                  <a:srgbClr val="000099"/>
                </a:solidFill>
              </a:rPr>
            </a:br>
            <a:r>
              <a:rPr lang="en-US" altLang="en-US" sz="3200" b="1">
                <a:solidFill>
                  <a:srgbClr val="000099"/>
                </a:solidFill>
              </a:rPr>
              <a:t>Liquid Drop Model</a:t>
            </a:r>
          </a:p>
        </p:txBody>
      </p:sp>
      <p:graphicFrame>
        <p:nvGraphicFramePr>
          <p:cNvPr id="181251" name="Object 3">
            <a:extLst>
              <a:ext uri="{FF2B5EF4-FFF2-40B4-BE49-F238E27FC236}">
                <a16:creationId xmlns:a16="http://schemas.microsoft.com/office/drawing/2014/main" id="{BCD8D2ED-348F-E6D8-93C4-73D172029DBC}"/>
              </a:ext>
            </a:extLst>
          </p:cNvPr>
          <p:cNvGraphicFramePr>
            <a:graphicFrameLocks noChangeAspect="1"/>
          </p:cNvGraphicFramePr>
          <p:nvPr/>
        </p:nvGraphicFramePr>
        <p:xfrm>
          <a:off x="460375" y="1373188"/>
          <a:ext cx="8151813" cy="5189537"/>
        </p:xfrm>
        <a:graphic>
          <a:graphicData uri="http://schemas.openxmlformats.org/presentationml/2006/ole">
            <mc:AlternateContent xmlns:mc="http://schemas.openxmlformats.org/markup-compatibility/2006">
              <mc:Choice xmlns:v="urn:schemas-microsoft-com:vml" Requires="v">
                <p:oleObj name="Bitmap Image" r:id="rId3" imgW="3885714" imgH="2914286" progId="Paint.Picture">
                  <p:embed/>
                </p:oleObj>
              </mc:Choice>
              <mc:Fallback>
                <p:oleObj name="Bitmap Image" r:id="rId3" imgW="3885714" imgH="2914286"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6288" t="23213" r="5566"/>
                      <a:stretch>
                        <a:fillRect/>
                      </a:stretch>
                    </p:blipFill>
                    <p:spPr bwMode="auto">
                      <a:xfrm>
                        <a:off x="460375" y="1373188"/>
                        <a:ext cx="8151813" cy="518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28" name="Line 4">
            <a:extLst>
              <a:ext uri="{FF2B5EF4-FFF2-40B4-BE49-F238E27FC236}">
                <a16:creationId xmlns:a16="http://schemas.microsoft.com/office/drawing/2014/main" id="{B18C5687-5C35-D49A-EC9B-CAAD61CF5123}"/>
              </a:ext>
            </a:extLst>
          </p:cNvPr>
          <p:cNvSpPr>
            <a:spLocks noChangeShapeType="1"/>
          </p:cNvSpPr>
          <p:nvPr/>
        </p:nvSpPr>
        <p:spPr bwMode="auto">
          <a:xfrm flipH="1">
            <a:off x="4843463" y="2446338"/>
            <a:ext cx="1227137" cy="8207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829" name="Text Box 5">
            <a:extLst>
              <a:ext uri="{FF2B5EF4-FFF2-40B4-BE49-F238E27FC236}">
                <a16:creationId xmlns:a16="http://schemas.microsoft.com/office/drawing/2014/main" id="{3F219FAF-B95F-9C61-F625-C4AA8CDDC053}"/>
              </a:ext>
            </a:extLst>
          </p:cNvPr>
          <p:cNvSpPr txBox="1">
            <a:spLocks noChangeArrowheads="1"/>
          </p:cNvSpPr>
          <p:nvPr/>
        </p:nvSpPr>
        <p:spPr bwMode="auto">
          <a:xfrm>
            <a:off x="6070600" y="1344613"/>
            <a:ext cx="29940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000000"/>
                </a:solidFill>
              </a:rPr>
              <a:t>CSS Maximum Packing Model Eventually Yields Two Adjacent Layers of Protons Which Repel Each Other Forming Sliding Surface</a:t>
            </a:r>
          </a:p>
        </p:txBody>
      </p:sp>
      <p:sp>
        <p:nvSpPr>
          <p:cNvPr id="2" name="TextBox 1">
            <a:extLst>
              <a:ext uri="{FF2B5EF4-FFF2-40B4-BE49-F238E27FC236}">
                <a16:creationId xmlns:a16="http://schemas.microsoft.com/office/drawing/2014/main" id="{7BF00FC7-595F-6AC9-F9BA-3E0D85D0B669}"/>
              </a:ext>
            </a:extLst>
          </p:cNvPr>
          <p:cNvSpPr txBox="1">
            <a:spLocks noChangeArrowheads="1"/>
          </p:cNvSpPr>
          <p:nvPr/>
        </p:nvSpPr>
        <p:spPr bwMode="auto">
          <a:xfrm>
            <a:off x="5805488" y="2051050"/>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C00000"/>
                </a:solidFill>
              </a:rPr>
              <a:t>Missing Electron Shell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828"/>
                                        </p:tgtEl>
                                        <p:attrNameLst>
                                          <p:attrName>style.visibility</p:attrName>
                                        </p:attrNameLst>
                                      </p:cBhvr>
                                      <p:to>
                                        <p:strVal val="visible"/>
                                      </p:to>
                                    </p:set>
                                    <p:animEffect transition="in" filter="fade">
                                      <p:cBhvr>
                                        <p:cTn id="7" dur="500"/>
                                        <p:tgtEl>
                                          <p:spTgt spid="205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05829"/>
                                        </p:tgtEl>
                                        <p:attrNameLst>
                                          <p:attrName>style.visibility</p:attrName>
                                        </p:attrNameLst>
                                      </p:cBhvr>
                                      <p:to>
                                        <p:strVal val="visible"/>
                                      </p:to>
                                    </p:set>
                                    <p:animEffect transition="in" filter="fade">
                                      <p:cBhvr>
                                        <p:cTn id="20" dur="500"/>
                                        <p:tgtEl>
                                          <p:spTgt spid="205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9" grpId="0"/>
      <p:bldP spid="2" grpId="0"/>
      <p:bldP spid="2"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30B5F53-F41F-23C4-E300-DD6536217165}"/>
              </a:ext>
            </a:extLst>
          </p:cNvPr>
          <p:cNvSpPr>
            <a:spLocks noGrp="1" noChangeArrowheads="1"/>
          </p:cNvSpPr>
          <p:nvPr>
            <p:ph type="title"/>
          </p:nvPr>
        </p:nvSpPr>
        <p:spPr>
          <a:xfrm>
            <a:off x="473075" y="244475"/>
            <a:ext cx="8153400" cy="1143000"/>
          </a:xfrm>
        </p:spPr>
        <p:txBody>
          <a:bodyPr/>
          <a:lstStyle/>
          <a:p>
            <a:pPr eaLnBrk="1" hangingPunct="1"/>
            <a:r>
              <a:rPr lang="en-US" altLang="en-US" sz="3600" b="1"/>
              <a:t>Revised Electrodynamics Leads to New Model for </a:t>
            </a:r>
            <a:r>
              <a:rPr lang="en-US" altLang="en-US" sz="3600" b="1">
                <a:solidFill>
                  <a:srgbClr val="0070C0"/>
                </a:solidFill>
              </a:rPr>
              <a:t>Molecular Bonds</a:t>
            </a:r>
          </a:p>
        </p:txBody>
      </p:sp>
      <p:pic>
        <p:nvPicPr>
          <p:cNvPr id="183299" name="Picture 3" descr="benzene">
            <a:extLst>
              <a:ext uri="{FF2B5EF4-FFF2-40B4-BE49-F238E27FC236}">
                <a16:creationId xmlns:a16="http://schemas.microsoft.com/office/drawing/2014/main" id="{6AD7DDD9-4B34-D54F-FC7F-2E32E8CA2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4667250"/>
            <a:ext cx="31718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cyclohexane">
            <a:extLst>
              <a:ext uri="{FF2B5EF4-FFF2-40B4-BE49-F238E27FC236}">
                <a16:creationId xmlns:a16="http://schemas.microsoft.com/office/drawing/2014/main" id="{043B1A24-DD33-8985-B015-B72036517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38" y="1450975"/>
            <a:ext cx="22098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5" descr="acetylene">
            <a:extLst>
              <a:ext uri="{FF2B5EF4-FFF2-40B4-BE49-F238E27FC236}">
                <a16:creationId xmlns:a16="http://schemas.microsoft.com/office/drawing/2014/main" id="{A576C842-4156-B6A8-2A71-238484C20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1450975"/>
            <a:ext cx="11128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 Box 6">
            <a:extLst>
              <a:ext uri="{FF2B5EF4-FFF2-40B4-BE49-F238E27FC236}">
                <a16:creationId xmlns:a16="http://schemas.microsoft.com/office/drawing/2014/main" id="{98F71FC4-9CD2-354C-1037-9944A428943F}"/>
              </a:ext>
            </a:extLst>
          </p:cNvPr>
          <p:cNvSpPr txBox="1">
            <a:spLocks noChangeArrowheads="1"/>
          </p:cNvSpPr>
          <p:nvPr/>
        </p:nvSpPr>
        <p:spPr bwMode="auto">
          <a:xfrm>
            <a:off x="207963" y="3027363"/>
            <a:ext cx="1169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latin typeface="Times New Roman" panose="02020603050405020304" pitchFamily="18" charset="0"/>
              </a:rPr>
              <a:t>Acetylene</a:t>
            </a:r>
          </a:p>
        </p:txBody>
      </p:sp>
      <p:pic>
        <p:nvPicPr>
          <p:cNvPr id="183303" name="Picture 7" descr="carbondioxide">
            <a:extLst>
              <a:ext uri="{FF2B5EF4-FFF2-40B4-BE49-F238E27FC236}">
                <a16:creationId xmlns:a16="http://schemas.microsoft.com/office/drawing/2014/main" id="{793B2B93-2C2E-1DBC-D13C-6FA45B79D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5" y="4749800"/>
            <a:ext cx="304006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8" descr="cyclopropane">
            <a:extLst>
              <a:ext uri="{FF2B5EF4-FFF2-40B4-BE49-F238E27FC236}">
                <a16:creationId xmlns:a16="http://schemas.microsoft.com/office/drawing/2014/main" id="{A0BC726D-9DFB-63AC-969D-A8B5042AA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7088" y="1373188"/>
            <a:ext cx="203676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5" name="Text Box 9">
            <a:extLst>
              <a:ext uri="{FF2B5EF4-FFF2-40B4-BE49-F238E27FC236}">
                <a16:creationId xmlns:a16="http://schemas.microsoft.com/office/drawing/2014/main" id="{13CBF926-DFB4-6A70-0388-7A50797F0885}"/>
              </a:ext>
            </a:extLst>
          </p:cNvPr>
          <p:cNvSpPr txBox="1">
            <a:spLocks noChangeArrowheads="1"/>
          </p:cNvSpPr>
          <p:nvPr/>
        </p:nvSpPr>
        <p:spPr bwMode="auto">
          <a:xfrm>
            <a:off x="4987925" y="3027363"/>
            <a:ext cx="1392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Times New Roman" panose="02020603050405020304" pitchFamily="18" charset="0"/>
              </a:rPr>
              <a:t>Cyclopropane</a:t>
            </a:r>
          </a:p>
        </p:txBody>
      </p:sp>
      <p:sp>
        <p:nvSpPr>
          <p:cNvPr id="2" name="TextBox 1">
            <a:extLst>
              <a:ext uri="{FF2B5EF4-FFF2-40B4-BE49-F238E27FC236}">
                <a16:creationId xmlns:a16="http://schemas.microsoft.com/office/drawing/2014/main" id="{C3133E11-D3DF-5573-7F92-0A309D01A41A}"/>
              </a:ext>
            </a:extLst>
          </p:cNvPr>
          <p:cNvSpPr txBox="1">
            <a:spLocks noChangeArrowheads="1"/>
          </p:cNvSpPr>
          <p:nvPr/>
        </p:nvSpPr>
        <p:spPr bwMode="auto">
          <a:xfrm>
            <a:off x="747713" y="3433763"/>
            <a:ext cx="7878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b="1"/>
              <a:t>Bonds Are a Combination of Electrical Attraction and Magnetic Alignment</a:t>
            </a:r>
          </a:p>
          <a:p>
            <a:pPr>
              <a:spcBef>
                <a:spcPct val="0"/>
              </a:spcBef>
            </a:pPr>
            <a:r>
              <a:rPr lang="en-US" altLang="en-US" sz="1800" b="1"/>
              <a:t>Some Chemists Consider This Model the Best Explanation for the Strength of Covalent Bonds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AutoShape 4">
            <a:extLst>
              <a:ext uri="{FF2B5EF4-FFF2-40B4-BE49-F238E27FC236}">
                <a16:creationId xmlns:a16="http://schemas.microsoft.com/office/drawing/2014/main" id="{A43A7218-C93D-614A-014A-4EE952B03B0B}"/>
              </a:ext>
            </a:extLst>
          </p:cNvPr>
          <p:cNvSpPr>
            <a:spLocks noChangeArrowheads="1"/>
          </p:cNvSpPr>
          <p:nvPr/>
        </p:nvSpPr>
        <p:spPr bwMode="auto">
          <a:xfrm>
            <a:off x="204788" y="4864100"/>
            <a:ext cx="8670925" cy="598488"/>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185347" name="Rectangle 2">
            <a:extLst>
              <a:ext uri="{FF2B5EF4-FFF2-40B4-BE49-F238E27FC236}">
                <a16:creationId xmlns:a16="http://schemas.microsoft.com/office/drawing/2014/main" id="{00D5E3A3-5B62-70ED-7095-3C5F6F417258}"/>
              </a:ext>
            </a:extLst>
          </p:cNvPr>
          <p:cNvSpPr>
            <a:spLocks noGrp="1" noChangeArrowheads="1"/>
          </p:cNvSpPr>
          <p:nvPr>
            <p:ph type="title"/>
          </p:nvPr>
        </p:nvSpPr>
        <p:spPr>
          <a:xfrm>
            <a:off x="473075" y="117475"/>
            <a:ext cx="8229600" cy="701675"/>
          </a:xfrm>
        </p:spPr>
        <p:txBody>
          <a:bodyPr/>
          <a:lstStyle/>
          <a:p>
            <a:pPr eaLnBrk="1" hangingPunct="1"/>
            <a:r>
              <a:rPr lang="en-US" altLang="en-US" sz="4000" b="1">
                <a:solidFill>
                  <a:srgbClr val="FFFFCC"/>
                </a:solidFill>
              </a:rPr>
              <a:t>Presentation Outline</a:t>
            </a:r>
          </a:p>
        </p:txBody>
      </p:sp>
      <p:sp>
        <p:nvSpPr>
          <p:cNvPr id="6148" name="Rectangle 3">
            <a:extLst>
              <a:ext uri="{FF2B5EF4-FFF2-40B4-BE49-F238E27FC236}">
                <a16:creationId xmlns:a16="http://schemas.microsoft.com/office/drawing/2014/main" id="{666D3602-9127-817A-AE1E-99160497A3A5}"/>
              </a:ext>
            </a:extLst>
          </p:cNvPr>
          <p:cNvSpPr>
            <a:spLocks noGrp="1" noChangeArrowheads="1"/>
          </p:cNvSpPr>
          <p:nvPr>
            <p:ph type="body" idx="1"/>
          </p:nvPr>
        </p:nvSpPr>
        <p:spPr>
          <a:xfrm>
            <a:off x="425450" y="1179513"/>
            <a:ext cx="8229600" cy="5113337"/>
          </a:xfrm>
        </p:spPr>
        <p:txBody>
          <a:bodyPr/>
          <a:lstStyle/>
          <a:p>
            <a:pPr eaLnBrk="1" hangingPunct="1">
              <a:lnSpc>
                <a:spcPct val="90000"/>
              </a:lnSpc>
              <a:defRPr/>
            </a:pPr>
            <a:r>
              <a:rPr lang="en-US" altLang="en-US" b="1" dirty="0">
                <a:solidFill>
                  <a:schemeClr val="bg1">
                    <a:lumMod val="50000"/>
                  </a:schemeClr>
                </a:solidFill>
              </a:rPr>
              <a:t>What Matters?</a:t>
            </a:r>
          </a:p>
          <a:p>
            <a:pPr eaLnBrk="1" hangingPunct="1">
              <a:lnSpc>
                <a:spcPct val="90000"/>
              </a:lnSpc>
              <a:defRPr/>
            </a:pPr>
            <a:r>
              <a:rPr lang="en-US" altLang="en-US" b="1" dirty="0">
                <a:solidFill>
                  <a:schemeClr val="bg1">
                    <a:lumMod val="50000"/>
                  </a:schemeClr>
                </a:solidFill>
              </a:rPr>
              <a:t>Derivation of the Universal Force Law</a:t>
            </a:r>
          </a:p>
          <a:p>
            <a:pPr eaLnBrk="1" hangingPunct="1">
              <a:lnSpc>
                <a:spcPct val="90000"/>
              </a:lnSpc>
              <a:defRPr/>
            </a:pPr>
            <a:r>
              <a:rPr lang="en-US" altLang="en-US" b="1" dirty="0">
                <a:solidFill>
                  <a:schemeClr val="bg1">
                    <a:lumMod val="50000"/>
                  </a:schemeClr>
                </a:solidFill>
              </a:rPr>
              <a:t>Derivation of Gravitational Force</a:t>
            </a:r>
          </a:p>
          <a:p>
            <a:pPr eaLnBrk="1" hangingPunct="1">
              <a:lnSpc>
                <a:spcPct val="90000"/>
              </a:lnSpc>
              <a:defRPr/>
            </a:pPr>
            <a:r>
              <a:rPr lang="en-US" altLang="en-US" b="1" dirty="0">
                <a:solidFill>
                  <a:schemeClr val="bg1">
                    <a:lumMod val="50000"/>
                  </a:schemeClr>
                </a:solidFill>
              </a:rPr>
              <a:t>Electromagnetic Model of Matter</a:t>
            </a:r>
          </a:p>
          <a:p>
            <a:pPr eaLnBrk="1" hangingPunct="1">
              <a:lnSpc>
                <a:spcPct val="90000"/>
              </a:lnSpc>
              <a:defRPr/>
            </a:pPr>
            <a:r>
              <a:rPr lang="en-US" altLang="en-US" b="1" dirty="0">
                <a:solidFill>
                  <a:schemeClr val="bg1">
                    <a:lumMod val="50000"/>
                  </a:schemeClr>
                </a:solidFill>
              </a:rPr>
              <a:t>Derived Features: Mass, Neutron…</a:t>
            </a:r>
          </a:p>
          <a:p>
            <a:pPr eaLnBrk="1" hangingPunct="1">
              <a:lnSpc>
                <a:spcPct val="90000"/>
              </a:lnSpc>
              <a:defRPr/>
            </a:pPr>
            <a:r>
              <a:rPr lang="en-US" altLang="en-US" b="1" dirty="0">
                <a:solidFill>
                  <a:schemeClr val="bg1">
                    <a:lumMod val="50000"/>
                  </a:schemeClr>
                </a:solidFill>
              </a:rPr>
              <a:t>New Atomic Model</a:t>
            </a:r>
          </a:p>
          <a:p>
            <a:pPr eaLnBrk="1" hangingPunct="1">
              <a:lnSpc>
                <a:spcPct val="90000"/>
              </a:lnSpc>
              <a:defRPr/>
            </a:pPr>
            <a:r>
              <a:rPr lang="en-US" altLang="en-US" b="1" dirty="0">
                <a:solidFill>
                  <a:schemeClr val="bg2">
                    <a:lumMod val="50000"/>
                  </a:schemeClr>
                </a:solidFill>
              </a:rPr>
              <a:t>Subatomic Particle Model</a:t>
            </a:r>
          </a:p>
          <a:p>
            <a:pPr eaLnBrk="1" hangingPunct="1">
              <a:lnSpc>
                <a:spcPct val="90000"/>
              </a:lnSpc>
              <a:defRPr/>
            </a:pPr>
            <a:r>
              <a:rPr lang="en-US" altLang="en-US" b="1" dirty="0">
                <a:solidFill>
                  <a:schemeClr val="accent2"/>
                </a:solidFill>
              </a:rPr>
              <a:t>Conclusions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A2FA801-354C-0EB7-CCB8-49E4E02823B1}"/>
              </a:ext>
            </a:extLst>
          </p:cNvPr>
          <p:cNvSpPr>
            <a:spLocks noGrp="1" noChangeArrowheads="1"/>
          </p:cNvSpPr>
          <p:nvPr>
            <p:ph type="title"/>
          </p:nvPr>
        </p:nvSpPr>
        <p:spPr>
          <a:xfrm>
            <a:off x="457200" y="274638"/>
            <a:ext cx="5461000" cy="1143000"/>
          </a:xfrm>
        </p:spPr>
        <p:txBody>
          <a:bodyPr/>
          <a:lstStyle/>
          <a:p>
            <a:pPr eaLnBrk="1" hangingPunct="1"/>
            <a:r>
              <a:rPr lang="en-US" altLang="en-US" b="1"/>
              <a:t>What Matters?</a:t>
            </a:r>
          </a:p>
        </p:txBody>
      </p:sp>
      <p:sp>
        <p:nvSpPr>
          <p:cNvPr id="12291" name="Rectangle 3">
            <a:extLst>
              <a:ext uri="{FF2B5EF4-FFF2-40B4-BE49-F238E27FC236}">
                <a16:creationId xmlns:a16="http://schemas.microsoft.com/office/drawing/2014/main" id="{DDB7EC0E-29A5-F1DD-452A-38AAC1987BCF}"/>
              </a:ext>
            </a:extLst>
          </p:cNvPr>
          <p:cNvSpPr>
            <a:spLocks noGrp="1" noChangeArrowheads="1"/>
          </p:cNvSpPr>
          <p:nvPr>
            <p:ph type="body" sz="half" idx="1"/>
          </p:nvPr>
        </p:nvSpPr>
        <p:spPr>
          <a:xfrm>
            <a:off x="314325" y="1411288"/>
            <a:ext cx="5205413" cy="4746625"/>
          </a:xfrm>
        </p:spPr>
        <p:txBody>
          <a:bodyPr/>
          <a:lstStyle/>
          <a:p>
            <a:pPr eaLnBrk="1" hangingPunct="1">
              <a:lnSpc>
                <a:spcPct val="90000"/>
              </a:lnSpc>
              <a:spcBef>
                <a:spcPct val="0"/>
              </a:spcBef>
              <a:spcAft>
                <a:spcPct val="40000"/>
              </a:spcAft>
            </a:pPr>
            <a:r>
              <a:rPr lang="en-US" altLang="en-US" b="1">
                <a:solidFill>
                  <a:schemeClr val="accent2"/>
                </a:solidFill>
              </a:rPr>
              <a:t>Size Matters</a:t>
            </a:r>
          </a:p>
          <a:p>
            <a:pPr eaLnBrk="1" hangingPunct="1">
              <a:lnSpc>
                <a:spcPct val="90000"/>
              </a:lnSpc>
              <a:spcBef>
                <a:spcPct val="0"/>
              </a:spcBef>
              <a:spcAft>
                <a:spcPct val="40000"/>
              </a:spcAft>
            </a:pPr>
            <a:r>
              <a:rPr lang="en-US" altLang="en-US" b="1">
                <a:solidFill>
                  <a:schemeClr val="accent2"/>
                </a:solidFill>
              </a:rPr>
              <a:t>Shape Matters</a:t>
            </a:r>
          </a:p>
          <a:p>
            <a:pPr eaLnBrk="1" hangingPunct="1">
              <a:lnSpc>
                <a:spcPct val="90000"/>
              </a:lnSpc>
              <a:spcBef>
                <a:spcPct val="0"/>
              </a:spcBef>
              <a:spcAft>
                <a:spcPct val="40000"/>
              </a:spcAft>
            </a:pPr>
            <a:r>
              <a:rPr lang="en-US" altLang="en-US" b="1">
                <a:solidFill>
                  <a:schemeClr val="accent2"/>
                </a:solidFill>
              </a:rPr>
              <a:t>“Normal” Time Matters</a:t>
            </a:r>
          </a:p>
          <a:p>
            <a:pPr eaLnBrk="1" hangingPunct="1">
              <a:lnSpc>
                <a:spcPct val="90000"/>
              </a:lnSpc>
              <a:spcBef>
                <a:spcPct val="0"/>
              </a:spcBef>
              <a:spcAft>
                <a:spcPct val="40000"/>
              </a:spcAft>
            </a:pPr>
            <a:r>
              <a:rPr lang="en-US" altLang="en-US" b="1">
                <a:solidFill>
                  <a:schemeClr val="accent2"/>
                </a:solidFill>
              </a:rPr>
              <a:t>“Normal” Space Matters</a:t>
            </a:r>
          </a:p>
          <a:p>
            <a:pPr eaLnBrk="1" hangingPunct="1">
              <a:lnSpc>
                <a:spcPct val="90000"/>
              </a:lnSpc>
              <a:spcBef>
                <a:spcPct val="0"/>
              </a:spcBef>
              <a:spcAft>
                <a:spcPct val="40000"/>
              </a:spcAft>
            </a:pPr>
            <a:r>
              <a:rPr lang="en-US" altLang="en-US" b="1">
                <a:solidFill>
                  <a:schemeClr val="accent2"/>
                </a:solidFill>
              </a:rPr>
              <a:t>What the Forces Are Matters</a:t>
            </a:r>
          </a:p>
          <a:p>
            <a:pPr eaLnBrk="1" hangingPunct="1">
              <a:lnSpc>
                <a:spcPct val="90000"/>
              </a:lnSpc>
              <a:spcBef>
                <a:spcPct val="0"/>
              </a:spcBef>
              <a:spcAft>
                <a:spcPct val="40000"/>
              </a:spcAft>
            </a:pPr>
            <a:r>
              <a:rPr lang="en-US" altLang="en-US" b="1">
                <a:solidFill>
                  <a:schemeClr val="accent2"/>
                </a:solidFill>
              </a:rPr>
              <a:t>Understanding What an Electron IS, Matters</a:t>
            </a:r>
          </a:p>
        </p:txBody>
      </p:sp>
      <p:grpSp>
        <p:nvGrpSpPr>
          <p:cNvPr id="21508" name="Group 6">
            <a:extLst>
              <a:ext uri="{FF2B5EF4-FFF2-40B4-BE49-F238E27FC236}">
                <a16:creationId xmlns:a16="http://schemas.microsoft.com/office/drawing/2014/main" id="{D9177B15-87EB-6FD1-2CFA-C7B9BEF799A8}"/>
              </a:ext>
            </a:extLst>
          </p:cNvPr>
          <p:cNvGrpSpPr>
            <a:grpSpLocks/>
          </p:cNvGrpSpPr>
          <p:nvPr/>
        </p:nvGrpSpPr>
        <p:grpSpPr bwMode="auto">
          <a:xfrm rot="-5400000">
            <a:off x="4422775" y="1751013"/>
            <a:ext cx="5756275" cy="3057525"/>
            <a:chOff x="457200" y="1247590"/>
            <a:chExt cx="8296182" cy="4362820"/>
          </a:xfrm>
        </p:grpSpPr>
        <p:pic>
          <p:nvPicPr>
            <p:cNvPr id="21509" name="Picture 4" descr="A picture containing fireworks, screenshot&#10;&#10;Description automatically generated">
              <a:extLst>
                <a:ext uri="{FF2B5EF4-FFF2-40B4-BE49-F238E27FC236}">
                  <a16:creationId xmlns:a16="http://schemas.microsoft.com/office/drawing/2014/main" id="{81E61872-381D-1817-F281-547879189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47590"/>
              <a:ext cx="8296182" cy="436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5">
              <a:extLst>
                <a:ext uri="{FF2B5EF4-FFF2-40B4-BE49-F238E27FC236}">
                  <a16:creationId xmlns:a16="http://schemas.microsoft.com/office/drawing/2014/main" id="{E7FB2BA8-9387-9AA7-8257-C3B5F7D13A70}"/>
                </a:ext>
              </a:extLst>
            </p:cNvPr>
            <p:cNvSpPr txBox="1">
              <a:spLocks noChangeArrowheads="1"/>
            </p:cNvSpPr>
            <p:nvPr/>
          </p:nvSpPr>
          <p:spPr bwMode="auto">
            <a:xfrm>
              <a:off x="457200" y="5241078"/>
              <a:ext cx="184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latin typeface="Arial Narrow" panose="020B0606020202030204" pitchFamily="34" charset="0"/>
                  <a:cs typeface="Arial" panose="020B0604020202020204" pitchFamily="34" charset="0"/>
                </a:rPr>
                <a:t>CERN Photo Credit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5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5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fade">
                                      <p:cBhvr>
                                        <p:cTn id="22" dur="500"/>
                                        <p:tgtEl>
                                          <p:spTgt spid="122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fade">
                                      <p:cBhvr>
                                        <p:cTn id="27" dur="500"/>
                                        <p:tgtEl>
                                          <p:spTgt spid="122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fade">
                                      <p:cBhvr>
                                        <p:cTn id="32"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1CEF32E9-369D-5D23-3303-3E74F59B89FB}"/>
              </a:ext>
            </a:extLst>
          </p:cNvPr>
          <p:cNvSpPr>
            <a:spLocks noGrp="1" noChangeArrowheads="1"/>
          </p:cNvSpPr>
          <p:nvPr>
            <p:ph type="title"/>
          </p:nvPr>
        </p:nvSpPr>
        <p:spPr>
          <a:xfrm>
            <a:off x="404813" y="0"/>
            <a:ext cx="7969250" cy="889000"/>
          </a:xfrm>
        </p:spPr>
        <p:txBody>
          <a:bodyPr/>
          <a:lstStyle/>
          <a:p>
            <a:pPr eaLnBrk="1" hangingPunct="1"/>
            <a:r>
              <a:rPr lang="en-US" altLang="en-US" sz="4100" b="1">
                <a:solidFill>
                  <a:schemeClr val="accent2"/>
                </a:solidFill>
              </a:rPr>
              <a:t>CSS Helicon</a:t>
            </a:r>
            <a:r>
              <a:rPr lang="en-US" altLang="en-US" sz="4100" b="1" baseline="30000">
                <a:solidFill>
                  <a:schemeClr val="accent2"/>
                </a:solidFill>
              </a:rPr>
              <a:t> </a:t>
            </a:r>
            <a:r>
              <a:rPr lang="en-US" altLang="en-US" sz="4100" b="1">
                <a:solidFill>
                  <a:schemeClr val="accent2"/>
                </a:solidFill>
              </a:rPr>
              <a:t>Theory Provides:</a:t>
            </a:r>
            <a:endParaRPr lang="en-US" altLang="en-US" sz="4800" b="1" baseline="30000">
              <a:solidFill>
                <a:schemeClr val="accent2"/>
              </a:solidFill>
            </a:endParaRPr>
          </a:p>
        </p:txBody>
      </p:sp>
      <p:sp>
        <p:nvSpPr>
          <p:cNvPr id="264195" name="Rectangle 3">
            <a:extLst>
              <a:ext uri="{FF2B5EF4-FFF2-40B4-BE49-F238E27FC236}">
                <a16:creationId xmlns:a16="http://schemas.microsoft.com/office/drawing/2014/main" id="{3759E5BD-91FF-5893-C696-3069CE7C58EB}"/>
              </a:ext>
            </a:extLst>
          </p:cNvPr>
          <p:cNvSpPr>
            <a:spLocks noGrp="1" noChangeArrowheads="1"/>
          </p:cNvSpPr>
          <p:nvPr>
            <p:ph type="body" idx="1"/>
          </p:nvPr>
        </p:nvSpPr>
        <p:spPr>
          <a:xfrm>
            <a:off x="254000" y="889000"/>
            <a:ext cx="6675438" cy="5667375"/>
          </a:xfrm>
        </p:spPr>
        <p:txBody>
          <a:bodyPr/>
          <a:lstStyle/>
          <a:p>
            <a:pPr eaLnBrk="1" hangingPunct="1">
              <a:lnSpc>
                <a:spcPct val="95000"/>
              </a:lnSpc>
            </a:pPr>
            <a:r>
              <a:rPr lang="en-US" altLang="en-US" sz="2400" b="1"/>
              <a:t>Uniformity</a:t>
            </a:r>
          </a:p>
          <a:p>
            <a:pPr lvl="1" eaLnBrk="1" hangingPunct="1">
              <a:lnSpc>
                <a:spcPct val="95000"/>
              </a:lnSpc>
            </a:pPr>
            <a:r>
              <a:rPr lang="en-US" altLang="en-US" sz="2000" b="1">
                <a:solidFill>
                  <a:srgbClr val="000000"/>
                </a:solidFill>
              </a:rPr>
              <a:t>Only One Force:  </a:t>
            </a:r>
            <a:r>
              <a:rPr lang="en-US" altLang="en-US" sz="2000" b="1">
                <a:solidFill>
                  <a:srgbClr val="000066"/>
                </a:solidFill>
              </a:rPr>
              <a:t>ElectroMagnetic</a:t>
            </a:r>
          </a:p>
          <a:p>
            <a:pPr lvl="1" eaLnBrk="1" hangingPunct="1">
              <a:lnSpc>
                <a:spcPct val="95000"/>
              </a:lnSpc>
            </a:pPr>
            <a:r>
              <a:rPr lang="en-US" altLang="en-US" sz="2000" b="1">
                <a:solidFill>
                  <a:srgbClr val="000000"/>
                </a:solidFill>
              </a:rPr>
              <a:t>Only Two Basic Building Blocks for all Matter:     		</a:t>
            </a:r>
            <a:r>
              <a:rPr lang="en-US" altLang="en-US" sz="2000" b="1">
                <a:solidFill>
                  <a:srgbClr val="000066"/>
                </a:solidFill>
              </a:rPr>
              <a:t>+ and - Charge Fibers (Solitons)</a:t>
            </a:r>
          </a:p>
          <a:p>
            <a:pPr eaLnBrk="1" hangingPunct="1">
              <a:lnSpc>
                <a:spcPct val="95000"/>
              </a:lnSpc>
            </a:pPr>
            <a:r>
              <a:rPr lang="en-US" altLang="en-US" sz="2400" b="1"/>
              <a:t>Consistency</a:t>
            </a:r>
            <a:endParaRPr lang="en-US" altLang="en-US" b="1"/>
          </a:p>
          <a:p>
            <a:pPr lvl="1" eaLnBrk="1" hangingPunct="1">
              <a:lnSpc>
                <a:spcPct val="95000"/>
              </a:lnSpc>
            </a:pPr>
            <a:r>
              <a:rPr lang="en-US" altLang="en-US" sz="2000" b="1">
                <a:solidFill>
                  <a:srgbClr val="000000"/>
                </a:solidFill>
              </a:rPr>
              <a:t>Self-Consistent, No Internal Contradictions</a:t>
            </a:r>
          </a:p>
          <a:p>
            <a:pPr lvl="1" eaLnBrk="1" hangingPunct="1">
              <a:lnSpc>
                <a:spcPct val="95000"/>
              </a:lnSpc>
            </a:pPr>
            <a:r>
              <a:rPr lang="en-US" altLang="en-US" sz="2000" b="1">
                <a:solidFill>
                  <a:srgbClr val="000000"/>
                </a:solidFill>
              </a:rPr>
              <a:t>Conforms to All Classical Laws</a:t>
            </a:r>
          </a:p>
          <a:p>
            <a:pPr eaLnBrk="1" hangingPunct="1">
              <a:lnSpc>
                <a:spcPct val="95000"/>
              </a:lnSpc>
            </a:pPr>
            <a:r>
              <a:rPr lang="en-US" altLang="en-US" sz="2400" b="1"/>
              <a:t>Verifiability</a:t>
            </a:r>
            <a:endParaRPr lang="en-US" altLang="en-US" b="1"/>
          </a:p>
          <a:p>
            <a:pPr lvl="1" eaLnBrk="1" hangingPunct="1">
              <a:lnSpc>
                <a:spcPct val="95000"/>
              </a:lnSpc>
            </a:pPr>
            <a:r>
              <a:rPr lang="en-US" altLang="en-US" sz="2000" b="1">
                <a:solidFill>
                  <a:srgbClr val="000000"/>
                </a:solidFill>
              </a:rPr>
              <a:t>Conforms With and Can Explain Experimental Observations</a:t>
            </a:r>
          </a:p>
          <a:p>
            <a:pPr lvl="1" eaLnBrk="1" hangingPunct="1">
              <a:lnSpc>
                <a:spcPct val="95000"/>
              </a:lnSpc>
            </a:pPr>
            <a:r>
              <a:rPr lang="en-US" altLang="en-US" sz="2000" b="1">
                <a:solidFill>
                  <a:srgbClr val="000000"/>
                </a:solidFill>
              </a:rPr>
              <a:t>Can Derive Many Previously ‘Assumed’   Properties and Characteristics</a:t>
            </a:r>
          </a:p>
          <a:p>
            <a:pPr eaLnBrk="1" hangingPunct="1">
              <a:lnSpc>
                <a:spcPct val="95000"/>
              </a:lnSpc>
            </a:pPr>
            <a:r>
              <a:rPr lang="en-US" altLang="en-US" sz="2400" b="1"/>
              <a:t>Causality</a:t>
            </a:r>
          </a:p>
          <a:p>
            <a:pPr lvl="1" eaLnBrk="1" hangingPunct="1">
              <a:lnSpc>
                <a:spcPct val="95000"/>
              </a:lnSpc>
            </a:pPr>
            <a:r>
              <a:rPr lang="en-US" altLang="en-US" sz="2000" b="1">
                <a:solidFill>
                  <a:srgbClr val="000000"/>
                </a:solidFill>
              </a:rPr>
              <a:t>Force and Particle Interrelationships Specified   by Concrete Mathematics</a:t>
            </a:r>
          </a:p>
          <a:p>
            <a:pPr lvl="1" eaLnBrk="1" hangingPunct="1">
              <a:lnSpc>
                <a:spcPct val="95000"/>
              </a:lnSpc>
            </a:pPr>
            <a:r>
              <a:rPr lang="en-US" altLang="en-US" sz="2000" b="1">
                <a:solidFill>
                  <a:srgbClr val="000000"/>
                </a:solidFill>
              </a:rPr>
              <a:t>Can be Simulated and Validated (and Falsified)</a:t>
            </a:r>
            <a:endParaRPr lang="en-US" altLang="en-US" sz="2400" b="1">
              <a:solidFill>
                <a:srgbClr val="000000"/>
              </a:solidFill>
            </a:endParaRPr>
          </a:p>
        </p:txBody>
      </p:sp>
      <p:pic>
        <p:nvPicPr>
          <p:cNvPr id="187396" name="Picture 1">
            <a:extLst>
              <a:ext uri="{FF2B5EF4-FFF2-40B4-BE49-F238E27FC236}">
                <a16:creationId xmlns:a16="http://schemas.microsoft.com/office/drawing/2014/main" id="{893F78F3-C0E3-CF4C-FE7A-972973A5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1212850"/>
            <a:ext cx="196056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16">
            <a:extLst>
              <a:ext uri="{FF2B5EF4-FFF2-40B4-BE49-F238E27FC236}">
                <a16:creationId xmlns:a16="http://schemas.microsoft.com/office/drawing/2014/main" id="{AC6BF63C-DD51-28C3-BEB2-91A3CCB3B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3429000"/>
            <a:ext cx="196056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fade">
                                      <p:cBhvr>
                                        <p:cTn id="7" dur="500"/>
                                        <p:tgtEl>
                                          <p:spTgt spid="2641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4195">
                                            <p:txEl>
                                              <p:pRg st="1" end="1"/>
                                            </p:txEl>
                                          </p:spTgt>
                                        </p:tgtEl>
                                        <p:attrNameLst>
                                          <p:attrName>style.visibility</p:attrName>
                                        </p:attrNameLst>
                                      </p:cBhvr>
                                      <p:to>
                                        <p:strVal val="visible"/>
                                      </p:to>
                                    </p:set>
                                    <p:animEffect transition="in" filter="fade">
                                      <p:cBhvr>
                                        <p:cTn id="10" dur="500"/>
                                        <p:tgtEl>
                                          <p:spTgt spid="26419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4195">
                                            <p:txEl>
                                              <p:pRg st="2" end="2"/>
                                            </p:txEl>
                                          </p:spTgt>
                                        </p:tgtEl>
                                        <p:attrNameLst>
                                          <p:attrName>style.visibility</p:attrName>
                                        </p:attrNameLst>
                                      </p:cBhvr>
                                      <p:to>
                                        <p:strVal val="visible"/>
                                      </p:to>
                                    </p:set>
                                    <p:animEffect transition="in" filter="fade">
                                      <p:cBhvr>
                                        <p:cTn id="13" dur="500"/>
                                        <p:tgtEl>
                                          <p:spTgt spid="26419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64195">
                                            <p:txEl>
                                              <p:pRg st="3" end="3"/>
                                            </p:txEl>
                                          </p:spTgt>
                                        </p:tgtEl>
                                        <p:attrNameLst>
                                          <p:attrName>style.visibility</p:attrName>
                                        </p:attrNameLst>
                                      </p:cBhvr>
                                      <p:to>
                                        <p:strVal val="visible"/>
                                      </p:to>
                                    </p:set>
                                    <p:animEffect transition="in" filter="fade">
                                      <p:cBhvr>
                                        <p:cTn id="18" dur="500"/>
                                        <p:tgtEl>
                                          <p:spTgt spid="26419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4195">
                                            <p:txEl>
                                              <p:pRg st="4" end="4"/>
                                            </p:txEl>
                                          </p:spTgt>
                                        </p:tgtEl>
                                        <p:attrNameLst>
                                          <p:attrName>style.visibility</p:attrName>
                                        </p:attrNameLst>
                                      </p:cBhvr>
                                      <p:to>
                                        <p:strVal val="visible"/>
                                      </p:to>
                                    </p:set>
                                    <p:animEffect transition="in" filter="fade">
                                      <p:cBhvr>
                                        <p:cTn id="21" dur="500"/>
                                        <p:tgtEl>
                                          <p:spTgt spid="26419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64195">
                                            <p:txEl>
                                              <p:pRg st="5" end="5"/>
                                            </p:txEl>
                                          </p:spTgt>
                                        </p:tgtEl>
                                        <p:attrNameLst>
                                          <p:attrName>style.visibility</p:attrName>
                                        </p:attrNameLst>
                                      </p:cBhvr>
                                      <p:to>
                                        <p:strVal val="visible"/>
                                      </p:to>
                                    </p:set>
                                    <p:animEffect transition="in" filter="fade">
                                      <p:cBhvr>
                                        <p:cTn id="24" dur="500"/>
                                        <p:tgtEl>
                                          <p:spTgt spid="264195">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64195">
                                            <p:txEl>
                                              <p:pRg st="6" end="6"/>
                                            </p:txEl>
                                          </p:spTgt>
                                        </p:tgtEl>
                                        <p:attrNameLst>
                                          <p:attrName>style.visibility</p:attrName>
                                        </p:attrNameLst>
                                      </p:cBhvr>
                                      <p:to>
                                        <p:strVal val="visible"/>
                                      </p:to>
                                    </p:set>
                                    <p:animEffect transition="in" filter="fade">
                                      <p:cBhvr>
                                        <p:cTn id="29" dur="500"/>
                                        <p:tgtEl>
                                          <p:spTgt spid="264195">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64195">
                                            <p:txEl>
                                              <p:pRg st="7" end="7"/>
                                            </p:txEl>
                                          </p:spTgt>
                                        </p:tgtEl>
                                        <p:attrNameLst>
                                          <p:attrName>style.visibility</p:attrName>
                                        </p:attrNameLst>
                                      </p:cBhvr>
                                      <p:to>
                                        <p:strVal val="visible"/>
                                      </p:to>
                                    </p:set>
                                    <p:animEffect transition="in" filter="fade">
                                      <p:cBhvr>
                                        <p:cTn id="32" dur="500"/>
                                        <p:tgtEl>
                                          <p:spTgt spid="264195">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64195">
                                            <p:txEl>
                                              <p:pRg st="8" end="8"/>
                                            </p:txEl>
                                          </p:spTgt>
                                        </p:tgtEl>
                                        <p:attrNameLst>
                                          <p:attrName>style.visibility</p:attrName>
                                        </p:attrNameLst>
                                      </p:cBhvr>
                                      <p:to>
                                        <p:strVal val="visible"/>
                                      </p:to>
                                    </p:set>
                                    <p:animEffect transition="in" filter="fade">
                                      <p:cBhvr>
                                        <p:cTn id="35" dur="500"/>
                                        <p:tgtEl>
                                          <p:spTgt spid="264195">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64195">
                                            <p:txEl>
                                              <p:pRg st="9" end="9"/>
                                            </p:txEl>
                                          </p:spTgt>
                                        </p:tgtEl>
                                        <p:attrNameLst>
                                          <p:attrName>style.visibility</p:attrName>
                                        </p:attrNameLst>
                                      </p:cBhvr>
                                      <p:to>
                                        <p:strVal val="visible"/>
                                      </p:to>
                                    </p:set>
                                    <p:animEffect transition="in" filter="fade">
                                      <p:cBhvr>
                                        <p:cTn id="40" dur="500"/>
                                        <p:tgtEl>
                                          <p:spTgt spid="264195">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64195">
                                            <p:txEl>
                                              <p:pRg st="10" end="10"/>
                                            </p:txEl>
                                          </p:spTgt>
                                        </p:tgtEl>
                                        <p:attrNameLst>
                                          <p:attrName>style.visibility</p:attrName>
                                        </p:attrNameLst>
                                      </p:cBhvr>
                                      <p:to>
                                        <p:strVal val="visible"/>
                                      </p:to>
                                    </p:set>
                                    <p:animEffect transition="in" filter="fade">
                                      <p:cBhvr>
                                        <p:cTn id="43" dur="500"/>
                                        <p:tgtEl>
                                          <p:spTgt spid="264195">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64195">
                                            <p:txEl>
                                              <p:pRg st="11" end="11"/>
                                            </p:txEl>
                                          </p:spTgt>
                                        </p:tgtEl>
                                        <p:attrNameLst>
                                          <p:attrName>style.visibility</p:attrName>
                                        </p:attrNameLst>
                                      </p:cBhvr>
                                      <p:to>
                                        <p:strVal val="visible"/>
                                      </p:to>
                                    </p:set>
                                    <p:animEffect transition="in" filter="fade">
                                      <p:cBhvr>
                                        <p:cTn id="46" dur="500"/>
                                        <p:tgtEl>
                                          <p:spTgt spid="2641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OXY-N">
            <a:extLst>
              <a:ext uri="{FF2B5EF4-FFF2-40B4-BE49-F238E27FC236}">
                <a16:creationId xmlns:a16="http://schemas.microsoft.com/office/drawing/2014/main" id="{622DDED6-EAB1-5CD3-997E-ABC8FF166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13" t="3452" r="7236" b="11650"/>
          <a:stretch>
            <a:fillRect/>
          </a:stretch>
        </p:blipFill>
        <p:spPr bwMode="auto">
          <a:xfrm>
            <a:off x="6338888" y="1619250"/>
            <a:ext cx="26368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a:extLst>
              <a:ext uri="{FF2B5EF4-FFF2-40B4-BE49-F238E27FC236}">
                <a16:creationId xmlns:a16="http://schemas.microsoft.com/office/drawing/2014/main" id="{15E60806-9894-D8E0-2A13-6420981EE21B}"/>
              </a:ext>
            </a:extLst>
          </p:cNvPr>
          <p:cNvSpPr>
            <a:spLocks noGrp="1" noChangeArrowheads="1"/>
          </p:cNvSpPr>
          <p:nvPr>
            <p:ph type="body" idx="1"/>
          </p:nvPr>
        </p:nvSpPr>
        <p:spPr>
          <a:xfrm>
            <a:off x="220663" y="825500"/>
            <a:ext cx="6008687" cy="5626100"/>
          </a:xfrm>
        </p:spPr>
        <p:txBody>
          <a:bodyPr/>
          <a:lstStyle/>
          <a:p>
            <a:pPr eaLnBrk="1" hangingPunct="1">
              <a:spcBef>
                <a:spcPct val="0"/>
              </a:spcBef>
              <a:spcAft>
                <a:spcPts val="600"/>
              </a:spcAft>
            </a:pPr>
            <a:r>
              <a:rPr lang="en-US" altLang="en-US" sz="2400" b="1"/>
              <a:t>Based on Improved Classical Electrodynamics</a:t>
            </a:r>
          </a:p>
          <a:p>
            <a:pPr lvl="1" eaLnBrk="1" hangingPunct="1">
              <a:spcBef>
                <a:spcPct val="0"/>
              </a:spcBef>
              <a:spcAft>
                <a:spcPts val="600"/>
              </a:spcAft>
            </a:pPr>
            <a:r>
              <a:rPr lang="en-US" altLang="en-US" sz="2000" b="1"/>
              <a:t>Force is Due Only to Electric and Magnetic Fields Acting Upon Charge</a:t>
            </a:r>
          </a:p>
          <a:p>
            <a:pPr lvl="1" eaLnBrk="1" hangingPunct="1">
              <a:spcBef>
                <a:spcPct val="0"/>
              </a:spcBef>
              <a:spcAft>
                <a:spcPts val="600"/>
              </a:spcAft>
            </a:pPr>
            <a:r>
              <a:rPr lang="en-US" altLang="en-US" sz="2000" b="1"/>
              <a:t>Universal Force Law Includes Radiation Reaction Terms (New Accomplishment!)</a:t>
            </a:r>
          </a:p>
          <a:p>
            <a:pPr lvl="1" eaLnBrk="1" hangingPunct="1">
              <a:spcBef>
                <a:spcPct val="0"/>
              </a:spcBef>
              <a:spcAft>
                <a:spcPts val="600"/>
              </a:spcAft>
            </a:pPr>
            <a:r>
              <a:rPr lang="en-US" altLang="en-US" sz="2000" b="1"/>
              <a:t>Inclusion of Self-Charge and Self-Force Effects</a:t>
            </a:r>
          </a:p>
          <a:p>
            <a:pPr eaLnBrk="1" hangingPunct="1">
              <a:spcBef>
                <a:spcPct val="0"/>
              </a:spcBef>
              <a:spcAft>
                <a:spcPts val="600"/>
              </a:spcAft>
            </a:pPr>
            <a:r>
              <a:rPr lang="en-US" altLang="en-US" sz="2400" b="1"/>
              <a:t>Successfully Predicts and/or Derives:</a:t>
            </a:r>
          </a:p>
          <a:p>
            <a:pPr lvl="1" eaLnBrk="1" hangingPunct="1">
              <a:spcBef>
                <a:spcPct val="0"/>
              </a:spcBef>
              <a:spcAft>
                <a:spcPts val="600"/>
              </a:spcAft>
            </a:pPr>
            <a:r>
              <a:rPr lang="en-US" altLang="en-US" sz="2000" b="1"/>
              <a:t>Fundamental Properties of Particles</a:t>
            </a:r>
          </a:p>
          <a:p>
            <a:pPr lvl="1" eaLnBrk="1" hangingPunct="1">
              <a:spcBef>
                <a:spcPct val="0"/>
              </a:spcBef>
              <a:spcAft>
                <a:spcPts val="600"/>
              </a:spcAft>
            </a:pPr>
            <a:r>
              <a:rPr lang="en-US" altLang="en-US" sz="2000" b="1"/>
              <a:t>Quantum Numbers</a:t>
            </a:r>
          </a:p>
          <a:p>
            <a:pPr lvl="1" eaLnBrk="1" hangingPunct="1">
              <a:spcBef>
                <a:spcPct val="0"/>
              </a:spcBef>
              <a:spcAft>
                <a:spcPts val="600"/>
              </a:spcAft>
            </a:pPr>
            <a:r>
              <a:rPr lang="en-US" altLang="en-US" sz="2000" b="1"/>
              <a:t>Hydrogen Spectra (including Extreme Ultraviolet)</a:t>
            </a:r>
          </a:p>
          <a:p>
            <a:pPr lvl="1" eaLnBrk="1" hangingPunct="1">
              <a:spcBef>
                <a:spcPct val="0"/>
              </a:spcBef>
              <a:spcAft>
                <a:spcPts val="600"/>
              </a:spcAft>
            </a:pPr>
            <a:r>
              <a:rPr lang="en-US" altLang="en-US" sz="2000" b="1"/>
              <a:t>Planck’s Constant</a:t>
            </a:r>
          </a:p>
          <a:p>
            <a:pPr lvl="1" eaLnBrk="1" hangingPunct="1">
              <a:spcBef>
                <a:spcPct val="0"/>
              </a:spcBef>
              <a:spcAft>
                <a:spcPts val="600"/>
              </a:spcAft>
            </a:pPr>
            <a:r>
              <a:rPr lang="en-US" altLang="en-US" sz="2000" b="1"/>
              <a:t>Nuclear Decay Energies, and more</a:t>
            </a:r>
          </a:p>
        </p:txBody>
      </p:sp>
      <p:sp>
        <p:nvSpPr>
          <p:cNvPr id="189444" name="Text Box 4">
            <a:extLst>
              <a:ext uri="{FF2B5EF4-FFF2-40B4-BE49-F238E27FC236}">
                <a16:creationId xmlns:a16="http://schemas.microsoft.com/office/drawing/2014/main" id="{030175F0-0817-C580-4EA5-EF07ACEDBD5C}"/>
              </a:ext>
            </a:extLst>
          </p:cNvPr>
          <p:cNvSpPr txBox="1">
            <a:spLocks noChangeArrowheads="1"/>
          </p:cNvSpPr>
          <p:nvPr/>
        </p:nvSpPr>
        <p:spPr bwMode="auto">
          <a:xfrm>
            <a:off x="6713538" y="4684713"/>
            <a:ext cx="21002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b="1">
                <a:solidFill>
                  <a:schemeClr val="accent2"/>
                </a:solidFill>
                <a:latin typeface="Tahoma" panose="020B0604030504040204" pitchFamily="34" charset="0"/>
              </a:rPr>
              <a:t>Nucleus of an O-16 Atom</a:t>
            </a:r>
          </a:p>
          <a:p>
            <a:pPr algn="ctr" eaLnBrk="1" hangingPunct="1">
              <a:spcBef>
                <a:spcPct val="0"/>
              </a:spcBef>
              <a:buFontTx/>
              <a:buNone/>
            </a:pPr>
            <a:r>
              <a:rPr lang="en-US" altLang="en-US" sz="1000" b="1">
                <a:solidFill>
                  <a:schemeClr val="accent2"/>
                </a:solidFill>
                <a:latin typeface="Tahoma" panose="020B0604030504040204" pitchFamily="34" charset="0"/>
              </a:rPr>
              <a:t>—Nuclear Model</a:t>
            </a:r>
          </a:p>
          <a:p>
            <a:pPr algn="ctr" eaLnBrk="1" hangingPunct="1">
              <a:spcBef>
                <a:spcPct val="0"/>
              </a:spcBef>
              <a:buFontTx/>
              <a:buNone/>
            </a:pPr>
            <a:r>
              <a:rPr lang="en-US" altLang="en-US" sz="1000" b="1">
                <a:solidFill>
                  <a:schemeClr val="accent2"/>
                </a:solidFill>
                <a:latin typeface="Tahoma" panose="020B0604030504040204" pitchFamily="34" charset="0"/>
              </a:rPr>
              <a:t>by Joseph Lucas</a:t>
            </a:r>
            <a:endParaRPr lang="en-US" altLang="en-US" sz="1100" b="1">
              <a:solidFill>
                <a:schemeClr val="accent2"/>
              </a:solidFill>
              <a:latin typeface="Tahoma" panose="020B0604030504040204" pitchFamily="34" charset="0"/>
            </a:endParaRPr>
          </a:p>
        </p:txBody>
      </p:sp>
      <p:sp>
        <p:nvSpPr>
          <p:cNvPr id="189445" name="Rectangle 5">
            <a:extLst>
              <a:ext uri="{FF2B5EF4-FFF2-40B4-BE49-F238E27FC236}">
                <a16:creationId xmlns:a16="http://schemas.microsoft.com/office/drawing/2014/main" id="{28281D47-CE80-14B8-2A54-FD0FE6C350E9}"/>
              </a:ext>
            </a:extLst>
          </p:cNvPr>
          <p:cNvSpPr>
            <a:spLocks noChangeArrowheads="1"/>
          </p:cNvSpPr>
          <p:nvPr>
            <p:ph type="title"/>
          </p:nvPr>
        </p:nvSpPr>
        <p:spPr>
          <a:xfrm>
            <a:off x="457200" y="0"/>
            <a:ext cx="8229600" cy="825500"/>
          </a:xfrm>
          <a:noFill/>
        </p:spPr>
        <p:txBody>
          <a:bodyPr/>
          <a:lstStyle/>
          <a:p>
            <a:pPr eaLnBrk="1" hangingPunct="1"/>
            <a:r>
              <a:rPr lang="en-US" altLang="en-US" sz="4100" b="1">
                <a:solidFill>
                  <a:schemeClr val="accent2"/>
                </a:solidFill>
              </a:rPr>
              <a:t>CSS Helicon</a:t>
            </a:r>
            <a:r>
              <a:rPr lang="en-US" altLang="en-US" sz="3800" b="1" baseline="30000">
                <a:solidFill>
                  <a:schemeClr val="accent2"/>
                </a:solidFill>
              </a:rPr>
              <a:t> </a:t>
            </a:r>
            <a:r>
              <a:rPr lang="en-US" altLang="en-US" sz="4100" b="1">
                <a:solidFill>
                  <a:schemeClr val="accent2"/>
                </a:solidFill>
              </a:rPr>
              <a:t>Theory</a:t>
            </a:r>
            <a:r>
              <a:rPr lang="en-US" altLang="en-US" sz="2000" b="1">
                <a:solidFill>
                  <a:schemeClr val="accent2"/>
                </a:solidFill>
              </a:rPr>
              <a:t> (2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2147">
                                            <p:txEl>
                                              <p:pRg st="1" end="1"/>
                                            </p:txEl>
                                          </p:spTgt>
                                        </p:tgtEl>
                                        <p:attrNameLst>
                                          <p:attrName>style.visibility</p:attrName>
                                        </p:attrNameLst>
                                      </p:cBhvr>
                                      <p:to>
                                        <p:strVal val="visible"/>
                                      </p:to>
                                    </p:set>
                                    <p:animEffect transition="in" filter="fade">
                                      <p:cBhvr>
                                        <p:cTn id="12" dur="500"/>
                                        <p:tgtEl>
                                          <p:spTgt spid="262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2147">
                                            <p:txEl>
                                              <p:pRg st="2" end="2"/>
                                            </p:txEl>
                                          </p:spTgt>
                                        </p:tgtEl>
                                        <p:attrNameLst>
                                          <p:attrName>style.visibility</p:attrName>
                                        </p:attrNameLst>
                                      </p:cBhvr>
                                      <p:to>
                                        <p:strVal val="visible"/>
                                      </p:to>
                                    </p:set>
                                    <p:animEffect transition="in" filter="fade">
                                      <p:cBhvr>
                                        <p:cTn id="17" dur="500"/>
                                        <p:tgtEl>
                                          <p:spTgt spid="262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2147">
                                            <p:txEl>
                                              <p:pRg st="3" end="3"/>
                                            </p:txEl>
                                          </p:spTgt>
                                        </p:tgtEl>
                                        <p:attrNameLst>
                                          <p:attrName>style.visibility</p:attrName>
                                        </p:attrNameLst>
                                      </p:cBhvr>
                                      <p:to>
                                        <p:strVal val="visible"/>
                                      </p:to>
                                    </p:set>
                                    <p:animEffect transition="in" filter="fade">
                                      <p:cBhvr>
                                        <p:cTn id="22" dur="500"/>
                                        <p:tgtEl>
                                          <p:spTgt spid="262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62147">
                                            <p:txEl>
                                              <p:pRg st="4" end="4"/>
                                            </p:txEl>
                                          </p:spTgt>
                                        </p:tgtEl>
                                        <p:attrNameLst>
                                          <p:attrName>style.visibility</p:attrName>
                                        </p:attrNameLst>
                                      </p:cBhvr>
                                      <p:to>
                                        <p:strVal val="visible"/>
                                      </p:to>
                                    </p:set>
                                    <p:animEffect transition="in" filter="fade">
                                      <p:cBhvr>
                                        <p:cTn id="27" dur="500"/>
                                        <p:tgtEl>
                                          <p:spTgt spid="262147">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62147">
                                            <p:txEl>
                                              <p:pRg st="5" end="5"/>
                                            </p:txEl>
                                          </p:spTgt>
                                        </p:tgtEl>
                                        <p:attrNameLst>
                                          <p:attrName>style.visibility</p:attrName>
                                        </p:attrNameLst>
                                      </p:cBhvr>
                                      <p:to>
                                        <p:strVal val="visible"/>
                                      </p:to>
                                    </p:set>
                                    <p:animEffect transition="in" filter="fade">
                                      <p:cBhvr>
                                        <p:cTn id="30" dur="500"/>
                                        <p:tgtEl>
                                          <p:spTgt spid="262147">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62147">
                                            <p:txEl>
                                              <p:pRg st="6" end="6"/>
                                            </p:txEl>
                                          </p:spTgt>
                                        </p:tgtEl>
                                        <p:attrNameLst>
                                          <p:attrName>style.visibility</p:attrName>
                                        </p:attrNameLst>
                                      </p:cBhvr>
                                      <p:to>
                                        <p:strVal val="visible"/>
                                      </p:to>
                                    </p:set>
                                    <p:animEffect transition="in" filter="fade">
                                      <p:cBhvr>
                                        <p:cTn id="33" dur="500"/>
                                        <p:tgtEl>
                                          <p:spTgt spid="262147">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62147">
                                            <p:txEl>
                                              <p:pRg st="7" end="7"/>
                                            </p:txEl>
                                          </p:spTgt>
                                        </p:tgtEl>
                                        <p:attrNameLst>
                                          <p:attrName>style.visibility</p:attrName>
                                        </p:attrNameLst>
                                      </p:cBhvr>
                                      <p:to>
                                        <p:strVal val="visible"/>
                                      </p:to>
                                    </p:set>
                                    <p:animEffect transition="in" filter="fade">
                                      <p:cBhvr>
                                        <p:cTn id="36" dur="500"/>
                                        <p:tgtEl>
                                          <p:spTgt spid="262147">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2147">
                                            <p:txEl>
                                              <p:pRg st="8" end="8"/>
                                            </p:txEl>
                                          </p:spTgt>
                                        </p:tgtEl>
                                        <p:attrNameLst>
                                          <p:attrName>style.visibility</p:attrName>
                                        </p:attrNameLst>
                                      </p:cBhvr>
                                      <p:to>
                                        <p:strVal val="visible"/>
                                      </p:to>
                                    </p:set>
                                    <p:animEffect transition="in" filter="fade">
                                      <p:cBhvr>
                                        <p:cTn id="39" dur="500"/>
                                        <p:tgtEl>
                                          <p:spTgt spid="262147">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62147">
                                            <p:txEl>
                                              <p:pRg st="9" end="9"/>
                                            </p:txEl>
                                          </p:spTgt>
                                        </p:tgtEl>
                                        <p:attrNameLst>
                                          <p:attrName>style.visibility</p:attrName>
                                        </p:attrNameLst>
                                      </p:cBhvr>
                                      <p:to>
                                        <p:strVal val="visible"/>
                                      </p:to>
                                    </p:set>
                                    <p:animEffect transition="in" filter="fade">
                                      <p:cBhvr>
                                        <p:cTn id="42" dur="500"/>
                                        <p:tgtEl>
                                          <p:spTgt spid="2621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285ED95-8EB2-F04D-D2C0-AA220455CE2D}"/>
              </a:ext>
            </a:extLst>
          </p:cNvPr>
          <p:cNvSpPr>
            <a:spLocks noGrp="1" noChangeArrowheads="1"/>
          </p:cNvSpPr>
          <p:nvPr>
            <p:ph type="title"/>
          </p:nvPr>
        </p:nvSpPr>
        <p:spPr>
          <a:xfrm>
            <a:off x="587375" y="212725"/>
            <a:ext cx="8229600" cy="922338"/>
          </a:xfrm>
        </p:spPr>
        <p:txBody>
          <a:bodyPr/>
          <a:lstStyle/>
          <a:p>
            <a:pPr eaLnBrk="1" hangingPunct="1"/>
            <a:r>
              <a:rPr lang="en-US" altLang="en-US" sz="2800" b="1">
                <a:solidFill>
                  <a:schemeClr val="accent2"/>
                </a:solidFill>
              </a:rPr>
              <a:t>Universal Force Equation Combined with Helicon</a:t>
            </a:r>
            <a:r>
              <a:rPr lang="en-US" altLang="en-US" sz="2400" b="1" baseline="30000">
                <a:solidFill>
                  <a:schemeClr val="accent2"/>
                </a:solidFill>
              </a:rPr>
              <a:t> </a:t>
            </a:r>
            <a:r>
              <a:rPr lang="en-US" altLang="en-US" sz="2800" b="1">
                <a:solidFill>
                  <a:schemeClr val="accent2"/>
                </a:solidFill>
              </a:rPr>
              <a:t>Theory Explains</a:t>
            </a:r>
            <a:r>
              <a:rPr lang="en-US" altLang="en-US" sz="2400" b="1">
                <a:solidFill>
                  <a:schemeClr val="accent2"/>
                </a:solidFill>
              </a:rPr>
              <a:t>:</a:t>
            </a:r>
          </a:p>
        </p:txBody>
      </p:sp>
      <p:sp>
        <p:nvSpPr>
          <p:cNvPr id="158723" name="Rectangle 3">
            <a:extLst>
              <a:ext uri="{FF2B5EF4-FFF2-40B4-BE49-F238E27FC236}">
                <a16:creationId xmlns:a16="http://schemas.microsoft.com/office/drawing/2014/main" id="{0A0D953F-6F38-B970-75AD-9D982EE9B470}"/>
              </a:ext>
            </a:extLst>
          </p:cNvPr>
          <p:cNvSpPr>
            <a:spLocks noGrp="1" noChangeArrowheads="1"/>
          </p:cNvSpPr>
          <p:nvPr>
            <p:ph type="body" idx="1"/>
          </p:nvPr>
        </p:nvSpPr>
        <p:spPr>
          <a:xfrm>
            <a:off x="293688" y="1398588"/>
            <a:ext cx="8523287" cy="5076825"/>
          </a:xfrm>
        </p:spPr>
        <p:txBody>
          <a:bodyPr/>
          <a:lstStyle/>
          <a:p>
            <a:pPr eaLnBrk="1" hangingPunct="1">
              <a:spcBef>
                <a:spcPct val="0"/>
              </a:spcBef>
              <a:spcAft>
                <a:spcPts val="600"/>
              </a:spcAft>
            </a:pPr>
            <a:r>
              <a:rPr lang="en-US" altLang="en-US" sz="2200" b="1">
                <a:solidFill>
                  <a:srgbClr val="CC0000"/>
                </a:solidFill>
              </a:rPr>
              <a:t>Nuclide Spins &amp; Magnetic Moment</a:t>
            </a:r>
            <a:r>
              <a:rPr lang="en-US" altLang="en-US" sz="2200" b="1"/>
              <a:t> – Correctly Predicts Spin for All Observed Nuclei / Nuclides</a:t>
            </a:r>
          </a:p>
          <a:p>
            <a:pPr eaLnBrk="1" hangingPunct="1">
              <a:spcBef>
                <a:spcPct val="0"/>
              </a:spcBef>
              <a:spcAft>
                <a:spcPts val="600"/>
              </a:spcAft>
            </a:pPr>
            <a:r>
              <a:rPr lang="en-US" altLang="en-US" sz="2200" b="1">
                <a:solidFill>
                  <a:srgbClr val="CC0000"/>
                </a:solidFill>
              </a:rPr>
              <a:t>Magic Numbers</a:t>
            </a:r>
            <a:r>
              <a:rPr lang="en-US" altLang="en-US" sz="2200" b="1"/>
              <a:t> – Accurately Predicts All Based Upon Simple Geometric Packing</a:t>
            </a:r>
          </a:p>
          <a:p>
            <a:pPr eaLnBrk="1" hangingPunct="1">
              <a:spcBef>
                <a:spcPct val="0"/>
              </a:spcBef>
              <a:spcAft>
                <a:spcPts val="600"/>
              </a:spcAft>
            </a:pPr>
            <a:r>
              <a:rPr lang="en-US" altLang="en-US" sz="2200" b="1">
                <a:solidFill>
                  <a:srgbClr val="CC0000"/>
                </a:solidFill>
              </a:rPr>
              <a:t>Nuclear Binding &amp; Half-Lives</a:t>
            </a:r>
            <a:r>
              <a:rPr lang="en-US" altLang="en-US" sz="2200" b="1"/>
              <a:t> – Provides the Most Accurate Predictions of Radioactive Decay Energies known to date (Boudreaux)</a:t>
            </a:r>
          </a:p>
          <a:p>
            <a:pPr eaLnBrk="1" hangingPunct="1">
              <a:spcBef>
                <a:spcPct val="0"/>
              </a:spcBef>
              <a:spcAft>
                <a:spcPts val="600"/>
              </a:spcAft>
            </a:pPr>
            <a:r>
              <a:rPr lang="en-US" altLang="en-US" sz="2200" b="1">
                <a:solidFill>
                  <a:srgbClr val="CC0000"/>
                </a:solidFill>
              </a:rPr>
              <a:t>Relativistic Effects</a:t>
            </a:r>
            <a:r>
              <a:rPr lang="en-US" altLang="en-US" sz="2200" b="1"/>
              <a:t> – Updated Electrodynamics Equations Provide Correct Results for Velocity, Acceleration, and Radiation Reaction (</a:t>
            </a:r>
            <a:r>
              <a:rPr lang="en-US" altLang="en-US" sz="2200" b="1" i="1"/>
              <a:t>da/dt</a:t>
            </a:r>
            <a:r>
              <a:rPr lang="en-US" altLang="en-US" sz="2200" b="1"/>
              <a:t>) WITHOUT the Need for ‘Special Relativity’ </a:t>
            </a:r>
          </a:p>
          <a:p>
            <a:pPr eaLnBrk="1" hangingPunct="1">
              <a:spcBef>
                <a:spcPct val="0"/>
              </a:spcBef>
              <a:spcAft>
                <a:spcPts val="600"/>
              </a:spcAft>
            </a:pPr>
            <a:r>
              <a:rPr lang="en-US" altLang="en-US" sz="2200" b="1">
                <a:solidFill>
                  <a:srgbClr val="CC0000"/>
                </a:solidFill>
              </a:rPr>
              <a:t>Atomic and Inertial Mass</a:t>
            </a:r>
            <a:r>
              <a:rPr lang="en-US" altLang="en-US" sz="2200" b="1"/>
              <a:t> – Mass is a Derived (vs. Inherent) Property Resulting from Electromagnetic Feedback Effects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fade">
                                      <p:cBhvr>
                                        <p:cTn id="7" dur="500"/>
                                        <p:tgtEl>
                                          <p:spTgt spid="158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fade">
                                      <p:cBhvr>
                                        <p:cTn id="12" dur="500"/>
                                        <p:tgtEl>
                                          <p:spTgt spid="158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fade">
                                      <p:cBhvr>
                                        <p:cTn id="17" dur="500"/>
                                        <p:tgtEl>
                                          <p:spTgt spid="158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fade">
                                      <p:cBhvr>
                                        <p:cTn id="22" dur="500"/>
                                        <p:tgtEl>
                                          <p:spTgt spid="1587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8723">
                                            <p:txEl>
                                              <p:pRg st="4" end="4"/>
                                            </p:txEl>
                                          </p:spTgt>
                                        </p:tgtEl>
                                        <p:attrNameLst>
                                          <p:attrName>style.visibility</p:attrName>
                                        </p:attrNameLst>
                                      </p:cBhvr>
                                      <p:to>
                                        <p:strVal val="visible"/>
                                      </p:to>
                                    </p:set>
                                    <p:animEffect transition="in" filter="fade">
                                      <p:cBhvr>
                                        <p:cTn id="27" dur="500"/>
                                        <p:tgtEl>
                                          <p:spTgt spid="158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16A9E79-8A2B-A7FF-EC4C-5ECB0000A321}"/>
              </a:ext>
            </a:extLst>
          </p:cNvPr>
          <p:cNvSpPr>
            <a:spLocks noGrp="1" noChangeArrowheads="1"/>
          </p:cNvSpPr>
          <p:nvPr>
            <p:ph type="title"/>
          </p:nvPr>
        </p:nvSpPr>
        <p:spPr>
          <a:xfrm>
            <a:off x="457200" y="403225"/>
            <a:ext cx="8229600" cy="711200"/>
          </a:xfrm>
        </p:spPr>
        <p:txBody>
          <a:bodyPr/>
          <a:lstStyle/>
          <a:p>
            <a:pPr eaLnBrk="1" hangingPunct="1"/>
            <a:r>
              <a:rPr lang="en-US" altLang="en-US" sz="4000" b="1">
                <a:solidFill>
                  <a:schemeClr val="accent2"/>
                </a:solidFill>
              </a:rPr>
              <a:t>Conclusions</a:t>
            </a:r>
          </a:p>
        </p:txBody>
      </p:sp>
      <p:sp>
        <p:nvSpPr>
          <p:cNvPr id="247811" name="Rectangle 3">
            <a:extLst>
              <a:ext uri="{FF2B5EF4-FFF2-40B4-BE49-F238E27FC236}">
                <a16:creationId xmlns:a16="http://schemas.microsoft.com/office/drawing/2014/main" id="{C4F55DE5-E1CF-40FB-94EA-E312699DB4FD}"/>
              </a:ext>
            </a:extLst>
          </p:cNvPr>
          <p:cNvSpPr>
            <a:spLocks noGrp="1" noChangeArrowheads="1"/>
          </p:cNvSpPr>
          <p:nvPr>
            <p:ph type="body" idx="1"/>
          </p:nvPr>
        </p:nvSpPr>
        <p:spPr>
          <a:xfrm>
            <a:off x="457200" y="1573213"/>
            <a:ext cx="8543925" cy="4525962"/>
          </a:xfrm>
        </p:spPr>
        <p:txBody>
          <a:bodyPr/>
          <a:lstStyle/>
          <a:p>
            <a:pPr eaLnBrk="1" hangingPunct="1">
              <a:spcBef>
                <a:spcPct val="0"/>
              </a:spcBef>
              <a:spcAft>
                <a:spcPts val="1200"/>
              </a:spcAft>
            </a:pPr>
            <a:r>
              <a:rPr lang="en-US" altLang="en-US" sz="2800" b="1"/>
              <a:t>Dr. Lucas’ Newly Derived Universal Force Law Has Wide Reaching Application</a:t>
            </a:r>
          </a:p>
          <a:p>
            <a:pPr eaLnBrk="1" hangingPunct="1">
              <a:spcBef>
                <a:spcPct val="0"/>
              </a:spcBef>
              <a:spcAft>
                <a:spcPts val="1200"/>
              </a:spcAft>
            </a:pPr>
            <a:r>
              <a:rPr lang="en-US" altLang="en-US" sz="2800" b="1"/>
              <a:t>This, and Other Research Work based on the CSS Physical Models, is Consistent with a Very Broad Range of Physical Data and Measurements</a:t>
            </a:r>
          </a:p>
          <a:p>
            <a:pPr eaLnBrk="1" hangingPunct="1">
              <a:spcBef>
                <a:spcPct val="0"/>
              </a:spcBef>
              <a:spcAft>
                <a:spcPts val="1200"/>
              </a:spcAft>
            </a:pPr>
            <a:r>
              <a:rPr lang="en-US" altLang="en-US" sz="2800" b="1"/>
              <a:t>CSS Thanks You for Your Attention, and Welcomes Your Careful Evaluation, Verification and Ongoing Interest</a:t>
            </a:r>
          </a:p>
        </p:txBody>
      </p:sp>
      <p:pic>
        <p:nvPicPr>
          <p:cNvPr id="193540" name="Picture 4" descr="A picture containing child art, art&#10;&#10;Description automatically generated">
            <a:extLst>
              <a:ext uri="{FF2B5EF4-FFF2-40B4-BE49-F238E27FC236}">
                <a16:creationId xmlns:a16="http://schemas.microsoft.com/office/drawing/2014/main" id="{95905BAD-5842-6E74-92B1-36BF9FB55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050" y="330200"/>
            <a:ext cx="952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fade">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fade">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fade">
                                      <p:cBhvr>
                                        <p:cTn id="17" dur="500"/>
                                        <p:tgtEl>
                                          <p:spTgt spid="247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accelerator impact image">
            <a:extLst>
              <a:ext uri="{FF2B5EF4-FFF2-40B4-BE49-F238E27FC236}">
                <a16:creationId xmlns:a16="http://schemas.microsoft.com/office/drawing/2014/main" id="{48BB9A11-2E68-4006-6260-E88490AA3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00" t="4800" r="4800" b="4800"/>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2">
            <a:extLst>
              <a:ext uri="{FF2B5EF4-FFF2-40B4-BE49-F238E27FC236}">
                <a16:creationId xmlns:a16="http://schemas.microsoft.com/office/drawing/2014/main" id="{00290532-CFC4-C06D-C70C-430BEF5CC18A}"/>
              </a:ext>
            </a:extLst>
          </p:cNvPr>
          <p:cNvSpPr>
            <a:spLocks noGrp="1" noChangeArrowheads="1"/>
          </p:cNvSpPr>
          <p:nvPr>
            <p:ph type="title"/>
          </p:nvPr>
        </p:nvSpPr>
        <p:spPr>
          <a:xfrm>
            <a:off x="708025" y="4465638"/>
            <a:ext cx="8229600" cy="1143000"/>
          </a:xfrm>
        </p:spPr>
        <p:txBody>
          <a:bodyPr/>
          <a:lstStyle/>
          <a:p>
            <a:pPr eaLnBrk="1" hangingPunct="1"/>
            <a:r>
              <a:rPr lang="en-US" altLang="en-US" sz="9600" b="1">
                <a:solidFill>
                  <a:schemeClr val="tx1"/>
                </a:solidFill>
              </a:rPr>
              <a:t>Questions?</a:t>
            </a:r>
          </a:p>
        </p:txBody>
      </p:sp>
      <p:pic>
        <p:nvPicPr>
          <p:cNvPr id="195588" name="Picture 5" descr="CSS Banner">
            <a:extLst>
              <a:ext uri="{FF2B5EF4-FFF2-40B4-BE49-F238E27FC236}">
                <a16:creationId xmlns:a16="http://schemas.microsoft.com/office/drawing/2014/main" id="{A02CB647-F8E0-5C2A-30B2-3F03278BD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550" y="6610350"/>
            <a:ext cx="3092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4BEFF3F7-87F2-6AE3-0AC7-92B21CD6D5FE}"/>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197635" name="Content Placeholder 2">
            <a:extLst>
              <a:ext uri="{FF2B5EF4-FFF2-40B4-BE49-F238E27FC236}">
                <a16:creationId xmlns:a16="http://schemas.microsoft.com/office/drawing/2014/main" id="{3C59E93D-ACAB-1D36-080E-0A35EAAF0E3B}"/>
              </a:ext>
            </a:extLst>
          </p:cNvPr>
          <p:cNvSpPr>
            <a:spLocks noGrp="1" noChangeArrowheads="1"/>
          </p:cNvSpPr>
          <p:nvPr>
            <p:ph idx="1"/>
          </p:nvPr>
        </p:nvSpPr>
        <p:spPr>
          <a:xfrm>
            <a:off x="655638" y="1798638"/>
            <a:ext cx="8031162" cy="4525962"/>
          </a:xfrm>
        </p:spPr>
        <p:txBody>
          <a:bodyPr/>
          <a:lstStyle/>
          <a:p>
            <a:r>
              <a:rPr lang="en-US" altLang="en-US" b="1">
                <a:solidFill>
                  <a:schemeClr val="bg1"/>
                </a:solidFill>
              </a:rPr>
              <a:t>Sub-Atomic Particle Model Slides</a:t>
            </a:r>
          </a:p>
          <a:p>
            <a:r>
              <a:rPr lang="en-US" altLang="en-US" b="1">
                <a:solidFill>
                  <a:schemeClr val="bg1"/>
                </a:solidFill>
              </a:rPr>
              <a:t>Physics in the News: The Electron is Round !</a:t>
            </a:r>
          </a:p>
          <a:p>
            <a:r>
              <a:rPr lang="en-US" altLang="en-US" b="1">
                <a:solidFill>
                  <a:schemeClr val="bg1"/>
                </a:solidFill>
              </a:rPr>
              <a:t>Comments &amp; Differing Opinions</a:t>
            </a:r>
          </a:p>
          <a:p>
            <a:r>
              <a:rPr lang="en-US" altLang="en-US" b="1">
                <a:solidFill>
                  <a:schemeClr val="bg1"/>
                </a:solidFill>
              </a:rPr>
              <a:t>Alternative Physics Resources, Theories and Theorists</a:t>
            </a:r>
          </a:p>
          <a:p>
            <a:r>
              <a:rPr lang="en-US" altLang="en-US" b="1">
                <a:solidFill>
                  <a:schemeClr val="bg1"/>
                </a:solidFill>
              </a:rPr>
              <a:t>Supporting Slides re: Gravity</a:t>
            </a:r>
          </a:p>
          <a:p>
            <a:endParaRPr lang="en-US" altLang="en-US" b="1"/>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AutoShape 4">
            <a:extLst>
              <a:ext uri="{FF2B5EF4-FFF2-40B4-BE49-F238E27FC236}">
                <a16:creationId xmlns:a16="http://schemas.microsoft.com/office/drawing/2014/main" id="{36A9A5D0-9473-9431-F5ED-135CFFCE8A5E}"/>
              </a:ext>
            </a:extLst>
          </p:cNvPr>
          <p:cNvSpPr>
            <a:spLocks noChangeArrowheads="1"/>
          </p:cNvSpPr>
          <p:nvPr/>
        </p:nvSpPr>
        <p:spPr bwMode="auto">
          <a:xfrm>
            <a:off x="334963" y="1798638"/>
            <a:ext cx="8670925" cy="598487"/>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199683" name="Title 1">
            <a:extLst>
              <a:ext uri="{FF2B5EF4-FFF2-40B4-BE49-F238E27FC236}">
                <a16:creationId xmlns:a16="http://schemas.microsoft.com/office/drawing/2014/main" id="{573A4DA3-14DC-B450-260D-7D91D5AC8DE8}"/>
              </a:ext>
            </a:extLst>
          </p:cNvPr>
          <p:cNvSpPr>
            <a:spLocks noGrp="1" noChangeArrowheads="1"/>
          </p:cNvSpPr>
          <p:nvPr>
            <p:ph type="title"/>
          </p:nvPr>
        </p:nvSpPr>
        <p:spPr/>
        <p:txBody>
          <a:bodyPr/>
          <a:lstStyle/>
          <a:p>
            <a:r>
              <a:rPr lang="en-US" altLang="en-US" sz="6000" b="1">
                <a:solidFill>
                  <a:srgbClr val="FFFFC1"/>
                </a:solidFill>
              </a:rPr>
              <a:t>APPENDIX</a:t>
            </a:r>
          </a:p>
        </p:txBody>
      </p:sp>
      <p:sp>
        <p:nvSpPr>
          <p:cNvPr id="199684" name="Content Placeholder 2">
            <a:extLst>
              <a:ext uri="{FF2B5EF4-FFF2-40B4-BE49-F238E27FC236}">
                <a16:creationId xmlns:a16="http://schemas.microsoft.com/office/drawing/2014/main" id="{7D50B730-41A0-B544-DA84-91BAD21F19DB}"/>
              </a:ext>
            </a:extLst>
          </p:cNvPr>
          <p:cNvSpPr>
            <a:spLocks noGrp="1" noChangeArrowheads="1"/>
          </p:cNvSpPr>
          <p:nvPr>
            <p:ph idx="1"/>
          </p:nvPr>
        </p:nvSpPr>
        <p:spPr>
          <a:xfrm>
            <a:off x="655638" y="1798638"/>
            <a:ext cx="8031162" cy="4525962"/>
          </a:xfrm>
        </p:spPr>
        <p:txBody>
          <a:bodyPr/>
          <a:lstStyle/>
          <a:p>
            <a:r>
              <a:rPr lang="en-US" altLang="en-US" b="1">
                <a:solidFill>
                  <a:srgbClr val="0000CC"/>
                </a:solidFill>
              </a:rPr>
              <a:t>Sub-Atomic Particle Model Slides</a:t>
            </a:r>
          </a:p>
          <a:p>
            <a:r>
              <a:rPr lang="en-US" altLang="en-US" b="1">
                <a:solidFill>
                  <a:schemeClr val="bg1"/>
                </a:solidFill>
              </a:rPr>
              <a:t>Physics in the News: The Electron is Round !</a:t>
            </a:r>
          </a:p>
          <a:p>
            <a:r>
              <a:rPr lang="en-US" altLang="en-US" b="1">
                <a:solidFill>
                  <a:schemeClr val="bg1"/>
                </a:solidFill>
              </a:rPr>
              <a:t>Comments &amp; Differing Opinions</a:t>
            </a:r>
          </a:p>
          <a:p>
            <a:r>
              <a:rPr lang="en-US" altLang="en-US" b="1">
                <a:solidFill>
                  <a:schemeClr val="bg1"/>
                </a:solidFill>
              </a:rPr>
              <a:t>Alternative Physics Resources, Theories and Theorists</a:t>
            </a:r>
          </a:p>
          <a:p>
            <a:r>
              <a:rPr lang="en-US" altLang="en-US" b="1">
                <a:solidFill>
                  <a:schemeClr val="bg1"/>
                </a:solidFill>
              </a:rPr>
              <a:t>Supporting Slides re: Gravity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867313B-8A9A-2894-1B20-13F5692711AF}"/>
              </a:ext>
            </a:extLst>
          </p:cNvPr>
          <p:cNvSpPr>
            <a:spLocks noGrp="1" noChangeArrowheads="1"/>
          </p:cNvSpPr>
          <p:nvPr>
            <p:ph type="title"/>
          </p:nvPr>
        </p:nvSpPr>
        <p:spPr>
          <a:xfrm>
            <a:off x="457200" y="274638"/>
            <a:ext cx="8229600" cy="838200"/>
          </a:xfrm>
          <a:noFill/>
        </p:spPr>
        <p:txBody>
          <a:bodyPr lIns="92075" tIns="46038" rIns="92075" bIns="46038"/>
          <a:lstStyle/>
          <a:p>
            <a:pPr eaLnBrk="1" hangingPunct="1"/>
            <a:r>
              <a:rPr lang="en-US" altLang="en-US" sz="3600" b="1">
                <a:solidFill>
                  <a:schemeClr val="accent2"/>
                </a:solidFill>
              </a:rPr>
              <a:t>Experimental Data on Charge Fibers </a:t>
            </a:r>
          </a:p>
        </p:txBody>
      </p:sp>
      <p:sp>
        <p:nvSpPr>
          <p:cNvPr id="201731" name="Rectangle 3">
            <a:extLst>
              <a:ext uri="{FF2B5EF4-FFF2-40B4-BE49-F238E27FC236}">
                <a16:creationId xmlns:a16="http://schemas.microsoft.com/office/drawing/2014/main" id="{3C357240-D2EF-B481-5396-79E0DE1961CB}"/>
              </a:ext>
            </a:extLst>
          </p:cNvPr>
          <p:cNvSpPr>
            <a:spLocks noChangeArrowheads="1"/>
          </p:cNvSpPr>
          <p:nvPr/>
        </p:nvSpPr>
        <p:spPr bwMode="auto">
          <a:xfrm>
            <a:off x="609600" y="5562600"/>
            <a:ext cx="8077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000000"/>
                </a:solidFill>
              </a:rPr>
              <a:t>Lucas Plasma Sphere Experiments Showing Entwined Charge Fibers To At Least Three Levels</a:t>
            </a:r>
          </a:p>
        </p:txBody>
      </p:sp>
      <p:pic>
        <p:nvPicPr>
          <p:cNvPr id="201732" name="Picture 4" descr="plasma sphere">
            <a:extLst>
              <a:ext uri="{FF2B5EF4-FFF2-40B4-BE49-F238E27FC236}">
                <a16:creationId xmlns:a16="http://schemas.microsoft.com/office/drawing/2014/main" id="{7544EE38-E208-2C5F-1132-84DC03164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313" y="1447800"/>
            <a:ext cx="27701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plasma_ball">
            <a:extLst>
              <a:ext uri="{FF2B5EF4-FFF2-40B4-BE49-F238E27FC236}">
                <a16:creationId xmlns:a16="http://schemas.microsoft.com/office/drawing/2014/main" id="{76DFC421-6484-F357-1821-DD9074BD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a:extLst>
              <a:ext uri="{FF2B5EF4-FFF2-40B4-BE49-F238E27FC236}">
                <a16:creationId xmlns:a16="http://schemas.microsoft.com/office/drawing/2014/main" id="{C5B7A047-4447-F69E-A157-1560F426C45E}"/>
              </a:ext>
            </a:extLst>
          </p:cNvPr>
          <p:cNvSpPr>
            <a:spLocks noGrp="1" noChangeArrowheads="1"/>
          </p:cNvSpPr>
          <p:nvPr>
            <p:ph type="title"/>
          </p:nvPr>
        </p:nvSpPr>
        <p:spPr>
          <a:xfrm>
            <a:off x="4602163" y="3489325"/>
            <a:ext cx="4311650" cy="3078163"/>
          </a:xfrm>
        </p:spPr>
        <p:txBody>
          <a:bodyPr/>
          <a:lstStyle/>
          <a:p>
            <a:pPr eaLnBrk="1" hangingPunct="1"/>
            <a:r>
              <a:rPr lang="en-US" altLang="en-US" sz="3600" b="1">
                <a:solidFill>
                  <a:schemeClr val="bg1"/>
                </a:solidFill>
              </a:rPr>
              <a:t>Primary </a:t>
            </a:r>
            <a:r>
              <a:rPr lang="en-US" altLang="en-US" sz="2400" b="1">
                <a:solidFill>
                  <a:schemeClr val="bg1"/>
                </a:solidFill>
              </a:rPr>
              <a:t>(White)</a:t>
            </a:r>
            <a:r>
              <a:rPr lang="en-US" altLang="en-US" sz="3600" b="1">
                <a:solidFill>
                  <a:schemeClr val="bg1"/>
                </a:solidFill>
              </a:rPr>
              <a:t> Secondary </a:t>
            </a:r>
            <a:r>
              <a:rPr lang="en-US" altLang="en-US" sz="2400" b="1">
                <a:solidFill>
                  <a:schemeClr val="bg1"/>
                </a:solidFill>
              </a:rPr>
              <a:t>(Blue)</a:t>
            </a:r>
            <a:r>
              <a:rPr lang="en-US" altLang="en-US" sz="3600" b="1">
                <a:solidFill>
                  <a:schemeClr val="bg1"/>
                </a:solidFill>
              </a:rPr>
              <a:t> Tertiary </a:t>
            </a:r>
            <a:r>
              <a:rPr lang="en-US" altLang="en-US" sz="2400" b="1">
                <a:solidFill>
                  <a:schemeClr val="bg1"/>
                </a:solidFill>
              </a:rPr>
              <a:t>(Violet)</a:t>
            </a:r>
            <a:r>
              <a:rPr lang="en-US" altLang="en-US" sz="3600" b="1">
                <a:solidFill>
                  <a:schemeClr val="bg1"/>
                </a:solidFill>
              </a:rPr>
              <a:t> </a:t>
            </a:r>
            <a:br>
              <a:rPr lang="en-US" altLang="en-US" sz="3600" b="1">
                <a:solidFill>
                  <a:schemeClr val="bg1"/>
                </a:solidFill>
              </a:rPr>
            </a:br>
            <a:r>
              <a:rPr lang="en-US" altLang="en-US" sz="3600" b="1">
                <a:solidFill>
                  <a:schemeClr val="bg1"/>
                </a:solidFill>
              </a:rPr>
              <a:t>Charge Fibers</a:t>
            </a:r>
          </a:p>
        </p:txBody>
      </p:sp>
      <p:pic>
        <p:nvPicPr>
          <p:cNvPr id="203780" name="Picture 4" descr="CSS Banner">
            <a:extLst>
              <a:ext uri="{FF2B5EF4-FFF2-40B4-BE49-F238E27FC236}">
                <a16:creationId xmlns:a16="http://schemas.microsoft.com/office/drawing/2014/main" id="{9DEDD171-F6C2-1441-552B-77878CDC5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6611938"/>
            <a:ext cx="30845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D37FDD7-09FD-711E-EF94-37CF22508F6F}"/>
              </a:ext>
            </a:extLst>
          </p:cNvPr>
          <p:cNvSpPr>
            <a:spLocks noChangeArrowheads="1"/>
          </p:cNvSpPr>
          <p:nvPr/>
        </p:nvSpPr>
        <p:spPr bwMode="auto">
          <a:xfrm>
            <a:off x="346075" y="260350"/>
            <a:ext cx="839946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333399"/>
                </a:solidFill>
                <a:latin typeface="Tahoma" panose="020B0604030504040204" pitchFamily="34" charset="0"/>
              </a:rPr>
              <a:t>Charge Fiber Ring Model</a:t>
            </a:r>
            <a:br>
              <a:rPr lang="en-US" altLang="en-US" b="1">
                <a:solidFill>
                  <a:srgbClr val="333399"/>
                </a:solidFill>
                <a:latin typeface="Tahoma" panose="020B0604030504040204" pitchFamily="34" charset="0"/>
              </a:rPr>
            </a:br>
            <a:r>
              <a:rPr lang="en-US" altLang="en-US" b="1">
                <a:solidFill>
                  <a:srgbClr val="333399"/>
                </a:solidFill>
                <a:latin typeface="Tahoma" panose="020B0604030504040204" pitchFamily="34" charset="0"/>
              </a:rPr>
              <a:t>Structure of Elementary Particles</a:t>
            </a:r>
          </a:p>
        </p:txBody>
      </p:sp>
      <p:sp>
        <p:nvSpPr>
          <p:cNvPr id="235523" name="Rectangle 3">
            <a:extLst>
              <a:ext uri="{FF2B5EF4-FFF2-40B4-BE49-F238E27FC236}">
                <a16:creationId xmlns:a16="http://schemas.microsoft.com/office/drawing/2014/main" id="{780A039F-0974-8AAA-949A-B9ADD9340978}"/>
              </a:ext>
            </a:extLst>
          </p:cNvPr>
          <p:cNvSpPr>
            <a:spLocks noChangeArrowheads="1"/>
          </p:cNvSpPr>
          <p:nvPr/>
        </p:nvSpPr>
        <p:spPr bwMode="auto">
          <a:xfrm>
            <a:off x="463550" y="1592263"/>
            <a:ext cx="841216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7663" indent="-3476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1200"/>
              </a:spcBef>
            </a:pPr>
            <a:r>
              <a:rPr lang="en-US" altLang="en-US" sz="2400" b="1">
                <a:solidFill>
                  <a:srgbClr val="000000"/>
                </a:solidFill>
                <a:latin typeface="Tahoma" panose="020B0604030504040204" pitchFamily="34" charset="0"/>
              </a:rPr>
              <a:t>There are Multiple Charge Fibers per Particle Type</a:t>
            </a:r>
          </a:p>
          <a:p>
            <a:pPr>
              <a:spcBef>
                <a:spcPts val="1200"/>
              </a:spcBef>
            </a:pPr>
            <a:r>
              <a:rPr lang="en-US" altLang="en-US" sz="2400" b="1">
                <a:solidFill>
                  <a:srgbClr val="000000"/>
                </a:solidFill>
                <a:latin typeface="Tahoma" panose="020B0604030504040204" pitchFamily="34" charset="0"/>
              </a:rPr>
              <a:t>Each Charge Fiber Has Helicity</a:t>
            </a:r>
          </a:p>
          <a:p>
            <a:pPr>
              <a:spcBef>
                <a:spcPts val="1200"/>
              </a:spcBef>
            </a:pPr>
            <a:r>
              <a:rPr lang="en-US" altLang="en-US" sz="2400" b="1">
                <a:solidFill>
                  <a:srgbClr val="000000"/>
                </a:solidFill>
                <a:latin typeface="Tahoma" panose="020B0604030504040204" pitchFamily="34" charset="0"/>
              </a:rPr>
              <a:t>Combinations Of Secondary And Tertiary Charge Fibers Have Unique Angular Momentum     </a:t>
            </a:r>
          </a:p>
        </p:txBody>
      </p:sp>
      <p:grpSp>
        <p:nvGrpSpPr>
          <p:cNvPr id="205828" name="Group 1">
            <a:extLst>
              <a:ext uri="{FF2B5EF4-FFF2-40B4-BE49-F238E27FC236}">
                <a16:creationId xmlns:a16="http://schemas.microsoft.com/office/drawing/2014/main" id="{3392B96E-2B0E-7246-1177-88ABA4219EE3}"/>
              </a:ext>
            </a:extLst>
          </p:cNvPr>
          <p:cNvGrpSpPr>
            <a:grpSpLocks/>
          </p:cNvGrpSpPr>
          <p:nvPr/>
        </p:nvGrpSpPr>
        <p:grpSpPr bwMode="auto">
          <a:xfrm>
            <a:off x="393700" y="3752850"/>
            <a:ext cx="8302625" cy="2060575"/>
            <a:chOff x="338138" y="3963988"/>
            <a:chExt cx="8302625" cy="2060575"/>
          </a:xfrm>
        </p:grpSpPr>
        <p:sp>
          <p:nvSpPr>
            <p:cNvPr id="205829" name="AutoShape 5">
              <a:extLst>
                <a:ext uri="{FF2B5EF4-FFF2-40B4-BE49-F238E27FC236}">
                  <a16:creationId xmlns:a16="http://schemas.microsoft.com/office/drawing/2014/main" id="{21CF5198-31F2-B624-6F21-9BD9CA96A73B}"/>
                </a:ext>
              </a:extLst>
            </p:cNvPr>
            <p:cNvSpPr>
              <a:spLocks noChangeAspect="1" noChangeArrowheads="1" noTextEdit="1"/>
            </p:cNvSpPr>
            <p:nvPr/>
          </p:nvSpPr>
          <p:spPr bwMode="auto">
            <a:xfrm>
              <a:off x="639763" y="4064000"/>
              <a:ext cx="80010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30" name="Rectangle 7">
              <a:extLst>
                <a:ext uri="{FF2B5EF4-FFF2-40B4-BE49-F238E27FC236}">
                  <a16:creationId xmlns:a16="http://schemas.microsoft.com/office/drawing/2014/main" id="{0CA82B67-F00B-E198-BF2A-A5849AE3280D}"/>
                </a:ext>
              </a:extLst>
            </p:cNvPr>
            <p:cNvSpPr>
              <a:spLocks noChangeArrowheads="1"/>
            </p:cNvSpPr>
            <p:nvPr/>
          </p:nvSpPr>
          <p:spPr bwMode="auto">
            <a:xfrm>
              <a:off x="481013" y="3963988"/>
              <a:ext cx="212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a:solidFill>
                    <a:srgbClr val="000000"/>
                  </a:solidFill>
                  <a:latin typeface="MT Extra" panose="05050102010205020202" pitchFamily="18" charset="2"/>
                  <a:sym typeface="Symbol" panose="05050102010706020507" pitchFamily="18" charset="2"/>
                </a:rPr>
                <a:t></a:t>
              </a:r>
              <a:endParaRPr lang="en-US" altLang="en-US" sz="1200">
                <a:solidFill>
                  <a:srgbClr val="000000"/>
                </a:solidFill>
                <a:sym typeface="Symbol" panose="05050102010706020507" pitchFamily="18" charset="2"/>
              </a:endParaRPr>
            </a:p>
          </p:txBody>
        </p:sp>
        <p:sp>
          <p:nvSpPr>
            <p:cNvPr id="205831" name="Rectangle 11">
              <a:extLst>
                <a:ext uri="{FF2B5EF4-FFF2-40B4-BE49-F238E27FC236}">
                  <a16:creationId xmlns:a16="http://schemas.microsoft.com/office/drawing/2014/main" id="{81805E10-A131-A872-47DB-741BFC216A8D}"/>
                </a:ext>
              </a:extLst>
            </p:cNvPr>
            <p:cNvSpPr>
              <a:spLocks noChangeArrowheads="1"/>
            </p:cNvSpPr>
            <p:nvPr/>
          </p:nvSpPr>
          <p:spPr bwMode="auto">
            <a:xfrm>
              <a:off x="503238" y="4178300"/>
              <a:ext cx="176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2" name="Rectangle 12">
              <a:extLst>
                <a:ext uri="{FF2B5EF4-FFF2-40B4-BE49-F238E27FC236}">
                  <a16:creationId xmlns:a16="http://schemas.microsoft.com/office/drawing/2014/main" id="{29C8E57F-1CA7-DF3D-F97B-236709CF3471}"/>
                </a:ext>
              </a:extLst>
            </p:cNvPr>
            <p:cNvSpPr>
              <a:spLocks noChangeArrowheads="1"/>
            </p:cNvSpPr>
            <p:nvPr/>
          </p:nvSpPr>
          <p:spPr bwMode="auto">
            <a:xfrm>
              <a:off x="952500" y="4160838"/>
              <a:ext cx="1603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3" name="Rectangle 13">
              <a:extLst>
                <a:ext uri="{FF2B5EF4-FFF2-40B4-BE49-F238E27FC236}">
                  <a16:creationId xmlns:a16="http://schemas.microsoft.com/office/drawing/2014/main" id="{F2B6ED56-6980-1CDB-C43D-F2232F02690F}"/>
                </a:ext>
              </a:extLst>
            </p:cNvPr>
            <p:cNvSpPr>
              <a:spLocks noChangeArrowheads="1"/>
            </p:cNvSpPr>
            <p:nvPr/>
          </p:nvSpPr>
          <p:spPr bwMode="auto">
            <a:xfrm>
              <a:off x="4486275" y="4160838"/>
              <a:ext cx="1603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4" name="Rectangle 14">
              <a:extLst>
                <a:ext uri="{FF2B5EF4-FFF2-40B4-BE49-F238E27FC236}">
                  <a16:creationId xmlns:a16="http://schemas.microsoft.com/office/drawing/2014/main" id="{3DAA6171-4039-A7DF-1626-00673140051D}"/>
                </a:ext>
              </a:extLst>
            </p:cNvPr>
            <p:cNvSpPr>
              <a:spLocks noChangeArrowheads="1"/>
            </p:cNvSpPr>
            <p:nvPr/>
          </p:nvSpPr>
          <p:spPr bwMode="auto">
            <a:xfrm>
              <a:off x="504825" y="4748213"/>
              <a:ext cx="1762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ß</a:t>
              </a:r>
              <a:endParaRPr lang="en-US" altLang="en-US" sz="1800">
                <a:solidFill>
                  <a:srgbClr val="000000"/>
                </a:solidFill>
              </a:endParaRPr>
            </a:p>
          </p:txBody>
        </p:sp>
        <p:sp>
          <p:nvSpPr>
            <p:cNvPr id="205835" name="Rectangle 15">
              <a:extLst>
                <a:ext uri="{FF2B5EF4-FFF2-40B4-BE49-F238E27FC236}">
                  <a16:creationId xmlns:a16="http://schemas.microsoft.com/office/drawing/2014/main" id="{EE955D6B-98CF-790B-6C51-681B3151C9BD}"/>
                </a:ext>
              </a:extLst>
            </p:cNvPr>
            <p:cNvSpPr>
              <a:spLocks noChangeArrowheads="1"/>
            </p:cNvSpPr>
            <p:nvPr/>
          </p:nvSpPr>
          <p:spPr bwMode="auto">
            <a:xfrm>
              <a:off x="1504950" y="4689475"/>
              <a:ext cx="1603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6" name="Rectangle 16">
              <a:extLst>
                <a:ext uri="{FF2B5EF4-FFF2-40B4-BE49-F238E27FC236}">
                  <a16:creationId xmlns:a16="http://schemas.microsoft.com/office/drawing/2014/main" id="{FFB1EA3C-D177-F0E2-5E3E-52B8E9370A93}"/>
                </a:ext>
              </a:extLst>
            </p:cNvPr>
            <p:cNvSpPr>
              <a:spLocks noChangeArrowheads="1"/>
            </p:cNvSpPr>
            <p:nvPr/>
          </p:nvSpPr>
          <p:spPr bwMode="auto">
            <a:xfrm>
              <a:off x="5886450" y="4689475"/>
              <a:ext cx="1603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7" name="Rectangle 17">
              <a:extLst>
                <a:ext uri="{FF2B5EF4-FFF2-40B4-BE49-F238E27FC236}">
                  <a16:creationId xmlns:a16="http://schemas.microsoft.com/office/drawing/2014/main" id="{178B55BF-6E5A-5435-211B-D8BAC2E44ECB}"/>
                </a:ext>
              </a:extLst>
            </p:cNvPr>
            <p:cNvSpPr>
              <a:spLocks noChangeArrowheads="1"/>
            </p:cNvSpPr>
            <p:nvPr/>
          </p:nvSpPr>
          <p:spPr bwMode="auto">
            <a:xfrm>
              <a:off x="965200" y="5189538"/>
              <a:ext cx="1603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8" name="Rectangle 18">
              <a:extLst>
                <a:ext uri="{FF2B5EF4-FFF2-40B4-BE49-F238E27FC236}">
                  <a16:creationId xmlns:a16="http://schemas.microsoft.com/office/drawing/2014/main" id="{6A5FCCA2-7F04-8A29-789F-23507E55FA9F}"/>
                </a:ext>
              </a:extLst>
            </p:cNvPr>
            <p:cNvSpPr>
              <a:spLocks noChangeArrowheads="1"/>
            </p:cNvSpPr>
            <p:nvPr/>
          </p:nvSpPr>
          <p:spPr bwMode="auto">
            <a:xfrm>
              <a:off x="2325688" y="5189538"/>
              <a:ext cx="1603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39" name="Rectangle 19">
              <a:extLst>
                <a:ext uri="{FF2B5EF4-FFF2-40B4-BE49-F238E27FC236}">
                  <a16:creationId xmlns:a16="http://schemas.microsoft.com/office/drawing/2014/main" id="{D2F6DA1C-6066-437D-F9FA-6B44A81CEF27}"/>
                </a:ext>
              </a:extLst>
            </p:cNvPr>
            <p:cNvSpPr>
              <a:spLocks noChangeArrowheads="1"/>
            </p:cNvSpPr>
            <p:nvPr/>
          </p:nvSpPr>
          <p:spPr bwMode="auto">
            <a:xfrm>
              <a:off x="7459663" y="5189538"/>
              <a:ext cx="1603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Symbol" panose="05050102010706020507" pitchFamily="18" charset="2"/>
                </a:rPr>
                <a:t>-</a:t>
              </a:r>
              <a:endParaRPr lang="en-US" altLang="en-US" sz="1800">
                <a:solidFill>
                  <a:srgbClr val="000000"/>
                </a:solidFill>
              </a:endParaRPr>
            </a:p>
          </p:txBody>
        </p:sp>
        <p:sp>
          <p:nvSpPr>
            <p:cNvPr id="205840" name="Rectangle 20">
              <a:extLst>
                <a:ext uri="{FF2B5EF4-FFF2-40B4-BE49-F238E27FC236}">
                  <a16:creationId xmlns:a16="http://schemas.microsoft.com/office/drawing/2014/main" id="{9ABA147B-4416-13B2-6E87-BD635C75683A}"/>
                </a:ext>
              </a:extLst>
            </p:cNvPr>
            <p:cNvSpPr>
              <a:spLocks noChangeArrowheads="1"/>
            </p:cNvSpPr>
            <p:nvPr/>
          </p:nvSpPr>
          <p:spPr bwMode="auto">
            <a:xfrm>
              <a:off x="1176338" y="4194175"/>
              <a:ext cx="1301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41" name="Rectangle 21">
              <a:extLst>
                <a:ext uri="{FF2B5EF4-FFF2-40B4-BE49-F238E27FC236}">
                  <a16:creationId xmlns:a16="http://schemas.microsoft.com/office/drawing/2014/main" id="{264119F6-6476-89D0-3B36-804A4267B8BE}"/>
                </a:ext>
              </a:extLst>
            </p:cNvPr>
            <p:cNvSpPr>
              <a:spLocks noChangeArrowheads="1"/>
            </p:cNvSpPr>
            <p:nvPr/>
          </p:nvSpPr>
          <p:spPr bwMode="auto">
            <a:xfrm>
              <a:off x="1770063" y="4194175"/>
              <a:ext cx="2762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ch</a:t>
              </a:r>
              <a:endParaRPr lang="en-US" altLang="en-US" sz="1800">
                <a:solidFill>
                  <a:srgbClr val="000000"/>
                </a:solidFill>
              </a:endParaRPr>
            </a:p>
          </p:txBody>
        </p:sp>
        <p:sp>
          <p:nvSpPr>
            <p:cNvPr id="205842" name="Rectangle 22">
              <a:extLst>
                <a:ext uri="{FF2B5EF4-FFF2-40B4-BE49-F238E27FC236}">
                  <a16:creationId xmlns:a16="http://schemas.microsoft.com/office/drawing/2014/main" id="{63040D01-89E3-CCD0-2EF7-A49125CB5BF3}"/>
                </a:ext>
              </a:extLst>
            </p:cNvPr>
            <p:cNvSpPr>
              <a:spLocks noChangeArrowheads="1"/>
            </p:cNvSpPr>
            <p:nvPr/>
          </p:nvSpPr>
          <p:spPr bwMode="auto">
            <a:xfrm>
              <a:off x="2471738" y="4194175"/>
              <a:ext cx="1301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43" name="Rectangle 23">
              <a:extLst>
                <a:ext uri="{FF2B5EF4-FFF2-40B4-BE49-F238E27FC236}">
                  <a16:creationId xmlns:a16="http://schemas.microsoft.com/office/drawing/2014/main" id="{009BB483-44E3-71D8-30AC-23C941EE85C2}"/>
                </a:ext>
              </a:extLst>
            </p:cNvPr>
            <p:cNvSpPr>
              <a:spLocks noChangeArrowheads="1"/>
            </p:cNvSpPr>
            <p:nvPr/>
          </p:nvSpPr>
          <p:spPr bwMode="auto">
            <a:xfrm>
              <a:off x="2749550" y="4194175"/>
              <a:ext cx="5524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fiber</a:t>
              </a:r>
              <a:endParaRPr lang="en-US" altLang="en-US" sz="1800">
                <a:solidFill>
                  <a:srgbClr val="000000"/>
                </a:solidFill>
              </a:endParaRPr>
            </a:p>
          </p:txBody>
        </p:sp>
        <p:sp>
          <p:nvSpPr>
            <p:cNvPr id="205844" name="Rectangle 24">
              <a:extLst>
                <a:ext uri="{FF2B5EF4-FFF2-40B4-BE49-F238E27FC236}">
                  <a16:creationId xmlns:a16="http://schemas.microsoft.com/office/drawing/2014/main" id="{739077F5-D872-F1F5-71F5-42CB3B6C4D25}"/>
                </a:ext>
              </a:extLst>
            </p:cNvPr>
            <p:cNvSpPr>
              <a:spLocks noChangeArrowheads="1"/>
            </p:cNvSpPr>
            <p:nvPr/>
          </p:nvSpPr>
          <p:spPr bwMode="auto">
            <a:xfrm>
              <a:off x="3411538" y="4194175"/>
              <a:ext cx="5191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loop</a:t>
              </a:r>
              <a:endParaRPr lang="en-US" altLang="en-US" sz="1800">
                <a:solidFill>
                  <a:srgbClr val="000000"/>
                </a:solidFill>
              </a:endParaRPr>
            </a:p>
          </p:txBody>
        </p:sp>
        <p:sp>
          <p:nvSpPr>
            <p:cNvPr id="205845" name="Rectangle 25">
              <a:extLst>
                <a:ext uri="{FF2B5EF4-FFF2-40B4-BE49-F238E27FC236}">
                  <a16:creationId xmlns:a16="http://schemas.microsoft.com/office/drawing/2014/main" id="{686D1D2A-F5CA-1C59-385B-8C26C37AAC47}"/>
                </a:ext>
              </a:extLst>
            </p:cNvPr>
            <p:cNvSpPr>
              <a:spLocks noChangeArrowheads="1"/>
            </p:cNvSpPr>
            <p:nvPr/>
          </p:nvSpPr>
          <p:spPr bwMode="auto">
            <a:xfrm>
              <a:off x="4029075" y="4194175"/>
              <a:ext cx="373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left</a:t>
              </a:r>
              <a:endParaRPr lang="en-US" altLang="en-US" sz="1800">
                <a:solidFill>
                  <a:srgbClr val="000000"/>
                </a:solidFill>
              </a:endParaRPr>
            </a:p>
          </p:txBody>
        </p:sp>
        <p:sp>
          <p:nvSpPr>
            <p:cNvPr id="205846" name="Rectangle 26">
              <a:extLst>
                <a:ext uri="{FF2B5EF4-FFF2-40B4-BE49-F238E27FC236}">
                  <a16:creationId xmlns:a16="http://schemas.microsoft.com/office/drawing/2014/main" id="{79BDDEC5-8B32-678B-F364-BE5B6C941A63}"/>
                </a:ext>
              </a:extLst>
            </p:cNvPr>
            <p:cNvSpPr>
              <a:spLocks noChangeArrowheads="1"/>
            </p:cNvSpPr>
            <p:nvPr/>
          </p:nvSpPr>
          <p:spPr bwMode="auto">
            <a:xfrm>
              <a:off x="4708525" y="4194175"/>
              <a:ext cx="8604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handed</a:t>
              </a:r>
              <a:endParaRPr lang="en-US" altLang="en-US" sz="1800">
                <a:solidFill>
                  <a:srgbClr val="000000"/>
                </a:solidFill>
              </a:endParaRPr>
            </a:p>
          </p:txBody>
        </p:sp>
        <p:sp>
          <p:nvSpPr>
            <p:cNvPr id="205847" name="Rectangle 27">
              <a:extLst>
                <a:ext uri="{FF2B5EF4-FFF2-40B4-BE49-F238E27FC236}">
                  <a16:creationId xmlns:a16="http://schemas.microsoft.com/office/drawing/2014/main" id="{7BAD797B-E61B-19B7-33B5-094D6C9F65A3}"/>
                </a:ext>
              </a:extLst>
            </p:cNvPr>
            <p:cNvSpPr>
              <a:spLocks noChangeArrowheads="1"/>
            </p:cNvSpPr>
            <p:nvPr/>
          </p:nvSpPr>
          <p:spPr bwMode="auto">
            <a:xfrm>
              <a:off x="5700713" y="4194175"/>
              <a:ext cx="8604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helicity</a:t>
              </a:r>
              <a:endParaRPr lang="en-US" altLang="en-US" sz="1800">
                <a:solidFill>
                  <a:srgbClr val="000000"/>
                </a:solidFill>
              </a:endParaRPr>
            </a:p>
          </p:txBody>
        </p:sp>
        <p:sp>
          <p:nvSpPr>
            <p:cNvPr id="205848" name="Rectangle 28">
              <a:extLst>
                <a:ext uri="{FF2B5EF4-FFF2-40B4-BE49-F238E27FC236}">
                  <a16:creationId xmlns:a16="http://schemas.microsoft.com/office/drawing/2014/main" id="{20992B9C-4458-132C-78BE-700F113BA611}"/>
                </a:ext>
              </a:extLst>
            </p:cNvPr>
            <p:cNvSpPr>
              <a:spLocks noChangeArrowheads="1"/>
            </p:cNvSpPr>
            <p:nvPr/>
          </p:nvSpPr>
          <p:spPr bwMode="auto">
            <a:xfrm>
              <a:off x="996950" y="4722813"/>
              <a:ext cx="422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two</a:t>
              </a:r>
              <a:endParaRPr lang="en-US" altLang="en-US" sz="1800">
                <a:solidFill>
                  <a:srgbClr val="000000"/>
                </a:solidFill>
              </a:endParaRPr>
            </a:p>
          </p:txBody>
        </p:sp>
        <p:sp>
          <p:nvSpPr>
            <p:cNvPr id="205849" name="Rectangle 29">
              <a:extLst>
                <a:ext uri="{FF2B5EF4-FFF2-40B4-BE49-F238E27FC236}">
                  <a16:creationId xmlns:a16="http://schemas.microsoft.com/office/drawing/2014/main" id="{E395B62D-E1B7-334E-23C8-849A01B0CDB2}"/>
                </a:ext>
              </a:extLst>
            </p:cNvPr>
            <p:cNvSpPr>
              <a:spLocks noChangeArrowheads="1"/>
            </p:cNvSpPr>
            <p:nvPr/>
          </p:nvSpPr>
          <p:spPr bwMode="auto">
            <a:xfrm>
              <a:off x="1695450" y="4722813"/>
              <a:ext cx="1301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50" name="Rectangle 30">
              <a:extLst>
                <a:ext uri="{FF2B5EF4-FFF2-40B4-BE49-F238E27FC236}">
                  <a16:creationId xmlns:a16="http://schemas.microsoft.com/office/drawing/2014/main" id="{BF6CF4E4-E334-ED45-B9D1-096A991D6338}"/>
                </a:ext>
              </a:extLst>
            </p:cNvPr>
            <p:cNvSpPr>
              <a:spLocks noChangeArrowheads="1"/>
            </p:cNvSpPr>
            <p:nvPr/>
          </p:nvSpPr>
          <p:spPr bwMode="auto">
            <a:xfrm>
              <a:off x="2619375" y="4722813"/>
              <a:ext cx="10239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ertwined</a:t>
              </a:r>
              <a:endParaRPr lang="en-US" altLang="en-US" sz="1800">
                <a:solidFill>
                  <a:srgbClr val="000000"/>
                </a:solidFill>
              </a:endParaRPr>
            </a:p>
          </p:txBody>
        </p:sp>
        <p:sp>
          <p:nvSpPr>
            <p:cNvPr id="205851" name="Rectangle 31">
              <a:extLst>
                <a:ext uri="{FF2B5EF4-FFF2-40B4-BE49-F238E27FC236}">
                  <a16:creationId xmlns:a16="http://schemas.microsoft.com/office/drawing/2014/main" id="{80F097FC-3FEC-ACAD-5AB6-C964E4F2A00C}"/>
                </a:ext>
              </a:extLst>
            </p:cNvPr>
            <p:cNvSpPr>
              <a:spLocks noChangeArrowheads="1"/>
            </p:cNvSpPr>
            <p:nvPr/>
          </p:nvSpPr>
          <p:spPr bwMode="auto">
            <a:xfrm>
              <a:off x="3811588" y="4722813"/>
              <a:ext cx="2762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ch</a:t>
              </a:r>
              <a:endParaRPr lang="en-US" altLang="en-US" sz="1800">
                <a:solidFill>
                  <a:srgbClr val="000000"/>
                </a:solidFill>
              </a:endParaRPr>
            </a:p>
          </p:txBody>
        </p:sp>
        <p:sp>
          <p:nvSpPr>
            <p:cNvPr id="205852" name="Rectangle 32">
              <a:extLst>
                <a:ext uri="{FF2B5EF4-FFF2-40B4-BE49-F238E27FC236}">
                  <a16:creationId xmlns:a16="http://schemas.microsoft.com/office/drawing/2014/main" id="{66677629-6957-2735-16B1-B44C28417B20}"/>
                </a:ext>
              </a:extLst>
            </p:cNvPr>
            <p:cNvSpPr>
              <a:spLocks noChangeArrowheads="1"/>
            </p:cNvSpPr>
            <p:nvPr/>
          </p:nvSpPr>
          <p:spPr bwMode="auto">
            <a:xfrm>
              <a:off x="4502150" y="4722813"/>
              <a:ext cx="1301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53" name="Rectangle 33">
              <a:extLst>
                <a:ext uri="{FF2B5EF4-FFF2-40B4-BE49-F238E27FC236}">
                  <a16:creationId xmlns:a16="http://schemas.microsoft.com/office/drawing/2014/main" id="{8E360845-B80B-9C40-0B3B-E0E6CDC9B545}"/>
                </a:ext>
              </a:extLst>
            </p:cNvPr>
            <p:cNvSpPr>
              <a:spLocks noChangeArrowheads="1"/>
            </p:cNvSpPr>
            <p:nvPr/>
          </p:nvSpPr>
          <p:spPr bwMode="auto">
            <a:xfrm>
              <a:off x="4668838" y="4722813"/>
              <a:ext cx="666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fibers</a:t>
              </a:r>
              <a:endParaRPr lang="en-US" altLang="en-US" sz="1800">
                <a:solidFill>
                  <a:srgbClr val="000000"/>
                </a:solidFill>
              </a:endParaRPr>
            </a:p>
          </p:txBody>
        </p:sp>
        <p:sp>
          <p:nvSpPr>
            <p:cNvPr id="205854" name="Rectangle 34">
              <a:extLst>
                <a:ext uri="{FF2B5EF4-FFF2-40B4-BE49-F238E27FC236}">
                  <a16:creationId xmlns:a16="http://schemas.microsoft.com/office/drawing/2014/main" id="{249BCC1C-80F6-1374-E4E1-A9DB3729ED66}"/>
                </a:ext>
              </a:extLst>
            </p:cNvPr>
            <p:cNvSpPr>
              <a:spLocks noChangeArrowheads="1"/>
            </p:cNvSpPr>
            <p:nvPr/>
          </p:nvSpPr>
          <p:spPr bwMode="auto">
            <a:xfrm>
              <a:off x="5429250" y="4722813"/>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left</a:t>
              </a:r>
              <a:endParaRPr lang="en-US" altLang="en-US" sz="1800">
                <a:solidFill>
                  <a:srgbClr val="000000"/>
                </a:solidFill>
              </a:endParaRPr>
            </a:p>
          </p:txBody>
        </p:sp>
        <p:sp>
          <p:nvSpPr>
            <p:cNvPr id="205855" name="Rectangle 35">
              <a:extLst>
                <a:ext uri="{FF2B5EF4-FFF2-40B4-BE49-F238E27FC236}">
                  <a16:creationId xmlns:a16="http://schemas.microsoft.com/office/drawing/2014/main" id="{D90D8E06-3292-D907-CB79-C3BFE0D09100}"/>
                </a:ext>
              </a:extLst>
            </p:cNvPr>
            <p:cNvSpPr>
              <a:spLocks noChangeArrowheads="1"/>
            </p:cNvSpPr>
            <p:nvPr/>
          </p:nvSpPr>
          <p:spPr bwMode="auto">
            <a:xfrm>
              <a:off x="6108700" y="4722813"/>
              <a:ext cx="860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handed</a:t>
              </a:r>
              <a:endParaRPr lang="en-US" altLang="en-US" sz="1800">
                <a:solidFill>
                  <a:srgbClr val="000000"/>
                </a:solidFill>
              </a:endParaRPr>
            </a:p>
          </p:txBody>
        </p:sp>
        <p:sp>
          <p:nvSpPr>
            <p:cNvPr id="205856" name="Rectangle 36">
              <a:extLst>
                <a:ext uri="{FF2B5EF4-FFF2-40B4-BE49-F238E27FC236}">
                  <a16:creationId xmlns:a16="http://schemas.microsoft.com/office/drawing/2014/main" id="{BAED50D7-E56D-01A0-4185-7B0EE68C44EE}"/>
                </a:ext>
              </a:extLst>
            </p:cNvPr>
            <p:cNvSpPr>
              <a:spLocks noChangeArrowheads="1"/>
            </p:cNvSpPr>
            <p:nvPr/>
          </p:nvSpPr>
          <p:spPr bwMode="auto">
            <a:xfrm>
              <a:off x="7100888" y="4722813"/>
              <a:ext cx="860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helicity</a:t>
              </a:r>
              <a:endParaRPr lang="en-US" altLang="en-US" sz="1800">
                <a:solidFill>
                  <a:srgbClr val="000000"/>
                </a:solidFill>
              </a:endParaRPr>
            </a:p>
          </p:txBody>
        </p:sp>
        <p:sp>
          <p:nvSpPr>
            <p:cNvPr id="205857" name="Rectangle 37">
              <a:extLst>
                <a:ext uri="{FF2B5EF4-FFF2-40B4-BE49-F238E27FC236}">
                  <a16:creationId xmlns:a16="http://schemas.microsoft.com/office/drawing/2014/main" id="{37BED783-905A-56D8-99DC-E1A1E9EEFE40}"/>
                </a:ext>
              </a:extLst>
            </p:cNvPr>
            <p:cNvSpPr>
              <a:spLocks noChangeArrowheads="1"/>
            </p:cNvSpPr>
            <p:nvPr/>
          </p:nvSpPr>
          <p:spPr bwMode="auto">
            <a:xfrm>
              <a:off x="1189038" y="5222875"/>
              <a:ext cx="1301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58" name="Rectangle 38">
              <a:extLst>
                <a:ext uri="{FF2B5EF4-FFF2-40B4-BE49-F238E27FC236}">
                  <a16:creationId xmlns:a16="http://schemas.microsoft.com/office/drawing/2014/main" id="{90A42F05-EA90-2703-FBED-BD3CAF12EF4F}"/>
                </a:ext>
              </a:extLst>
            </p:cNvPr>
            <p:cNvSpPr>
              <a:spLocks noChangeArrowheads="1"/>
            </p:cNvSpPr>
            <p:nvPr/>
          </p:nvSpPr>
          <p:spPr bwMode="auto">
            <a:xfrm>
              <a:off x="1752600" y="5222875"/>
              <a:ext cx="4381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and</a:t>
              </a:r>
              <a:endParaRPr lang="en-US" altLang="en-US" sz="1800">
                <a:solidFill>
                  <a:srgbClr val="000000"/>
                </a:solidFill>
              </a:endParaRPr>
            </a:p>
          </p:txBody>
        </p:sp>
        <p:sp>
          <p:nvSpPr>
            <p:cNvPr id="205859" name="Rectangle 39">
              <a:extLst>
                <a:ext uri="{FF2B5EF4-FFF2-40B4-BE49-F238E27FC236}">
                  <a16:creationId xmlns:a16="http://schemas.microsoft.com/office/drawing/2014/main" id="{A7E65012-18BD-DDB6-5332-764BA8C5B73D}"/>
                </a:ext>
              </a:extLst>
            </p:cNvPr>
            <p:cNvSpPr>
              <a:spLocks noChangeArrowheads="1"/>
            </p:cNvSpPr>
            <p:nvPr/>
          </p:nvSpPr>
          <p:spPr bwMode="auto">
            <a:xfrm>
              <a:off x="2549525" y="5222875"/>
              <a:ext cx="1301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60" name="Rectangle 40">
              <a:extLst>
                <a:ext uri="{FF2B5EF4-FFF2-40B4-BE49-F238E27FC236}">
                  <a16:creationId xmlns:a16="http://schemas.microsoft.com/office/drawing/2014/main" id="{14B6F0CF-B067-AA1C-0811-CF19B958A501}"/>
                </a:ext>
              </a:extLst>
            </p:cNvPr>
            <p:cNvSpPr>
              <a:spLocks noChangeArrowheads="1"/>
            </p:cNvSpPr>
            <p:nvPr/>
          </p:nvSpPr>
          <p:spPr bwMode="auto">
            <a:xfrm>
              <a:off x="3473450" y="5222875"/>
              <a:ext cx="10239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ertwined</a:t>
              </a:r>
              <a:endParaRPr lang="en-US" altLang="en-US" sz="1800">
                <a:solidFill>
                  <a:srgbClr val="000000"/>
                </a:solidFill>
              </a:endParaRPr>
            </a:p>
          </p:txBody>
        </p:sp>
        <p:sp>
          <p:nvSpPr>
            <p:cNvPr id="205861" name="Rectangle 41">
              <a:extLst>
                <a:ext uri="{FF2B5EF4-FFF2-40B4-BE49-F238E27FC236}">
                  <a16:creationId xmlns:a16="http://schemas.microsoft.com/office/drawing/2014/main" id="{9189AFF8-2E47-B843-24D5-E2E01EA9AEA2}"/>
                </a:ext>
              </a:extLst>
            </p:cNvPr>
            <p:cNvSpPr>
              <a:spLocks noChangeArrowheads="1"/>
            </p:cNvSpPr>
            <p:nvPr/>
          </p:nvSpPr>
          <p:spPr bwMode="auto">
            <a:xfrm>
              <a:off x="4660900" y="5222875"/>
              <a:ext cx="2762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ch</a:t>
              </a:r>
              <a:endParaRPr lang="en-US" altLang="en-US" sz="1800">
                <a:solidFill>
                  <a:srgbClr val="000000"/>
                </a:solidFill>
              </a:endParaRPr>
            </a:p>
          </p:txBody>
        </p:sp>
        <p:sp>
          <p:nvSpPr>
            <p:cNvPr id="205862" name="Rectangle 42">
              <a:extLst>
                <a:ext uri="{FF2B5EF4-FFF2-40B4-BE49-F238E27FC236}">
                  <a16:creationId xmlns:a16="http://schemas.microsoft.com/office/drawing/2014/main" id="{A7D95143-0F84-9BA4-4012-6D4EC9EE92C2}"/>
                </a:ext>
              </a:extLst>
            </p:cNvPr>
            <p:cNvSpPr>
              <a:spLocks noChangeArrowheads="1"/>
            </p:cNvSpPr>
            <p:nvPr/>
          </p:nvSpPr>
          <p:spPr bwMode="auto">
            <a:xfrm>
              <a:off x="5356225" y="5222875"/>
              <a:ext cx="1301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a:t>
              </a:r>
              <a:endParaRPr lang="en-US" altLang="en-US" sz="1800">
                <a:solidFill>
                  <a:srgbClr val="000000"/>
                </a:solidFill>
              </a:endParaRPr>
            </a:p>
          </p:txBody>
        </p:sp>
        <p:sp>
          <p:nvSpPr>
            <p:cNvPr id="205863" name="Rectangle 43">
              <a:extLst>
                <a:ext uri="{FF2B5EF4-FFF2-40B4-BE49-F238E27FC236}">
                  <a16:creationId xmlns:a16="http://schemas.microsoft.com/office/drawing/2014/main" id="{6E54ECBC-9171-02D4-0990-D284517880C7}"/>
                </a:ext>
              </a:extLst>
            </p:cNvPr>
            <p:cNvSpPr>
              <a:spLocks noChangeArrowheads="1"/>
            </p:cNvSpPr>
            <p:nvPr/>
          </p:nvSpPr>
          <p:spPr bwMode="auto">
            <a:xfrm>
              <a:off x="5634038" y="5222875"/>
              <a:ext cx="6667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fibers</a:t>
              </a:r>
              <a:endParaRPr lang="en-US" altLang="en-US" sz="1800">
                <a:solidFill>
                  <a:srgbClr val="000000"/>
                </a:solidFill>
              </a:endParaRPr>
            </a:p>
          </p:txBody>
        </p:sp>
        <p:sp>
          <p:nvSpPr>
            <p:cNvPr id="205864" name="Rectangle 44">
              <a:extLst>
                <a:ext uri="{FF2B5EF4-FFF2-40B4-BE49-F238E27FC236}">
                  <a16:creationId xmlns:a16="http://schemas.microsoft.com/office/drawing/2014/main" id="{691A68B3-EF95-1AD2-07DD-671B66732B72}"/>
                </a:ext>
              </a:extLst>
            </p:cNvPr>
            <p:cNvSpPr>
              <a:spLocks noChangeArrowheads="1"/>
            </p:cNvSpPr>
            <p:nvPr/>
          </p:nvSpPr>
          <p:spPr bwMode="auto">
            <a:xfrm>
              <a:off x="6402388" y="5222875"/>
              <a:ext cx="5032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with</a:t>
              </a:r>
              <a:endParaRPr lang="en-US" altLang="en-US" sz="1800">
                <a:solidFill>
                  <a:srgbClr val="000000"/>
                </a:solidFill>
              </a:endParaRPr>
            </a:p>
          </p:txBody>
        </p:sp>
        <p:sp>
          <p:nvSpPr>
            <p:cNvPr id="205865" name="Rectangle 45">
              <a:extLst>
                <a:ext uri="{FF2B5EF4-FFF2-40B4-BE49-F238E27FC236}">
                  <a16:creationId xmlns:a16="http://schemas.microsoft.com/office/drawing/2014/main" id="{65E57862-95EB-FA06-37B8-127DFF2C068C}"/>
                </a:ext>
              </a:extLst>
            </p:cNvPr>
            <p:cNvSpPr>
              <a:spLocks noChangeArrowheads="1"/>
            </p:cNvSpPr>
            <p:nvPr/>
          </p:nvSpPr>
          <p:spPr bwMode="auto">
            <a:xfrm>
              <a:off x="7002463" y="5222875"/>
              <a:ext cx="3730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left</a:t>
              </a:r>
              <a:endParaRPr lang="en-US" altLang="en-US" sz="1800">
                <a:solidFill>
                  <a:srgbClr val="000000"/>
                </a:solidFill>
              </a:endParaRPr>
            </a:p>
          </p:txBody>
        </p:sp>
        <p:sp>
          <p:nvSpPr>
            <p:cNvPr id="205866" name="Rectangle 46">
              <a:extLst>
                <a:ext uri="{FF2B5EF4-FFF2-40B4-BE49-F238E27FC236}">
                  <a16:creationId xmlns:a16="http://schemas.microsoft.com/office/drawing/2014/main" id="{5D7CEEF6-14A7-528D-24E1-5C05F84D91C8}"/>
                </a:ext>
              </a:extLst>
            </p:cNvPr>
            <p:cNvSpPr>
              <a:spLocks noChangeArrowheads="1"/>
            </p:cNvSpPr>
            <p:nvPr/>
          </p:nvSpPr>
          <p:spPr bwMode="auto">
            <a:xfrm>
              <a:off x="7681913" y="5222875"/>
              <a:ext cx="8604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handed</a:t>
              </a:r>
              <a:endParaRPr lang="en-US" altLang="en-US" sz="1800">
                <a:solidFill>
                  <a:srgbClr val="000000"/>
                </a:solidFill>
              </a:endParaRPr>
            </a:p>
          </p:txBody>
        </p:sp>
        <p:sp>
          <p:nvSpPr>
            <p:cNvPr id="205867" name="Rectangle 47">
              <a:extLst>
                <a:ext uri="{FF2B5EF4-FFF2-40B4-BE49-F238E27FC236}">
                  <a16:creationId xmlns:a16="http://schemas.microsoft.com/office/drawing/2014/main" id="{B1176ACA-1916-63BF-CC63-549D384A2F71}"/>
                </a:ext>
              </a:extLst>
            </p:cNvPr>
            <p:cNvSpPr>
              <a:spLocks noChangeArrowheads="1"/>
            </p:cNvSpPr>
            <p:nvPr/>
          </p:nvSpPr>
          <p:spPr bwMode="auto">
            <a:xfrm>
              <a:off x="1068388" y="5634038"/>
              <a:ext cx="860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helicity</a:t>
              </a:r>
              <a:endParaRPr lang="en-US" altLang="en-US" sz="1800">
                <a:solidFill>
                  <a:srgbClr val="000000"/>
                </a:solidFill>
              </a:endParaRPr>
            </a:p>
          </p:txBody>
        </p:sp>
        <p:sp>
          <p:nvSpPr>
            <p:cNvPr id="205868" name="Rectangle 48">
              <a:extLst>
                <a:ext uri="{FF2B5EF4-FFF2-40B4-BE49-F238E27FC236}">
                  <a16:creationId xmlns:a16="http://schemas.microsoft.com/office/drawing/2014/main" id="{318DB9B1-4E01-DBDA-91A3-AB1ED849572B}"/>
                </a:ext>
              </a:extLst>
            </p:cNvPr>
            <p:cNvSpPr>
              <a:spLocks noChangeArrowheads="1"/>
            </p:cNvSpPr>
            <p:nvPr/>
          </p:nvSpPr>
          <p:spPr bwMode="auto">
            <a:xfrm>
              <a:off x="2043113" y="5634038"/>
              <a:ext cx="5032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with</a:t>
              </a:r>
              <a:endParaRPr lang="en-US" altLang="en-US" sz="1800">
                <a:solidFill>
                  <a:srgbClr val="000000"/>
                </a:solidFill>
              </a:endParaRPr>
            </a:p>
          </p:txBody>
        </p:sp>
        <p:sp>
          <p:nvSpPr>
            <p:cNvPr id="205869" name="Rectangle 49">
              <a:extLst>
                <a:ext uri="{FF2B5EF4-FFF2-40B4-BE49-F238E27FC236}">
                  <a16:creationId xmlns:a16="http://schemas.microsoft.com/office/drawing/2014/main" id="{462F4A29-FB30-9EB5-A37E-E88A71E6C271}"/>
                </a:ext>
              </a:extLst>
            </p:cNvPr>
            <p:cNvSpPr>
              <a:spLocks noChangeArrowheads="1"/>
            </p:cNvSpPr>
            <p:nvPr/>
          </p:nvSpPr>
          <p:spPr bwMode="auto">
            <a:xfrm>
              <a:off x="2668588" y="5634038"/>
              <a:ext cx="2762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ch</a:t>
              </a:r>
              <a:endParaRPr lang="en-US" altLang="en-US" sz="1800">
                <a:solidFill>
                  <a:srgbClr val="000000"/>
                </a:solidFill>
              </a:endParaRPr>
            </a:p>
          </p:txBody>
        </p:sp>
        <p:sp>
          <p:nvSpPr>
            <p:cNvPr id="205870" name="Rectangle 50">
              <a:extLst>
                <a:ext uri="{FF2B5EF4-FFF2-40B4-BE49-F238E27FC236}">
                  <a16:creationId xmlns:a16="http://schemas.microsoft.com/office/drawing/2014/main" id="{1A43E99F-2BDA-E334-2A39-881572605A47}"/>
                </a:ext>
              </a:extLst>
            </p:cNvPr>
            <p:cNvSpPr>
              <a:spLocks noChangeArrowheads="1"/>
            </p:cNvSpPr>
            <p:nvPr/>
          </p:nvSpPr>
          <p:spPr bwMode="auto">
            <a:xfrm>
              <a:off x="3373438" y="5634038"/>
              <a:ext cx="2444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es</a:t>
              </a:r>
              <a:endParaRPr lang="en-US" altLang="en-US" sz="1800">
                <a:solidFill>
                  <a:srgbClr val="000000"/>
                </a:solidFill>
              </a:endParaRPr>
            </a:p>
          </p:txBody>
        </p:sp>
        <p:sp>
          <p:nvSpPr>
            <p:cNvPr id="205871" name="Rectangle 51">
              <a:extLst>
                <a:ext uri="{FF2B5EF4-FFF2-40B4-BE49-F238E27FC236}">
                  <a16:creationId xmlns:a16="http://schemas.microsoft.com/office/drawing/2014/main" id="{FB05DDBB-37E3-E8F6-8C0E-4D91D7EFABA1}"/>
                </a:ext>
              </a:extLst>
            </p:cNvPr>
            <p:cNvSpPr>
              <a:spLocks noChangeArrowheads="1"/>
            </p:cNvSpPr>
            <p:nvPr/>
          </p:nvSpPr>
          <p:spPr bwMode="auto">
            <a:xfrm>
              <a:off x="3706813" y="5634038"/>
              <a:ext cx="860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C00000"/>
                  </a:solidFill>
                  <a:latin typeface="Times New Roman" panose="02020603050405020304" pitchFamily="18" charset="0"/>
                </a:rPr>
                <a:t>moving</a:t>
              </a:r>
              <a:endParaRPr lang="en-US" altLang="en-US" sz="1800">
                <a:solidFill>
                  <a:srgbClr val="C00000"/>
                </a:solidFill>
              </a:endParaRPr>
            </a:p>
          </p:txBody>
        </p:sp>
        <p:sp>
          <p:nvSpPr>
            <p:cNvPr id="205872" name="Rectangle 52">
              <a:extLst>
                <a:ext uri="{FF2B5EF4-FFF2-40B4-BE49-F238E27FC236}">
                  <a16:creationId xmlns:a16="http://schemas.microsoft.com/office/drawing/2014/main" id="{EE81E568-CBE5-1173-9AD7-9BE5BFC93BAE}"/>
                </a:ext>
              </a:extLst>
            </p:cNvPr>
            <p:cNvSpPr>
              <a:spLocks noChangeArrowheads="1"/>
            </p:cNvSpPr>
            <p:nvPr/>
          </p:nvSpPr>
          <p:spPr bwMode="auto">
            <a:xfrm>
              <a:off x="4670425" y="5634038"/>
              <a:ext cx="2270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C00000"/>
                  </a:solidFill>
                  <a:latin typeface="Times New Roman" panose="02020603050405020304" pitchFamily="18" charset="0"/>
                </a:rPr>
                <a:t>in</a:t>
              </a:r>
              <a:endParaRPr lang="en-US" altLang="en-US" sz="1800">
                <a:solidFill>
                  <a:srgbClr val="C00000"/>
                </a:solidFill>
              </a:endParaRPr>
            </a:p>
          </p:txBody>
        </p:sp>
        <p:sp>
          <p:nvSpPr>
            <p:cNvPr id="205873" name="Rectangle 53">
              <a:extLst>
                <a:ext uri="{FF2B5EF4-FFF2-40B4-BE49-F238E27FC236}">
                  <a16:creationId xmlns:a16="http://schemas.microsoft.com/office/drawing/2014/main" id="{EAA0FFA3-BFF3-B5FB-996D-1922808ECD14}"/>
                </a:ext>
              </a:extLst>
            </p:cNvPr>
            <p:cNvSpPr>
              <a:spLocks noChangeArrowheads="1"/>
            </p:cNvSpPr>
            <p:nvPr/>
          </p:nvSpPr>
          <p:spPr bwMode="auto">
            <a:xfrm>
              <a:off x="4992688" y="5634038"/>
              <a:ext cx="9906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C00000"/>
                  </a:solidFill>
                  <a:latin typeface="Times New Roman" panose="02020603050405020304" pitchFamily="18" charset="0"/>
                </a:rPr>
                <a:t>opposite</a:t>
              </a:r>
              <a:endParaRPr lang="en-US" altLang="en-US" sz="1800">
                <a:solidFill>
                  <a:srgbClr val="C00000"/>
                </a:solidFill>
              </a:endParaRPr>
            </a:p>
          </p:txBody>
        </p:sp>
        <p:sp>
          <p:nvSpPr>
            <p:cNvPr id="205874" name="Rectangle 54">
              <a:extLst>
                <a:ext uri="{FF2B5EF4-FFF2-40B4-BE49-F238E27FC236}">
                  <a16:creationId xmlns:a16="http://schemas.microsoft.com/office/drawing/2014/main" id="{9B648FD8-E05B-E39E-1F5E-A1BB4179A2DE}"/>
                </a:ext>
              </a:extLst>
            </p:cNvPr>
            <p:cNvSpPr>
              <a:spLocks noChangeArrowheads="1"/>
            </p:cNvSpPr>
            <p:nvPr/>
          </p:nvSpPr>
          <p:spPr bwMode="auto">
            <a:xfrm>
              <a:off x="6084888" y="5634038"/>
              <a:ext cx="11699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C00000"/>
                  </a:solidFill>
                  <a:latin typeface="Times New Roman" panose="02020603050405020304" pitchFamily="18" charset="0"/>
                </a:rPr>
                <a:t>directions</a:t>
              </a:r>
              <a:endParaRPr lang="en-US" altLang="en-US" sz="1800">
                <a:solidFill>
                  <a:srgbClr val="C00000"/>
                </a:solidFill>
              </a:endParaRPr>
            </a:p>
          </p:txBody>
        </p:sp>
        <p:sp>
          <p:nvSpPr>
            <p:cNvPr id="205875" name="Rectangle 55">
              <a:extLst>
                <a:ext uri="{FF2B5EF4-FFF2-40B4-BE49-F238E27FC236}">
                  <a16:creationId xmlns:a16="http://schemas.microsoft.com/office/drawing/2014/main" id="{617C523B-268F-D042-48E9-D47E7DF824C7}"/>
                </a:ext>
              </a:extLst>
            </p:cNvPr>
            <p:cNvSpPr>
              <a:spLocks noChangeArrowheads="1"/>
            </p:cNvSpPr>
            <p:nvPr/>
          </p:nvSpPr>
          <p:spPr bwMode="auto">
            <a:xfrm>
              <a:off x="1370013" y="4194175"/>
              <a:ext cx="809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a:t>
              </a:r>
              <a:endParaRPr lang="en-US" altLang="en-US" sz="1800">
                <a:solidFill>
                  <a:srgbClr val="000000"/>
                </a:solidFill>
              </a:endParaRPr>
            </a:p>
          </p:txBody>
        </p:sp>
        <p:sp>
          <p:nvSpPr>
            <p:cNvPr id="205876" name="Rectangle 56">
              <a:extLst>
                <a:ext uri="{FF2B5EF4-FFF2-40B4-BE49-F238E27FC236}">
                  <a16:creationId xmlns:a16="http://schemas.microsoft.com/office/drawing/2014/main" id="{3644AF6E-248E-504B-3B98-A9CF6BA0BC72}"/>
                </a:ext>
              </a:extLst>
            </p:cNvPr>
            <p:cNvSpPr>
              <a:spLocks noChangeArrowheads="1"/>
            </p:cNvSpPr>
            <p:nvPr/>
          </p:nvSpPr>
          <p:spPr bwMode="auto">
            <a:xfrm>
              <a:off x="2057400" y="4194175"/>
              <a:ext cx="406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arg</a:t>
              </a:r>
              <a:endParaRPr lang="en-US" altLang="en-US" sz="1800" i="1">
                <a:solidFill>
                  <a:srgbClr val="000000"/>
                </a:solidFill>
              </a:endParaRPr>
            </a:p>
          </p:txBody>
        </p:sp>
        <p:sp>
          <p:nvSpPr>
            <p:cNvPr id="205877" name="Rectangle 57">
              <a:extLst>
                <a:ext uri="{FF2B5EF4-FFF2-40B4-BE49-F238E27FC236}">
                  <a16:creationId xmlns:a16="http://schemas.microsoft.com/office/drawing/2014/main" id="{CF597584-28D3-1000-052C-6F7AD4DEAD94}"/>
                </a:ext>
              </a:extLst>
            </p:cNvPr>
            <p:cNvSpPr>
              <a:spLocks noChangeArrowheads="1"/>
            </p:cNvSpPr>
            <p:nvPr/>
          </p:nvSpPr>
          <p:spPr bwMode="auto">
            <a:xfrm>
              <a:off x="1890713" y="4722813"/>
              <a:ext cx="809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a:t>
              </a:r>
              <a:endParaRPr lang="en-US" altLang="en-US" sz="1800">
                <a:solidFill>
                  <a:srgbClr val="000000"/>
                </a:solidFill>
              </a:endParaRPr>
            </a:p>
          </p:txBody>
        </p:sp>
        <p:sp>
          <p:nvSpPr>
            <p:cNvPr id="205878" name="Rectangle 58">
              <a:extLst>
                <a:ext uri="{FF2B5EF4-FFF2-40B4-BE49-F238E27FC236}">
                  <a16:creationId xmlns:a16="http://schemas.microsoft.com/office/drawing/2014/main" id="{35F6E304-F765-E3F2-5D78-23B777521E0D}"/>
                </a:ext>
              </a:extLst>
            </p:cNvPr>
            <p:cNvSpPr>
              <a:spLocks noChangeArrowheads="1"/>
            </p:cNvSpPr>
            <p:nvPr/>
          </p:nvSpPr>
          <p:spPr bwMode="auto">
            <a:xfrm>
              <a:off x="2301875" y="4722813"/>
              <a:ext cx="3079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int</a:t>
              </a:r>
              <a:endParaRPr lang="en-US" altLang="en-US" sz="1800" i="1">
                <a:solidFill>
                  <a:srgbClr val="000000"/>
                </a:solidFill>
              </a:endParaRPr>
            </a:p>
          </p:txBody>
        </p:sp>
        <p:sp>
          <p:nvSpPr>
            <p:cNvPr id="205879" name="Rectangle 59">
              <a:extLst>
                <a:ext uri="{FF2B5EF4-FFF2-40B4-BE49-F238E27FC236}">
                  <a16:creationId xmlns:a16="http://schemas.microsoft.com/office/drawing/2014/main" id="{7637FF8D-EE5D-FE71-449E-8654122ABC29}"/>
                </a:ext>
              </a:extLst>
            </p:cNvPr>
            <p:cNvSpPr>
              <a:spLocks noChangeArrowheads="1"/>
            </p:cNvSpPr>
            <p:nvPr/>
          </p:nvSpPr>
          <p:spPr bwMode="auto">
            <a:xfrm>
              <a:off x="4087813" y="4722813"/>
              <a:ext cx="4064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arg</a:t>
              </a:r>
              <a:endParaRPr lang="en-US" altLang="en-US" sz="1800" i="1">
                <a:solidFill>
                  <a:srgbClr val="000000"/>
                </a:solidFill>
              </a:endParaRPr>
            </a:p>
          </p:txBody>
        </p:sp>
        <p:sp>
          <p:nvSpPr>
            <p:cNvPr id="205880" name="Rectangle 60">
              <a:extLst>
                <a:ext uri="{FF2B5EF4-FFF2-40B4-BE49-F238E27FC236}">
                  <a16:creationId xmlns:a16="http://schemas.microsoft.com/office/drawing/2014/main" id="{49937378-3F2F-3452-0810-A100A8871287}"/>
                </a:ext>
              </a:extLst>
            </p:cNvPr>
            <p:cNvSpPr>
              <a:spLocks noChangeArrowheads="1"/>
            </p:cNvSpPr>
            <p:nvPr/>
          </p:nvSpPr>
          <p:spPr bwMode="auto">
            <a:xfrm>
              <a:off x="1382713" y="5222875"/>
              <a:ext cx="809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a:t>
              </a:r>
              <a:endParaRPr lang="en-US" altLang="en-US" sz="1800">
                <a:solidFill>
                  <a:srgbClr val="000000"/>
                </a:solidFill>
              </a:endParaRPr>
            </a:p>
          </p:txBody>
        </p:sp>
        <p:sp>
          <p:nvSpPr>
            <p:cNvPr id="205881" name="Rectangle 61">
              <a:extLst>
                <a:ext uri="{FF2B5EF4-FFF2-40B4-BE49-F238E27FC236}">
                  <a16:creationId xmlns:a16="http://schemas.microsoft.com/office/drawing/2014/main" id="{227F8CD8-384D-5CAC-5CA0-278E859B3F11}"/>
                </a:ext>
              </a:extLst>
            </p:cNvPr>
            <p:cNvSpPr>
              <a:spLocks noChangeArrowheads="1"/>
            </p:cNvSpPr>
            <p:nvPr/>
          </p:nvSpPr>
          <p:spPr bwMode="auto">
            <a:xfrm>
              <a:off x="2743200" y="5222875"/>
              <a:ext cx="809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a:t>
              </a:r>
              <a:endParaRPr lang="en-US" altLang="en-US" sz="1800">
                <a:solidFill>
                  <a:srgbClr val="000000"/>
                </a:solidFill>
              </a:endParaRPr>
            </a:p>
          </p:txBody>
        </p:sp>
        <p:sp>
          <p:nvSpPr>
            <p:cNvPr id="205882" name="Rectangle 62">
              <a:extLst>
                <a:ext uri="{FF2B5EF4-FFF2-40B4-BE49-F238E27FC236}">
                  <a16:creationId xmlns:a16="http://schemas.microsoft.com/office/drawing/2014/main" id="{18968180-0FCD-880B-2595-64EC37261F6B}"/>
                </a:ext>
              </a:extLst>
            </p:cNvPr>
            <p:cNvSpPr>
              <a:spLocks noChangeArrowheads="1"/>
            </p:cNvSpPr>
            <p:nvPr/>
          </p:nvSpPr>
          <p:spPr bwMode="auto">
            <a:xfrm>
              <a:off x="3160713" y="5222875"/>
              <a:ext cx="3079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int</a:t>
              </a:r>
              <a:endParaRPr lang="en-US" altLang="en-US" sz="1800" i="1">
                <a:solidFill>
                  <a:srgbClr val="000000"/>
                </a:solidFill>
              </a:endParaRPr>
            </a:p>
          </p:txBody>
        </p:sp>
        <p:sp>
          <p:nvSpPr>
            <p:cNvPr id="205883" name="Rectangle 63">
              <a:extLst>
                <a:ext uri="{FF2B5EF4-FFF2-40B4-BE49-F238E27FC236}">
                  <a16:creationId xmlns:a16="http://schemas.microsoft.com/office/drawing/2014/main" id="{AFD34EA5-65A9-BCF5-FD12-EDD75DA1BBFF}"/>
                </a:ext>
              </a:extLst>
            </p:cNvPr>
            <p:cNvSpPr>
              <a:spLocks noChangeArrowheads="1"/>
            </p:cNvSpPr>
            <p:nvPr/>
          </p:nvSpPr>
          <p:spPr bwMode="auto">
            <a:xfrm>
              <a:off x="4941888" y="5222875"/>
              <a:ext cx="4064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arg</a:t>
              </a:r>
              <a:endParaRPr lang="en-US" altLang="en-US" sz="1800" i="1">
                <a:solidFill>
                  <a:srgbClr val="000000"/>
                </a:solidFill>
              </a:endParaRPr>
            </a:p>
          </p:txBody>
        </p:sp>
        <p:sp>
          <p:nvSpPr>
            <p:cNvPr id="205884" name="Rectangle 64">
              <a:extLst>
                <a:ext uri="{FF2B5EF4-FFF2-40B4-BE49-F238E27FC236}">
                  <a16:creationId xmlns:a16="http://schemas.microsoft.com/office/drawing/2014/main" id="{0BE9A3F1-F455-1951-8203-BB1275C0F097}"/>
                </a:ext>
              </a:extLst>
            </p:cNvPr>
            <p:cNvSpPr>
              <a:spLocks noChangeArrowheads="1"/>
            </p:cNvSpPr>
            <p:nvPr/>
          </p:nvSpPr>
          <p:spPr bwMode="auto">
            <a:xfrm>
              <a:off x="2959100" y="5634038"/>
              <a:ext cx="4064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i="1">
                  <a:solidFill>
                    <a:srgbClr val="000000"/>
                  </a:solidFill>
                  <a:latin typeface="Times New Roman" panose="02020603050405020304" pitchFamily="18" charset="0"/>
                </a:rPr>
                <a:t>arg</a:t>
              </a:r>
              <a:endParaRPr lang="en-US" altLang="en-US" sz="1800" i="1">
                <a:solidFill>
                  <a:srgbClr val="000000"/>
                </a:solidFill>
              </a:endParaRPr>
            </a:p>
          </p:txBody>
        </p:sp>
        <p:sp>
          <p:nvSpPr>
            <p:cNvPr id="205885" name="Rectangle 65">
              <a:extLst>
                <a:ext uri="{FF2B5EF4-FFF2-40B4-BE49-F238E27FC236}">
                  <a16:creationId xmlns:a16="http://schemas.microsoft.com/office/drawing/2014/main" id="{86363DF6-3BFB-E4BE-3BE4-2D0E2BF4B834}"/>
                </a:ext>
              </a:extLst>
            </p:cNvPr>
            <p:cNvSpPr>
              <a:spLocks noChangeArrowheads="1"/>
            </p:cNvSpPr>
            <p:nvPr/>
          </p:nvSpPr>
          <p:spPr bwMode="auto">
            <a:xfrm>
              <a:off x="1519238" y="4194175"/>
              <a:ext cx="1460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3</a:t>
              </a:r>
              <a:endParaRPr lang="en-US" altLang="en-US" sz="1800">
                <a:solidFill>
                  <a:srgbClr val="000000"/>
                </a:solidFill>
              </a:endParaRPr>
            </a:p>
          </p:txBody>
        </p:sp>
        <p:sp>
          <p:nvSpPr>
            <p:cNvPr id="205886" name="Rectangle 66">
              <a:extLst>
                <a:ext uri="{FF2B5EF4-FFF2-40B4-BE49-F238E27FC236}">
                  <a16:creationId xmlns:a16="http://schemas.microsoft.com/office/drawing/2014/main" id="{DC3ED271-0264-2813-5CCA-0D0247114DA3}"/>
                </a:ext>
              </a:extLst>
            </p:cNvPr>
            <p:cNvSpPr>
              <a:spLocks noChangeArrowheads="1"/>
            </p:cNvSpPr>
            <p:nvPr/>
          </p:nvSpPr>
          <p:spPr bwMode="auto">
            <a:xfrm>
              <a:off x="2038350" y="472281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3</a:t>
              </a:r>
              <a:endParaRPr lang="en-US" altLang="en-US" sz="1800">
                <a:solidFill>
                  <a:srgbClr val="000000"/>
                </a:solidFill>
              </a:endParaRPr>
            </a:p>
          </p:txBody>
        </p:sp>
        <p:sp>
          <p:nvSpPr>
            <p:cNvPr id="205887" name="Rectangle 67">
              <a:extLst>
                <a:ext uri="{FF2B5EF4-FFF2-40B4-BE49-F238E27FC236}">
                  <a16:creationId xmlns:a16="http://schemas.microsoft.com/office/drawing/2014/main" id="{237D0EB5-2013-EB21-9310-797A4825AE20}"/>
                </a:ext>
              </a:extLst>
            </p:cNvPr>
            <p:cNvSpPr>
              <a:spLocks noChangeArrowheads="1"/>
            </p:cNvSpPr>
            <p:nvPr/>
          </p:nvSpPr>
          <p:spPr bwMode="auto">
            <a:xfrm>
              <a:off x="1530350" y="5222875"/>
              <a:ext cx="1460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3</a:t>
              </a:r>
              <a:endParaRPr lang="en-US" altLang="en-US" sz="1800">
                <a:solidFill>
                  <a:srgbClr val="000000"/>
                </a:solidFill>
              </a:endParaRPr>
            </a:p>
          </p:txBody>
        </p:sp>
        <p:sp>
          <p:nvSpPr>
            <p:cNvPr id="205888" name="Rectangle 68">
              <a:extLst>
                <a:ext uri="{FF2B5EF4-FFF2-40B4-BE49-F238E27FC236}">
                  <a16:creationId xmlns:a16="http://schemas.microsoft.com/office/drawing/2014/main" id="{CCF23EE2-84EE-330C-D694-6A7932E368C0}"/>
                </a:ext>
              </a:extLst>
            </p:cNvPr>
            <p:cNvSpPr>
              <a:spLocks noChangeArrowheads="1"/>
            </p:cNvSpPr>
            <p:nvPr/>
          </p:nvSpPr>
          <p:spPr bwMode="auto">
            <a:xfrm>
              <a:off x="2890838" y="5222875"/>
              <a:ext cx="1460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000000"/>
                  </a:solidFill>
                  <a:latin typeface="Times New Roman" panose="02020603050405020304" pitchFamily="18" charset="0"/>
                </a:rPr>
                <a:t>3</a:t>
              </a:r>
              <a:endParaRPr lang="en-US" altLang="en-US" sz="1800">
                <a:solidFill>
                  <a:srgbClr val="000000"/>
                </a:solidFill>
              </a:endParaRPr>
            </a:p>
          </p:txBody>
        </p:sp>
        <p:sp>
          <p:nvSpPr>
            <p:cNvPr id="205889" name="Rectangle 70">
              <a:extLst>
                <a:ext uri="{FF2B5EF4-FFF2-40B4-BE49-F238E27FC236}">
                  <a16:creationId xmlns:a16="http://schemas.microsoft.com/office/drawing/2014/main" id="{5C412446-2AB5-F2F7-D7C5-5EAE62B73152}"/>
                </a:ext>
              </a:extLst>
            </p:cNvPr>
            <p:cNvSpPr>
              <a:spLocks noChangeArrowheads="1"/>
            </p:cNvSpPr>
            <p:nvPr/>
          </p:nvSpPr>
          <p:spPr bwMode="auto">
            <a:xfrm>
              <a:off x="473075" y="4500563"/>
              <a:ext cx="22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sym typeface="Symbol" panose="05050102010706020507" pitchFamily="18" charset="2"/>
                </a:rPr>
                <a:t></a:t>
              </a:r>
            </a:p>
          </p:txBody>
        </p:sp>
        <p:sp>
          <p:nvSpPr>
            <p:cNvPr id="205890" name="Rectangle 71">
              <a:extLst>
                <a:ext uri="{FF2B5EF4-FFF2-40B4-BE49-F238E27FC236}">
                  <a16:creationId xmlns:a16="http://schemas.microsoft.com/office/drawing/2014/main" id="{7B83B267-112C-78FE-FFE6-B7C06E51098D}"/>
                </a:ext>
              </a:extLst>
            </p:cNvPr>
            <p:cNvSpPr>
              <a:spLocks noChangeArrowheads="1"/>
            </p:cNvSpPr>
            <p:nvPr/>
          </p:nvSpPr>
          <p:spPr bwMode="auto">
            <a:xfrm rot="-5400000">
              <a:off x="371475" y="5235576"/>
              <a:ext cx="3143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a:solidFill>
                    <a:srgbClr val="000000"/>
                  </a:solidFill>
                  <a:latin typeface="MT Extra" panose="05050102010205020202" pitchFamily="18" charset="2"/>
                  <a:sym typeface="Symbol" panose="05050102010706020507" pitchFamily="18" charset="2"/>
                </a:rPr>
                <a:t></a:t>
              </a:r>
              <a:endParaRPr lang="en-US" altLang="en-US" sz="1800">
                <a:solidFill>
                  <a:srgbClr val="000000"/>
                </a:solidFill>
                <a:sym typeface="Symbol" panose="05050102010706020507" pitchFamily="18" charset="2"/>
              </a:endParaRPr>
            </a:p>
          </p:txBody>
        </p:sp>
        <p:sp>
          <p:nvSpPr>
            <p:cNvPr id="205891" name="Rectangle 72">
              <a:extLst>
                <a:ext uri="{FF2B5EF4-FFF2-40B4-BE49-F238E27FC236}">
                  <a16:creationId xmlns:a16="http://schemas.microsoft.com/office/drawing/2014/main" id="{79FA254F-4C83-AE71-DBE6-4366AFE0C4FD}"/>
                </a:ext>
              </a:extLst>
            </p:cNvPr>
            <p:cNvSpPr>
              <a:spLocks noChangeArrowheads="1"/>
            </p:cNvSpPr>
            <p:nvPr/>
          </p:nvSpPr>
          <p:spPr bwMode="auto">
            <a:xfrm>
              <a:off x="450850" y="5035550"/>
              <a:ext cx="225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sym typeface="Symbol" panose="05050102010706020507" pitchFamily="18" charset="2"/>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Effect transition="in" filter="fade">
                                      <p:cBhvr>
                                        <p:cTn id="7" dur="500"/>
                                        <p:tgtEl>
                                          <p:spTgt spid="2355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23">
                                            <p:txEl>
                                              <p:pRg st="1" end="1"/>
                                            </p:txEl>
                                          </p:spTgt>
                                        </p:tgtEl>
                                        <p:attrNameLst>
                                          <p:attrName>style.visibility</p:attrName>
                                        </p:attrNameLst>
                                      </p:cBhvr>
                                      <p:to>
                                        <p:strVal val="visible"/>
                                      </p:to>
                                    </p:set>
                                    <p:animEffect transition="in" filter="fade">
                                      <p:cBhvr>
                                        <p:cTn id="12" dur="500"/>
                                        <p:tgtEl>
                                          <p:spTgt spid="2355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animEffect transition="in" filter="fade">
                                      <p:cBhvr>
                                        <p:cTn id="17" dur="5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27543</TotalTime>
  <Words>23774</Words>
  <Application>Microsoft Office PowerPoint</Application>
  <PresentationFormat>On-screen Show (4:3)</PresentationFormat>
  <Paragraphs>2402</Paragraphs>
  <Slides>135</Slides>
  <Notes>135</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5</vt:i4>
      </vt:variant>
      <vt:variant>
        <vt:lpstr>Slide Titles</vt:lpstr>
      </vt:variant>
      <vt:variant>
        <vt:i4>135</vt:i4>
      </vt:variant>
    </vt:vector>
  </HeadingPairs>
  <TitlesOfParts>
    <vt:vector size="154" baseType="lpstr">
      <vt:lpstr>Calibri</vt:lpstr>
      <vt:lpstr>Arial Narrow</vt:lpstr>
      <vt:lpstr>Monotype Corsiva</vt:lpstr>
      <vt:lpstr>Wingdings</vt:lpstr>
      <vt:lpstr>Symbol</vt:lpstr>
      <vt:lpstr>MT Extra</vt:lpstr>
      <vt:lpstr>Arial</vt:lpstr>
      <vt:lpstr>Arial Black</vt:lpstr>
      <vt:lpstr>Palatino Linotype</vt:lpstr>
      <vt:lpstr>Times New Roman</vt:lpstr>
      <vt:lpstr>Tahoma</vt:lpstr>
      <vt:lpstr>OpenSymbol</vt:lpstr>
      <vt:lpstr>Default Design</vt:lpstr>
      <vt:lpstr>1_Default Design</vt:lpstr>
      <vt:lpstr>Equation</vt:lpstr>
      <vt:lpstr>Microsoft Word Picture</vt:lpstr>
      <vt:lpstr>Picture</vt:lpstr>
      <vt:lpstr>Bitmap Image</vt:lpstr>
      <vt:lpstr>CorelEquation 12 Equation</vt:lpstr>
      <vt:lpstr>PowerPoint Presentation</vt:lpstr>
      <vt:lpstr>PowerPoint Presentation</vt:lpstr>
      <vt:lpstr>PowerPoint Presentation</vt:lpstr>
      <vt:lpstr>PowerPoint Presentation</vt:lpstr>
      <vt:lpstr>Why Do This Work?</vt:lpstr>
      <vt:lpstr>Physics Today… And What’s Still The Matter?</vt:lpstr>
      <vt:lpstr>Presentation Outline</vt:lpstr>
      <vt:lpstr>Presentation Outline</vt:lpstr>
      <vt:lpstr>What Matters?</vt:lpstr>
      <vt:lpstr>Size Matters:  When Distance Center-to-Center Between “Point Particles” Is “Large”</vt:lpstr>
      <vt:lpstr>Size Matters: When Distance Center-to-Center Between “Point Particles” Is “Small”</vt:lpstr>
      <vt:lpstr>So…</vt:lpstr>
      <vt:lpstr>Size Matters: When Distance Center-to-Center Is Greater Than ~10x Size of Object</vt:lpstr>
      <vt:lpstr>Size Matters: When Distance Center-to-Center Is Less Than ~10x Size of Object</vt:lpstr>
      <vt:lpstr>Shape Matters:  When Distance Center-to-Center Is Less Than ~10x Size of Object and The Objects’ Orientations Vary</vt:lpstr>
      <vt:lpstr>Common Sense Science Basic Postulates</vt:lpstr>
      <vt:lpstr>Presentation Outline</vt:lpstr>
      <vt:lpstr>Lucas’ New Derivation of Universal Force Law (1 of 4)</vt:lpstr>
      <vt:lpstr>Lucas’ New Derivation of Universal Force Law (2 of 4)</vt:lpstr>
      <vt:lpstr>Lucas’ New Derivation of Universal Force Law (3 of 4)</vt:lpstr>
      <vt:lpstr>PowerPoint Presentation</vt:lpstr>
      <vt:lpstr>Maxwell’s Equation  for Inductance (Example of What Not to Do)</vt:lpstr>
      <vt:lpstr>Electron Scattering Experiments Show Particles Have Significant Size</vt:lpstr>
      <vt:lpstr>Let’s Start Over Then…</vt:lpstr>
      <vt:lpstr>6 Empirical Laws of Electrodynamics</vt:lpstr>
      <vt:lpstr>Solution for Lenz’s Law (1 of 2)</vt:lpstr>
      <vt:lpstr>Solution for Lenz’s Law (2 of 2)</vt:lpstr>
      <vt:lpstr>Additional Empirical Findings</vt:lpstr>
      <vt:lpstr>Solve a Set of 8 Simultaneous Equations Derivation by Substitution</vt:lpstr>
      <vt:lpstr>Derived Universal  Electrodynamic Force (with Velocity Terms)</vt:lpstr>
      <vt:lpstr>Derived Universal  Electrodynamic Force  (with Acceleration Terms)</vt:lpstr>
      <vt:lpstr>The Impact of Proper  Force Equations</vt:lpstr>
      <vt:lpstr>Presentation Outline</vt:lpstr>
      <vt:lpstr>Universal Electrodynamic Force Law Explains the Origin of Gravity</vt:lpstr>
      <vt:lpstr>PowerPoint Presentation</vt:lpstr>
      <vt:lpstr>Lucas’ Derived Electromagnetic Force of Gravity</vt:lpstr>
      <vt:lpstr>Lucas’ Derived Electromagnetic Force of Gravity</vt:lpstr>
      <vt:lpstr>Lucas’ Derived Electromagnetic Force of Gravity</vt:lpstr>
      <vt:lpstr>Origin of Planetary Orbit Tilt</vt:lpstr>
      <vt:lpstr>Evidence Consistent with The Electromagnetic Theory of Gravity</vt:lpstr>
      <vt:lpstr>Presentation Outline</vt:lpstr>
      <vt:lpstr>Revised Electrodynamics Leads to New Model of Elementary Particles</vt:lpstr>
      <vt:lpstr>Experimental Data on Elementary Particles</vt:lpstr>
      <vt:lpstr>Particle Model - Development</vt:lpstr>
      <vt:lpstr>Particle Model - Development</vt:lpstr>
      <vt:lpstr>Particle Model - Development</vt:lpstr>
      <vt:lpstr>Particle Model - Development</vt:lpstr>
      <vt:lpstr>Helicon Model’s Self-Stability</vt:lpstr>
      <vt:lpstr>Fundamental Stable Matter:  Helicon Ring Charged Particles</vt:lpstr>
      <vt:lpstr>Revised Electrodynamics Leads to New Model of the Electron</vt:lpstr>
      <vt:lpstr>Spinning Charge Fiber Ring Model Structure of Elementary Particles</vt:lpstr>
      <vt:lpstr>Helicon Theory</vt:lpstr>
      <vt:lpstr>Bostick’s Explanation of Quantization</vt:lpstr>
      <vt:lpstr>Charge Fiber Ring Model Resonant States</vt:lpstr>
      <vt:lpstr>Presentation Outline</vt:lpstr>
      <vt:lpstr>Inertial Mass </vt:lpstr>
      <vt:lpstr>Inertial Mass </vt:lpstr>
      <vt:lpstr>How Mass Is a Derived Property</vt:lpstr>
      <vt:lpstr>Smaller = More “Massive”</vt:lpstr>
      <vt:lpstr>Mass ≠ Matter </vt:lpstr>
      <vt:lpstr>PowerPoint Presentation</vt:lpstr>
      <vt:lpstr>PowerPoint Presentation</vt:lpstr>
      <vt:lpstr>PowerPoint Presentation</vt:lpstr>
      <vt:lpstr>PowerPoint Presentation</vt:lpstr>
      <vt:lpstr>Example 2: Nuclear Fission (1 of 3)</vt:lpstr>
      <vt:lpstr>PowerPoint Presentation</vt:lpstr>
      <vt:lpstr>Example 2: Nuclear Fission (3 of 3)</vt:lpstr>
      <vt:lpstr>The Real Proton</vt:lpstr>
      <vt:lpstr>Free Particle Properties</vt:lpstr>
      <vt:lpstr>Bergman Neutron Model</vt:lpstr>
      <vt:lpstr>Charge Distribution in a Neutron</vt:lpstr>
      <vt:lpstr>No (Independent/Universal) Aether </vt:lpstr>
      <vt:lpstr>Light (Energy) is Wave Motion of Each Particle’s Own Fields</vt:lpstr>
      <vt:lpstr>Model of Elementary Particles Summary</vt:lpstr>
      <vt:lpstr>Presentation Outline</vt:lpstr>
      <vt:lpstr>The Atom…</vt:lpstr>
      <vt:lpstr>Hydrogen</vt:lpstr>
      <vt:lpstr>Hydrogen</vt:lpstr>
      <vt:lpstr>PowerPoint Presentation</vt:lpstr>
      <vt:lpstr>Revised Electrodynamics Leads to New Model of the Atom</vt:lpstr>
      <vt:lpstr>Revised Electrodynamics Leads to New Model of the Atom</vt:lpstr>
      <vt:lpstr>Arrangement of Electrons  In Packing Shells (Magic Numbers)</vt:lpstr>
      <vt:lpstr>Revised Electrodynamics Leads to New Model of the Nucleus</vt:lpstr>
      <vt:lpstr>Distribution of Rings In Nuclear Packing Shells</vt:lpstr>
      <vt:lpstr>Charge Density of Various Nuclides</vt:lpstr>
      <vt:lpstr>Shell Model Failures To Predict Nuclide Spin</vt:lpstr>
      <vt:lpstr>Physical Origin of Nuclear Liquid Drop Model</vt:lpstr>
      <vt:lpstr>Revised Electrodynamics Leads to New Model for Molecular Bonds</vt:lpstr>
      <vt:lpstr>Presentation Outline</vt:lpstr>
      <vt:lpstr>CSS Helicon Theory Provides:</vt:lpstr>
      <vt:lpstr>CSS Helicon Theory (2 of 2)</vt:lpstr>
      <vt:lpstr>Universal Force Equation Combined with Helicon Theory Explains:</vt:lpstr>
      <vt:lpstr>Conclusions</vt:lpstr>
      <vt:lpstr>Questions?</vt:lpstr>
      <vt:lpstr>APPENDIX</vt:lpstr>
      <vt:lpstr>APPENDIX</vt:lpstr>
      <vt:lpstr>Experimental Data on Charge Fibers </vt:lpstr>
      <vt:lpstr>Primary (White) Secondary (Blue) Tertiary (Violet)  Charge Fibers</vt:lpstr>
      <vt:lpstr>PowerPoint Presentation</vt:lpstr>
      <vt:lpstr>Charge Fiber Ring Model Conservation Laws</vt:lpstr>
      <vt:lpstr>Charge Fiber Ring Model Particle Binding Energy</vt:lpstr>
      <vt:lpstr>Charge Fiber Ring Model Scale of Laws</vt:lpstr>
      <vt:lpstr>Spinning Charge Fiber Ring Model Structure of Elementary Particles</vt:lpstr>
      <vt:lpstr>Lucas’ Model of Fine Structure (1 of 2)</vt:lpstr>
      <vt:lpstr>Lucas’ Model of Fine Structure (2 of 2)</vt:lpstr>
      <vt:lpstr>The Standard Model of Particles</vt:lpstr>
      <vt:lpstr>Quasiparticles</vt:lpstr>
      <vt:lpstr>PowerPoint Presentation</vt:lpstr>
      <vt:lpstr>PowerPoint Presentation</vt:lpstr>
      <vt:lpstr>APPENDIX</vt:lpstr>
      <vt:lpstr>PowerPoint Presentation</vt:lpstr>
      <vt:lpstr>The Electron is Round! (Said the Headline)</vt:lpstr>
      <vt:lpstr>The Electron is Round! (Said the Headline)</vt:lpstr>
      <vt:lpstr>The Electron is Round! (Said the Headline)</vt:lpstr>
      <vt:lpstr>The Electron is Round! (Said the Headline)</vt:lpstr>
      <vt:lpstr>First X-Ray Image of a Single Atom</vt:lpstr>
      <vt:lpstr>APPENDIX</vt:lpstr>
      <vt:lpstr>Comments and Differing Opinions</vt:lpstr>
      <vt:lpstr>APPENDIX</vt:lpstr>
      <vt:lpstr>Resources on ‘Alternatives’</vt:lpstr>
      <vt:lpstr>Jean de Climont</vt:lpstr>
      <vt:lpstr>PowerPoint Presentation</vt:lpstr>
      <vt:lpstr>Jean de Climont</vt:lpstr>
      <vt:lpstr>Jean de Climont</vt:lpstr>
      <vt:lpstr>APPENDIX</vt:lpstr>
      <vt:lpstr>Hydrogen Red Shift</vt:lpstr>
      <vt:lpstr>Red Shift Due to Gravitational Force</vt:lpstr>
      <vt:lpstr>Hubble’s Law Increasing Redshifts vs Distance</vt:lpstr>
      <vt:lpstr>Calculate the Radiation from Gravitational Oscillations in Hydrogen</vt:lpstr>
      <vt:lpstr>PowerPoint Presentation</vt:lpstr>
      <vt:lpstr>Revised Electrodynamics Leads to New Model of Solar System</vt:lpstr>
      <vt:lpstr>Planetary Orbitals</vt:lpstr>
      <vt:lpstr>Angular Tilts of Planetary Orbits</vt:lpstr>
      <vt:lpstr>Orbits of Jupiter’s Moons  About the Orbit of Jupiter</vt:lpstr>
      <vt:lpstr>End of Presentation Slides</vt:lpstr>
    </vt:vector>
  </TitlesOfParts>
  <Company>Church Computer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Electrodynamic Theory of Elementary Particles</dc:title>
  <dc:creator>Charles W. Lucas, Jr.</dc:creator>
  <cp:lastModifiedBy>Ross Olson</cp:lastModifiedBy>
  <cp:revision>531</cp:revision>
  <dcterms:created xsi:type="dcterms:W3CDTF">2006-02-23T01:49:41Z</dcterms:created>
  <dcterms:modified xsi:type="dcterms:W3CDTF">2023-06-21T17:56:13Z</dcterms:modified>
</cp:coreProperties>
</file>