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notesMasterIdLst>
    <p:notesMasterId r:id="rId102"/>
  </p:notesMasterIdLst>
  <p:sldIdLst>
    <p:sldId id="522" r:id="rId4"/>
    <p:sldId id="520" r:id="rId5"/>
    <p:sldId id="378" r:id="rId6"/>
    <p:sldId id="568" r:id="rId7"/>
    <p:sldId id="569" r:id="rId8"/>
    <p:sldId id="434" r:id="rId9"/>
    <p:sldId id="523" r:id="rId10"/>
    <p:sldId id="435" r:id="rId11"/>
    <p:sldId id="465" r:id="rId12"/>
    <p:sldId id="436" r:id="rId13"/>
    <p:sldId id="437" r:id="rId14"/>
    <p:sldId id="544" r:id="rId15"/>
    <p:sldId id="570" r:id="rId16"/>
    <p:sldId id="440" r:id="rId17"/>
    <p:sldId id="563" r:id="rId18"/>
    <p:sldId id="564" r:id="rId19"/>
    <p:sldId id="565" r:id="rId20"/>
    <p:sldId id="566" r:id="rId21"/>
    <p:sldId id="447" r:id="rId22"/>
    <p:sldId id="571" r:id="rId23"/>
    <p:sldId id="321" r:id="rId24"/>
    <p:sldId id="323" r:id="rId25"/>
    <p:sldId id="572" r:id="rId26"/>
    <p:sldId id="330" r:id="rId27"/>
    <p:sldId id="342" r:id="rId28"/>
    <p:sldId id="573" r:id="rId29"/>
    <p:sldId id="456" r:id="rId30"/>
    <p:sldId id="451" r:id="rId31"/>
    <p:sldId id="431" r:id="rId32"/>
    <p:sldId id="432" r:id="rId33"/>
    <p:sldId id="399" r:id="rId34"/>
    <p:sldId id="400" r:id="rId35"/>
    <p:sldId id="401" r:id="rId36"/>
    <p:sldId id="402" r:id="rId37"/>
    <p:sldId id="351" r:id="rId38"/>
    <p:sldId id="403" r:id="rId39"/>
    <p:sldId id="515" r:id="rId40"/>
    <p:sldId id="574" r:id="rId41"/>
    <p:sldId id="557" r:id="rId42"/>
    <p:sldId id="419" r:id="rId43"/>
    <p:sldId id="511" r:id="rId44"/>
    <p:sldId id="556" r:id="rId45"/>
    <p:sldId id="555" r:id="rId46"/>
    <p:sldId id="575" r:id="rId47"/>
    <p:sldId id="534" r:id="rId48"/>
    <p:sldId id="483" r:id="rId49"/>
    <p:sldId id="537" r:id="rId50"/>
    <p:sldId id="535" r:id="rId51"/>
    <p:sldId id="536" r:id="rId52"/>
    <p:sldId id="542" r:id="rId53"/>
    <p:sldId id="490" r:id="rId54"/>
    <p:sldId id="518" r:id="rId55"/>
    <p:sldId id="579" r:id="rId56"/>
    <p:sldId id="363" r:id="rId57"/>
    <p:sldId id="498" r:id="rId58"/>
    <p:sldId id="496" r:id="rId59"/>
    <p:sldId id="499" r:id="rId60"/>
    <p:sldId id="500" r:id="rId61"/>
    <p:sldId id="543" r:id="rId62"/>
    <p:sldId id="532" r:id="rId63"/>
    <p:sldId id="364" r:id="rId64"/>
    <p:sldId id="541" r:id="rId65"/>
    <p:sldId id="484" r:id="rId66"/>
    <p:sldId id="505" r:id="rId67"/>
    <p:sldId id="576" r:id="rId68"/>
    <p:sldId id="442" r:id="rId69"/>
    <p:sldId id="468" r:id="rId70"/>
    <p:sldId id="444" r:id="rId71"/>
    <p:sldId id="476" r:id="rId72"/>
    <p:sldId id="560" r:id="rId73"/>
    <p:sldId id="577" r:id="rId74"/>
    <p:sldId id="538" r:id="rId75"/>
    <p:sldId id="462" r:id="rId76"/>
    <p:sldId id="539" r:id="rId77"/>
    <p:sldId id="580" r:id="rId78"/>
    <p:sldId id="445" r:id="rId79"/>
    <p:sldId id="446" r:id="rId80"/>
    <p:sldId id="578" r:id="rId81"/>
    <p:sldId id="360" r:id="rId82"/>
    <p:sldId id="411" r:id="rId83"/>
    <p:sldId id="412" r:id="rId84"/>
    <p:sldId id="492" r:id="rId85"/>
    <p:sldId id="408" r:id="rId86"/>
    <p:sldId id="393" r:id="rId87"/>
    <p:sldId id="410" r:id="rId88"/>
    <p:sldId id="413" r:id="rId89"/>
    <p:sldId id="372" r:id="rId90"/>
    <p:sldId id="373" r:id="rId91"/>
    <p:sldId id="550" r:id="rId92"/>
    <p:sldId id="504" r:id="rId93"/>
    <p:sldId id="414" r:id="rId94"/>
    <p:sldId id="415" r:id="rId95"/>
    <p:sldId id="416" r:id="rId96"/>
    <p:sldId id="417" r:id="rId97"/>
    <p:sldId id="418" r:id="rId98"/>
    <p:sldId id="448" r:id="rId99"/>
    <p:sldId id="554" r:id="rId100"/>
    <p:sldId id="581" r:id="rId10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BE1"/>
    <a:srgbClr val="FF6600"/>
    <a:srgbClr val="FF0000"/>
    <a:srgbClr val="FFCCFF"/>
    <a:srgbClr val="000066"/>
    <a:srgbClr val="FFFF00"/>
    <a:srgbClr val="33CC33"/>
    <a:srgbClr val="EB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35" autoAdjust="0"/>
    <p:restoredTop sz="87167" autoAdjust="0"/>
  </p:normalViewPr>
  <p:slideViewPr>
    <p:cSldViewPr snapToGrid="0">
      <p:cViewPr varScale="1">
        <p:scale>
          <a:sx n="120" d="100"/>
          <a:sy n="120" d="100"/>
        </p:scale>
        <p:origin x="1014"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83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3B33108-1221-502B-A6ED-E73FF9CD95C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6147" name="Rectangle 3">
            <a:extLst>
              <a:ext uri="{FF2B5EF4-FFF2-40B4-BE49-F238E27FC236}">
                <a16:creationId xmlns:a16="http://schemas.microsoft.com/office/drawing/2014/main" id="{D0F0648C-33CF-C1DA-3089-4EF6D2753B4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2052" name="Rectangle 4">
            <a:extLst>
              <a:ext uri="{FF2B5EF4-FFF2-40B4-BE49-F238E27FC236}">
                <a16:creationId xmlns:a16="http://schemas.microsoft.com/office/drawing/2014/main" id="{F8951B6F-365B-5AD6-A6EE-5880A20EBF7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3E61FA69-F6E6-D731-9259-04420E862F75}"/>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C0D43C00-DB29-1475-A49B-0551BE73253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6151" name="Rectangle 7">
            <a:extLst>
              <a:ext uri="{FF2B5EF4-FFF2-40B4-BE49-F238E27FC236}">
                <a16:creationId xmlns:a16="http://schemas.microsoft.com/office/drawing/2014/main" id="{EA2DA8AB-14E8-A763-6421-802C33D8E9D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E194FD2-44DB-4900-BE85-DCE41D72A5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1927 through 1999: 28 Movies</a:t>
            </a:r>
          </a:p>
          <a:p>
            <a:r>
              <a:rPr lang="en-US" dirty="0"/>
              <a:t>2000 – 2010: 23</a:t>
            </a:r>
          </a:p>
          <a:p>
            <a:r>
              <a:rPr lang="en-US" dirty="0"/>
              <a:t>2011 – 2020: 73</a:t>
            </a:r>
          </a:p>
          <a:p>
            <a:r>
              <a:rPr lang="en-US" dirty="0"/>
              <a:t>2021 – Present: 15…</a:t>
            </a:r>
          </a:p>
        </p:txBody>
      </p:sp>
      <p:sp>
        <p:nvSpPr>
          <p:cNvPr id="4" name="Slide Number Placeholder 3"/>
          <p:cNvSpPr>
            <a:spLocks noGrp="1"/>
          </p:cNvSpPr>
          <p:nvPr>
            <p:ph type="sldNum" sz="quarter" idx="5"/>
          </p:nvPr>
        </p:nvSpPr>
        <p:spPr/>
        <p:txBody>
          <a:bodyPr/>
          <a:lstStyle/>
          <a:p>
            <a:pPr>
              <a:defRPr/>
            </a:pPr>
            <a:fld id="{5E194FD2-44DB-4900-BE85-DCE41D72A5BD}" type="slidenum">
              <a:rPr lang="en-US" altLang="en-US" smtClean="0"/>
              <a:pPr>
                <a:defRPr/>
              </a:pPr>
              <a:t>7</a:t>
            </a:fld>
            <a:endParaRPr lang="en-US" altLang="en-US"/>
          </a:p>
        </p:txBody>
      </p:sp>
    </p:spTree>
    <p:extLst>
      <p:ext uri="{BB962C8B-B14F-4D97-AF65-F5344CB8AC3E}">
        <p14:creationId xmlns:p14="http://schemas.microsoft.com/office/powerpoint/2010/main" val="3665225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6082F07-317F-4362-2D5C-1072801C3D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9F23E3-079C-BE9C-6175-AF57A37C47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BDE19F-5BE4-DE12-323C-E374342EF241}"/>
              </a:ext>
            </a:extLst>
          </p:cNvPr>
          <p:cNvSpPr>
            <a:spLocks noGrp="1" noChangeArrowheads="1"/>
          </p:cNvSpPr>
          <p:nvPr>
            <p:ph type="sldNum" sz="quarter" idx="12"/>
          </p:nvPr>
        </p:nvSpPr>
        <p:spPr>
          <a:ln/>
        </p:spPr>
        <p:txBody>
          <a:bodyPr/>
          <a:lstStyle>
            <a:lvl1pPr>
              <a:defRPr/>
            </a:lvl1pPr>
          </a:lstStyle>
          <a:p>
            <a:pPr>
              <a:defRPr/>
            </a:pPr>
            <a:fld id="{5D5E18AE-B084-44B8-8A57-3E6AA4224C10}" type="slidenum">
              <a:rPr lang="en-US" altLang="en-US"/>
              <a:pPr>
                <a:defRPr/>
              </a:pPr>
              <a:t>‹#›</a:t>
            </a:fld>
            <a:endParaRPr lang="en-US" altLang="en-US"/>
          </a:p>
        </p:txBody>
      </p:sp>
    </p:spTree>
    <p:extLst>
      <p:ext uri="{BB962C8B-B14F-4D97-AF65-F5344CB8AC3E}">
        <p14:creationId xmlns:p14="http://schemas.microsoft.com/office/powerpoint/2010/main" val="1162774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06841E-FDB8-1D6F-D3F7-633B263F51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BDEC8F-DCEF-A8F3-4DED-F87539CCB5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209A9A-CE95-5C05-59FB-6DF092599A3A}"/>
              </a:ext>
            </a:extLst>
          </p:cNvPr>
          <p:cNvSpPr>
            <a:spLocks noGrp="1" noChangeArrowheads="1"/>
          </p:cNvSpPr>
          <p:nvPr>
            <p:ph type="sldNum" sz="quarter" idx="12"/>
          </p:nvPr>
        </p:nvSpPr>
        <p:spPr>
          <a:ln/>
        </p:spPr>
        <p:txBody>
          <a:bodyPr/>
          <a:lstStyle>
            <a:lvl1pPr>
              <a:defRPr/>
            </a:lvl1pPr>
          </a:lstStyle>
          <a:p>
            <a:pPr>
              <a:defRPr/>
            </a:pPr>
            <a:fld id="{F77FD4F9-D040-419D-949D-E59E2A954298}" type="slidenum">
              <a:rPr lang="en-US" altLang="en-US"/>
              <a:pPr>
                <a:defRPr/>
              </a:pPr>
              <a:t>‹#›</a:t>
            </a:fld>
            <a:endParaRPr lang="en-US" altLang="en-US"/>
          </a:p>
        </p:txBody>
      </p:sp>
    </p:spTree>
    <p:extLst>
      <p:ext uri="{BB962C8B-B14F-4D97-AF65-F5344CB8AC3E}">
        <p14:creationId xmlns:p14="http://schemas.microsoft.com/office/powerpoint/2010/main" val="131644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A5A27B-34DC-E6CB-B811-7547B38C3F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CEA477-EA79-52DE-E136-FA9B120C61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062483-B227-0F3E-47FF-AAC2E5D3AB1A}"/>
              </a:ext>
            </a:extLst>
          </p:cNvPr>
          <p:cNvSpPr>
            <a:spLocks noGrp="1" noChangeArrowheads="1"/>
          </p:cNvSpPr>
          <p:nvPr>
            <p:ph type="sldNum" sz="quarter" idx="12"/>
          </p:nvPr>
        </p:nvSpPr>
        <p:spPr>
          <a:ln/>
        </p:spPr>
        <p:txBody>
          <a:bodyPr/>
          <a:lstStyle>
            <a:lvl1pPr>
              <a:defRPr/>
            </a:lvl1pPr>
          </a:lstStyle>
          <a:p>
            <a:pPr>
              <a:defRPr/>
            </a:pPr>
            <a:fld id="{42D0FA55-409A-4523-8EBB-9D1EC2FC6C8C}" type="slidenum">
              <a:rPr lang="en-US" altLang="en-US"/>
              <a:pPr>
                <a:defRPr/>
              </a:pPr>
              <a:t>‹#›</a:t>
            </a:fld>
            <a:endParaRPr lang="en-US" altLang="en-US"/>
          </a:p>
        </p:txBody>
      </p:sp>
    </p:spTree>
    <p:extLst>
      <p:ext uri="{BB962C8B-B14F-4D97-AF65-F5344CB8AC3E}">
        <p14:creationId xmlns:p14="http://schemas.microsoft.com/office/powerpoint/2010/main" val="211924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A16089F-4B00-5DCE-A927-F56FB19032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EA6664-4A72-2D64-F0F8-1A182C3C90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547F19-3962-B090-06A7-4863F4F1BC5B}"/>
              </a:ext>
            </a:extLst>
          </p:cNvPr>
          <p:cNvSpPr>
            <a:spLocks noGrp="1" noChangeArrowheads="1"/>
          </p:cNvSpPr>
          <p:nvPr>
            <p:ph type="sldNum" sz="quarter" idx="12"/>
          </p:nvPr>
        </p:nvSpPr>
        <p:spPr>
          <a:ln/>
        </p:spPr>
        <p:txBody>
          <a:bodyPr/>
          <a:lstStyle>
            <a:lvl1pPr>
              <a:defRPr/>
            </a:lvl1pPr>
          </a:lstStyle>
          <a:p>
            <a:pPr>
              <a:defRPr/>
            </a:pPr>
            <a:fld id="{A0702F34-C1C4-4978-804C-892B63DFC4DF}" type="slidenum">
              <a:rPr lang="en-US" altLang="en-US"/>
              <a:pPr>
                <a:defRPr/>
              </a:pPr>
              <a:t>‹#›</a:t>
            </a:fld>
            <a:endParaRPr lang="en-US" altLang="en-US"/>
          </a:p>
        </p:txBody>
      </p:sp>
    </p:spTree>
    <p:extLst>
      <p:ext uri="{BB962C8B-B14F-4D97-AF65-F5344CB8AC3E}">
        <p14:creationId xmlns:p14="http://schemas.microsoft.com/office/powerpoint/2010/main" val="248213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0CB4BF-C1D2-1D1D-0F8B-4E9B691FDD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B6950F-6213-3679-0C9B-9D789F3913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B1AA86-8D25-6104-D021-45AA9B0360CA}"/>
              </a:ext>
            </a:extLst>
          </p:cNvPr>
          <p:cNvSpPr>
            <a:spLocks noGrp="1" noChangeArrowheads="1"/>
          </p:cNvSpPr>
          <p:nvPr>
            <p:ph type="sldNum" sz="quarter" idx="12"/>
          </p:nvPr>
        </p:nvSpPr>
        <p:spPr>
          <a:ln/>
        </p:spPr>
        <p:txBody>
          <a:bodyPr/>
          <a:lstStyle>
            <a:lvl1pPr>
              <a:defRPr/>
            </a:lvl1pPr>
          </a:lstStyle>
          <a:p>
            <a:pPr>
              <a:defRPr/>
            </a:pPr>
            <a:fld id="{E93FF307-028E-4E34-8D93-59ECC6BB2078}" type="slidenum">
              <a:rPr lang="en-US" altLang="en-US"/>
              <a:pPr>
                <a:defRPr/>
              </a:pPr>
              <a:t>‹#›</a:t>
            </a:fld>
            <a:endParaRPr lang="en-US" altLang="en-US"/>
          </a:p>
        </p:txBody>
      </p:sp>
    </p:spTree>
    <p:extLst>
      <p:ext uri="{BB962C8B-B14F-4D97-AF65-F5344CB8AC3E}">
        <p14:creationId xmlns:p14="http://schemas.microsoft.com/office/powerpoint/2010/main" val="3751265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35CC2C2-250D-9548-F4F3-E94B4198FC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9DA90D-819E-CB43-E614-8763213BAE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675984-1D65-9882-CF41-5B22437E98F6}"/>
              </a:ext>
            </a:extLst>
          </p:cNvPr>
          <p:cNvSpPr>
            <a:spLocks noGrp="1" noChangeArrowheads="1"/>
          </p:cNvSpPr>
          <p:nvPr>
            <p:ph type="sldNum" sz="quarter" idx="12"/>
          </p:nvPr>
        </p:nvSpPr>
        <p:spPr>
          <a:ln/>
        </p:spPr>
        <p:txBody>
          <a:bodyPr/>
          <a:lstStyle>
            <a:lvl1pPr>
              <a:defRPr/>
            </a:lvl1pPr>
          </a:lstStyle>
          <a:p>
            <a:pPr>
              <a:defRPr/>
            </a:pPr>
            <a:fld id="{A0E2B9E2-004E-445D-AB7B-B49F2B47BE5F}" type="slidenum">
              <a:rPr lang="en-US" altLang="en-US"/>
              <a:pPr>
                <a:defRPr/>
              </a:pPr>
              <a:t>‹#›</a:t>
            </a:fld>
            <a:endParaRPr lang="en-US" altLang="en-US"/>
          </a:p>
        </p:txBody>
      </p:sp>
    </p:spTree>
    <p:extLst>
      <p:ext uri="{BB962C8B-B14F-4D97-AF65-F5344CB8AC3E}">
        <p14:creationId xmlns:p14="http://schemas.microsoft.com/office/powerpoint/2010/main" val="2342136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7AB25D-6F36-D90F-88DD-77C615EBC9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DF7A0E-6A6B-E2D2-4A8A-C6A47E1EC2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E303FD-3F62-4EA0-B636-4320FDFB6252}"/>
              </a:ext>
            </a:extLst>
          </p:cNvPr>
          <p:cNvSpPr>
            <a:spLocks noGrp="1" noChangeArrowheads="1"/>
          </p:cNvSpPr>
          <p:nvPr>
            <p:ph type="sldNum" sz="quarter" idx="12"/>
          </p:nvPr>
        </p:nvSpPr>
        <p:spPr>
          <a:ln/>
        </p:spPr>
        <p:txBody>
          <a:bodyPr/>
          <a:lstStyle>
            <a:lvl1pPr>
              <a:defRPr/>
            </a:lvl1pPr>
          </a:lstStyle>
          <a:p>
            <a:pPr>
              <a:defRPr/>
            </a:pPr>
            <a:fld id="{B33DD88E-313F-46EE-BE24-504D36E6B874}" type="slidenum">
              <a:rPr lang="en-US" altLang="en-US"/>
              <a:pPr>
                <a:defRPr/>
              </a:pPr>
              <a:t>‹#›</a:t>
            </a:fld>
            <a:endParaRPr lang="en-US" altLang="en-US"/>
          </a:p>
        </p:txBody>
      </p:sp>
    </p:spTree>
    <p:extLst>
      <p:ext uri="{BB962C8B-B14F-4D97-AF65-F5344CB8AC3E}">
        <p14:creationId xmlns:p14="http://schemas.microsoft.com/office/powerpoint/2010/main" val="2922898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A348D9C-5499-A6BE-F7F3-2BA6276E6BC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AC7379E-F460-7013-D58A-ABCC465255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90B085D-B643-B736-3318-3F89CF97AD31}"/>
              </a:ext>
            </a:extLst>
          </p:cNvPr>
          <p:cNvSpPr>
            <a:spLocks noGrp="1" noChangeArrowheads="1"/>
          </p:cNvSpPr>
          <p:nvPr>
            <p:ph type="sldNum" sz="quarter" idx="12"/>
          </p:nvPr>
        </p:nvSpPr>
        <p:spPr>
          <a:ln/>
        </p:spPr>
        <p:txBody>
          <a:bodyPr/>
          <a:lstStyle>
            <a:lvl1pPr>
              <a:defRPr/>
            </a:lvl1pPr>
          </a:lstStyle>
          <a:p>
            <a:pPr>
              <a:defRPr/>
            </a:pPr>
            <a:fld id="{B9673AE4-425C-4233-9133-218550AA0A9D}" type="slidenum">
              <a:rPr lang="en-US" altLang="en-US"/>
              <a:pPr>
                <a:defRPr/>
              </a:pPr>
              <a:t>‹#›</a:t>
            </a:fld>
            <a:endParaRPr lang="en-US" altLang="en-US"/>
          </a:p>
        </p:txBody>
      </p:sp>
    </p:spTree>
    <p:extLst>
      <p:ext uri="{BB962C8B-B14F-4D97-AF65-F5344CB8AC3E}">
        <p14:creationId xmlns:p14="http://schemas.microsoft.com/office/powerpoint/2010/main" val="4084830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7446D2E-F7E0-9E0F-1857-A831C95A1B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B4ED6EC-142B-BDCC-77E1-02F463A8EE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55E54B5-4D1C-FDFC-8886-567B60042DF5}"/>
              </a:ext>
            </a:extLst>
          </p:cNvPr>
          <p:cNvSpPr>
            <a:spLocks noGrp="1" noChangeArrowheads="1"/>
          </p:cNvSpPr>
          <p:nvPr>
            <p:ph type="sldNum" sz="quarter" idx="12"/>
          </p:nvPr>
        </p:nvSpPr>
        <p:spPr>
          <a:ln/>
        </p:spPr>
        <p:txBody>
          <a:bodyPr/>
          <a:lstStyle>
            <a:lvl1pPr>
              <a:defRPr/>
            </a:lvl1pPr>
          </a:lstStyle>
          <a:p>
            <a:pPr>
              <a:defRPr/>
            </a:pPr>
            <a:fld id="{9F760902-1AF8-4E2F-BD16-1AEBF036F9FC}" type="slidenum">
              <a:rPr lang="en-US" altLang="en-US"/>
              <a:pPr>
                <a:defRPr/>
              </a:pPr>
              <a:t>‹#›</a:t>
            </a:fld>
            <a:endParaRPr lang="en-US" altLang="en-US"/>
          </a:p>
        </p:txBody>
      </p:sp>
    </p:spTree>
    <p:extLst>
      <p:ext uri="{BB962C8B-B14F-4D97-AF65-F5344CB8AC3E}">
        <p14:creationId xmlns:p14="http://schemas.microsoft.com/office/powerpoint/2010/main" val="2191823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99861B-A2FD-CEE6-11DE-2B91DA960A9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0063785-5164-6251-3649-5608838F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B216376-79A6-668E-FC0D-7D01419DCF04}"/>
              </a:ext>
            </a:extLst>
          </p:cNvPr>
          <p:cNvSpPr>
            <a:spLocks noGrp="1" noChangeArrowheads="1"/>
          </p:cNvSpPr>
          <p:nvPr>
            <p:ph type="sldNum" sz="quarter" idx="12"/>
          </p:nvPr>
        </p:nvSpPr>
        <p:spPr>
          <a:ln/>
        </p:spPr>
        <p:txBody>
          <a:bodyPr/>
          <a:lstStyle>
            <a:lvl1pPr>
              <a:defRPr/>
            </a:lvl1pPr>
          </a:lstStyle>
          <a:p>
            <a:pPr>
              <a:defRPr/>
            </a:pPr>
            <a:fld id="{F74B3FB9-C43F-41F9-A979-833599AEC255}" type="slidenum">
              <a:rPr lang="en-US" altLang="en-US"/>
              <a:pPr>
                <a:defRPr/>
              </a:pPr>
              <a:t>‹#›</a:t>
            </a:fld>
            <a:endParaRPr lang="en-US" altLang="en-US"/>
          </a:p>
        </p:txBody>
      </p:sp>
    </p:spTree>
    <p:extLst>
      <p:ext uri="{BB962C8B-B14F-4D97-AF65-F5344CB8AC3E}">
        <p14:creationId xmlns:p14="http://schemas.microsoft.com/office/powerpoint/2010/main" val="1049378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862B28-884B-0C4B-7A54-E00DA4BF92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AC649A-AFA5-A5E2-21D9-0A5F949158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978635-95CC-AF3E-3B20-CC82F2C472E0}"/>
              </a:ext>
            </a:extLst>
          </p:cNvPr>
          <p:cNvSpPr>
            <a:spLocks noGrp="1" noChangeArrowheads="1"/>
          </p:cNvSpPr>
          <p:nvPr>
            <p:ph type="sldNum" sz="quarter" idx="12"/>
          </p:nvPr>
        </p:nvSpPr>
        <p:spPr>
          <a:ln/>
        </p:spPr>
        <p:txBody>
          <a:bodyPr/>
          <a:lstStyle>
            <a:lvl1pPr>
              <a:defRPr/>
            </a:lvl1pPr>
          </a:lstStyle>
          <a:p>
            <a:pPr>
              <a:defRPr/>
            </a:pPr>
            <a:fld id="{18DCD2C7-4580-4A59-A4C3-7D9E80DC748A}" type="slidenum">
              <a:rPr lang="en-US" altLang="en-US"/>
              <a:pPr>
                <a:defRPr/>
              </a:pPr>
              <a:t>‹#›</a:t>
            </a:fld>
            <a:endParaRPr lang="en-US" altLang="en-US"/>
          </a:p>
        </p:txBody>
      </p:sp>
    </p:spTree>
    <p:extLst>
      <p:ext uri="{BB962C8B-B14F-4D97-AF65-F5344CB8AC3E}">
        <p14:creationId xmlns:p14="http://schemas.microsoft.com/office/powerpoint/2010/main" val="549447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A11F99-9B75-6C87-D44A-5E50D3AE3B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7E8E9B-6E6A-17D7-A138-8739565132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952B73-F113-B7FA-11D2-5501926CFA68}"/>
              </a:ext>
            </a:extLst>
          </p:cNvPr>
          <p:cNvSpPr>
            <a:spLocks noGrp="1" noChangeArrowheads="1"/>
          </p:cNvSpPr>
          <p:nvPr>
            <p:ph type="sldNum" sz="quarter" idx="12"/>
          </p:nvPr>
        </p:nvSpPr>
        <p:spPr>
          <a:ln/>
        </p:spPr>
        <p:txBody>
          <a:bodyPr/>
          <a:lstStyle>
            <a:lvl1pPr>
              <a:defRPr/>
            </a:lvl1pPr>
          </a:lstStyle>
          <a:p>
            <a:pPr>
              <a:defRPr/>
            </a:pPr>
            <a:fld id="{1B34335A-0D55-44F8-B0DF-887E382E6C37}" type="slidenum">
              <a:rPr lang="en-US" altLang="en-US"/>
              <a:pPr>
                <a:defRPr/>
              </a:pPr>
              <a:t>‹#›</a:t>
            </a:fld>
            <a:endParaRPr lang="en-US" altLang="en-US"/>
          </a:p>
        </p:txBody>
      </p:sp>
    </p:spTree>
    <p:extLst>
      <p:ext uri="{BB962C8B-B14F-4D97-AF65-F5344CB8AC3E}">
        <p14:creationId xmlns:p14="http://schemas.microsoft.com/office/powerpoint/2010/main" val="2709877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A95E8DF-330F-184A-A442-3F398AAFBA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D08A4BB-FE62-BBB4-96C9-889ADA801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292598-8B8E-968A-E8C0-3C3516281E7C}"/>
              </a:ext>
            </a:extLst>
          </p:cNvPr>
          <p:cNvSpPr>
            <a:spLocks noGrp="1" noChangeArrowheads="1"/>
          </p:cNvSpPr>
          <p:nvPr>
            <p:ph type="sldNum" sz="quarter" idx="12"/>
          </p:nvPr>
        </p:nvSpPr>
        <p:spPr>
          <a:ln/>
        </p:spPr>
        <p:txBody>
          <a:bodyPr/>
          <a:lstStyle>
            <a:lvl1pPr>
              <a:defRPr/>
            </a:lvl1pPr>
          </a:lstStyle>
          <a:p>
            <a:pPr>
              <a:defRPr/>
            </a:pPr>
            <a:fld id="{999FE0EE-7957-4129-938B-F5228FFBE03D}" type="slidenum">
              <a:rPr lang="en-US" altLang="en-US"/>
              <a:pPr>
                <a:defRPr/>
              </a:pPr>
              <a:t>‹#›</a:t>
            </a:fld>
            <a:endParaRPr lang="en-US" altLang="en-US"/>
          </a:p>
        </p:txBody>
      </p:sp>
    </p:spTree>
    <p:extLst>
      <p:ext uri="{BB962C8B-B14F-4D97-AF65-F5344CB8AC3E}">
        <p14:creationId xmlns:p14="http://schemas.microsoft.com/office/powerpoint/2010/main" val="1877549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2D8FD9-FBA9-6E01-121C-745E9A87A1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13FDC0-ACB1-27B0-B96A-0C45180F50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EC8DFE-2962-BD4F-AD8C-2F5319BA86BC}"/>
              </a:ext>
            </a:extLst>
          </p:cNvPr>
          <p:cNvSpPr>
            <a:spLocks noGrp="1" noChangeArrowheads="1"/>
          </p:cNvSpPr>
          <p:nvPr>
            <p:ph type="sldNum" sz="quarter" idx="12"/>
          </p:nvPr>
        </p:nvSpPr>
        <p:spPr>
          <a:ln/>
        </p:spPr>
        <p:txBody>
          <a:bodyPr/>
          <a:lstStyle>
            <a:lvl1pPr>
              <a:defRPr/>
            </a:lvl1pPr>
          </a:lstStyle>
          <a:p>
            <a:pPr>
              <a:defRPr/>
            </a:pPr>
            <a:fld id="{35755C65-DBD1-4947-8500-EB129DF107F2}" type="slidenum">
              <a:rPr lang="en-US" altLang="en-US"/>
              <a:pPr>
                <a:defRPr/>
              </a:pPr>
              <a:t>‹#›</a:t>
            </a:fld>
            <a:endParaRPr lang="en-US" altLang="en-US"/>
          </a:p>
        </p:txBody>
      </p:sp>
    </p:spTree>
    <p:extLst>
      <p:ext uri="{BB962C8B-B14F-4D97-AF65-F5344CB8AC3E}">
        <p14:creationId xmlns:p14="http://schemas.microsoft.com/office/powerpoint/2010/main" val="283777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1760AA-DBC2-C3B2-F9E5-1D7370FCC2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B2954E-109B-CE33-8CFB-E2DFC61206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91C72C-F12E-044B-2ED2-AA2EB91AF440}"/>
              </a:ext>
            </a:extLst>
          </p:cNvPr>
          <p:cNvSpPr>
            <a:spLocks noGrp="1" noChangeArrowheads="1"/>
          </p:cNvSpPr>
          <p:nvPr>
            <p:ph type="sldNum" sz="quarter" idx="12"/>
          </p:nvPr>
        </p:nvSpPr>
        <p:spPr>
          <a:ln/>
        </p:spPr>
        <p:txBody>
          <a:bodyPr/>
          <a:lstStyle>
            <a:lvl1pPr>
              <a:defRPr/>
            </a:lvl1pPr>
          </a:lstStyle>
          <a:p>
            <a:pPr>
              <a:defRPr/>
            </a:pPr>
            <a:fld id="{A46EA9A3-E37D-4F2B-AF57-D2E541FF4361}" type="slidenum">
              <a:rPr lang="en-US" altLang="en-US"/>
              <a:pPr>
                <a:defRPr/>
              </a:pPr>
              <a:t>‹#›</a:t>
            </a:fld>
            <a:endParaRPr lang="en-US" altLang="en-US"/>
          </a:p>
        </p:txBody>
      </p:sp>
    </p:spTree>
    <p:extLst>
      <p:ext uri="{BB962C8B-B14F-4D97-AF65-F5344CB8AC3E}">
        <p14:creationId xmlns:p14="http://schemas.microsoft.com/office/powerpoint/2010/main" val="1632436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43F9EA9-1350-44A7-B8DF-C47C73BD22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3DB79C-7A33-F090-C57E-7B9A43EEE1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E0281E-539D-C46C-92FB-0848B2A1A88E}"/>
              </a:ext>
            </a:extLst>
          </p:cNvPr>
          <p:cNvSpPr>
            <a:spLocks noGrp="1" noChangeArrowheads="1"/>
          </p:cNvSpPr>
          <p:nvPr>
            <p:ph type="sldNum" sz="quarter" idx="12"/>
          </p:nvPr>
        </p:nvSpPr>
        <p:spPr>
          <a:ln/>
        </p:spPr>
        <p:txBody>
          <a:bodyPr/>
          <a:lstStyle>
            <a:lvl1pPr>
              <a:defRPr/>
            </a:lvl1pPr>
          </a:lstStyle>
          <a:p>
            <a:pPr>
              <a:defRPr/>
            </a:pPr>
            <a:fld id="{4BB60183-9DAC-45F5-BC42-A28F478FCC4E}" type="slidenum">
              <a:rPr lang="en-US" altLang="en-US"/>
              <a:pPr>
                <a:defRPr/>
              </a:pPr>
              <a:t>‹#›</a:t>
            </a:fld>
            <a:endParaRPr lang="en-US" altLang="en-US"/>
          </a:p>
        </p:txBody>
      </p:sp>
    </p:spTree>
    <p:extLst>
      <p:ext uri="{BB962C8B-B14F-4D97-AF65-F5344CB8AC3E}">
        <p14:creationId xmlns:p14="http://schemas.microsoft.com/office/powerpoint/2010/main" val="3379421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C0CD525-6FAB-E9A8-62AD-C086446D9765}"/>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43FFB07-4FF9-95AF-72C3-0F7DD148B8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6E02674-725A-D2FD-6EE6-C30258360537}"/>
              </a:ext>
            </a:extLst>
          </p:cNvPr>
          <p:cNvSpPr>
            <a:spLocks noGrp="1" noChangeArrowheads="1"/>
          </p:cNvSpPr>
          <p:nvPr>
            <p:ph type="sldNum" sz="quarter" idx="12"/>
          </p:nvPr>
        </p:nvSpPr>
        <p:spPr>
          <a:ln/>
        </p:spPr>
        <p:txBody>
          <a:bodyPr/>
          <a:lstStyle>
            <a:lvl1pPr>
              <a:defRPr/>
            </a:lvl1pPr>
          </a:lstStyle>
          <a:p>
            <a:pPr>
              <a:defRPr/>
            </a:pPr>
            <a:fld id="{07BDB46C-80F2-4DC6-A548-822BC5AA1C0E}" type="slidenum">
              <a:rPr lang="en-US" altLang="en-US"/>
              <a:pPr>
                <a:defRPr/>
              </a:pPr>
              <a:t>‹#›</a:t>
            </a:fld>
            <a:endParaRPr lang="en-US" altLang="en-US"/>
          </a:p>
        </p:txBody>
      </p:sp>
    </p:spTree>
    <p:extLst>
      <p:ext uri="{BB962C8B-B14F-4D97-AF65-F5344CB8AC3E}">
        <p14:creationId xmlns:p14="http://schemas.microsoft.com/office/powerpoint/2010/main" val="2953104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704D97-4C70-16A7-3AE3-93DC05AF085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2192926-5595-B6C2-8A4C-270AD272E2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140A9B0-37D1-58D1-1237-0467C1AF5962}"/>
              </a:ext>
            </a:extLst>
          </p:cNvPr>
          <p:cNvSpPr>
            <a:spLocks noGrp="1" noChangeArrowheads="1"/>
          </p:cNvSpPr>
          <p:nvPr>
            <p:ph type="sldNum" sz="quarter" idx="12"/>
          </p:nvPr>
        </p:nvSpPr>
        <p:spPr>
          <a:ln/>
        </p:spPr>
        <p:txBody>
          <a:bodyPr/>
          <a:lstStyle>
            <a:lvl1pPr>
              <a:defRPr/>
            </a:lvl1pPr>
          </a:lstStyle>
          <a:p>
            <a:pPr>
              <a:defRPr/>
            </a:pPr>
            <a:fld id="{AA68F710-9528-459A-BACA-39E15A0F2F02}" type="slidenum">
              <a:rPr lang="en-US" altLang="en-US"/>
              <a:pPr>
                <a:defRPr/>
              </a:pPr>
              <a:t>‹#›</a:t>
            </a:fld>
            <a:endParaRPr lang="en-US" altLang="en-US"/>
          </a:p>
        </p:txBody>
      </p:sp>
    </p:spTree>
    <p:extLst>
      <p:ext uri="{BB962C8B-B14F-4D97-AF65-F5344CB8AC3E}">
        <p14:creationId xmlns:p14="http://schemas.microsoft.com/office/powerpoint/2010/main" val="337787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49688E6-A8FA-EFF0-EB1C-5BDE3882BF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40103E-6611-10A3-74E0-5D5D02AB5D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32226CB-C878-CA20-BC8C-26371A7C2D6F}"/>
              </a:ext>
            </a:extLst>
          </p:cNvPr>
          <p:cNvSpPr>
            <a:spLocks noGrp="1" noChangeArrowheads="1"/>
          </p:cNvSpPr>
          <p:nvPr>
            <p:ph type="sldNum" sz="quarter" idx="12"/>
          </p:nvPr>
        </p:nvSpPr>
        <p:spPr>
          <a:ln/>
        </p:spPr>
        <p:txBody>
          <a:bodyPr/>
          <a:lstStyle>
            <a:lvl1pPr>
              <a:defRPr/>
            </a:lvl1pPr>
          </a:lstStyle>
          <a:p>
            <a:pPr>
              <a:defRPr/>
            </a:pPr>
            <a:fld id="{7F97B5EB-1C13-49B6-BE13-16AC2191DFF5}" type="slidenum">
              <a:rPr lang="en-US" altLang="en-US"/>
              <a:pPr>
                <a:defRPr/>
              </a:pPr>
              <a:t>‹#›</a:t>
            </a:fld>
            <a:endParaRPr lang="en-US" altLang="en-US"/>
          </a:p>
        </p:txBody>
      </p:sp>
    </p:spTree>
    <p:extLst>
      <p:ext uri="{BB962C8B-B14F-4D97-AF65-F5344CB8AC3E}">
        <p14:creationId xmlns:p14="http://schemas.microsoft.com/office/powerpoint/2010/main" val="142433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DB1ECBB-F599-2C65-D71B-45F0EB4B9FDC}"/>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9803874-A1D4-18E0-C44B-1389C57AB5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9F51AA5-594B-D526-90C0-07DEBCE1483D}"/>
              </a:ext>
            </a:extLst>
          </p:cNvPr>
          <p:cNvSpPr>
            <a:spLocks noGrp="1" noChangeArrowheads="1"/>
          </p:cNvSpPr>
          <p:nvPr>
            <p:ph type="sldNum" sz="quarter" idx="12"/>
          </p:nvPr>
        </p:nvSpPr>
        <p:spPr>
          <a:ln/>
        </p:spPr>
        <p:txBody>
          <a:bodyPr/>
          <a:lstStyle>
            <a:lvl1pPr>
              <a:defRPr/>
            </a:lvl1pPr>
          </a:lstStyle>
          <a:p>
            <a:pPr>
              <a:defRPr/>
            </a:pPr>
            <a:fld id="{404882A5-73E8-49E1-BFF1-C7FDED4F4E16}" type="slidenum">
              <a:rPr lang="en-US" altLang="en-US"/>
              <a:pPr>
                <a:defRPr/>
              </a:pPr>
              <a:t>‹#›</a:t>
            </a:fld>
            <a:endParaRPr lang="en-US" altLang="en-US"/>
          </a:p>
        </p:txBody>
      </p:sp>
    </p:spTree>
    <p:extLst>
      <p:ext uri="{BB962C8B-B14F-4D97-AF65-F5344CB8AC3E}">
        <p14:creationId xmlns:p14="http://schemas.microsoft.com/office/powerpoint/2010/main" val="1779977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956763-3965-425B-83E9-4026FD6C6B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8720C8-3427-2CAB-3CE9-B295504153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5C1A4A-4695-2826-0B69-6D2D21FB3091}"/>
              </a:ext>
            </a:extLst>
          </p:cNvPr>
          <p:cNvSpPr>
            <a:spLocks noGrp="1" noChangeArrowheads="1"/>
          </p:cNvSpPr>
          <p:nvPr>
            <p:ph type="sldNum" sz="quarter" idx="12"/>
          </p:nvPr>
        </p:nvSpPr>
        <p:spPr>
          <a:ln/>
        </p:spPr>
        <p:txBody>
          <a:bodyPr/>
          <a:lstStyle>
            <a:lvl1pPr>
              <a:defRPr/>
            </a:lvl1pPr>
          </a:lstStyle>
          <a:p>
            <a:pPr>
              <a:defRPr/>
            </a:pPr>
            <a:fld id="{E7455968-C60B-45BC-A7A3-2818D747CBEB}" type="slidenum">
              <a:rPr lang="en-US" altLang="en-US"/>
              <a:pPr>
                <a:defRPr/>
              </a:pPr>
              <a:t>‹#›</a:t>
            </a:fld>
            <a:endParaRPr lang="en-US" altLang="en-US"/>
          </a:p>
        </p:txBody>
      </p:sp>
    </p:spTree>
    <p:extLst>
      <p:ext uri="{BB962C8B-B14F-4D97-AF65-F5344CB8AC3E}">
        <p14:creationId xmlns:p14="http://schemas.microsoft.com/office/powerpoint/2010/main" val="1355690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2DD1D0-712B-4520-871C-3F584B83E02C}"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7123C-0761-449B-8C2F-163A5B4C977F}" type="slidenum">
              <a:rPr lang="en-US" smtClean="0"/>
              <a:t>‹#›</a:t>
            </a:fld>
            <a:endParaRPr lang="en-US"/>
          </a:p>
        </p:txBody>
      </p:sp>
    </p:spTree>
    <p:extLst>
      <p:ext uri="{BB962C8B-B14F-4D97-AF65-F5344CB8AC3E}">
        <p14:creationId xmlns:p14="http://schemas.microsoft.com/office/powerpoint/2010/main" val="2386765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5DC760C-9223-7EF0-34F6-75FD78B420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8E4565-BF9C-50FA-D2ED-07A5EB9E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126E48-9E96-D87E-0BC6-B29AB98F20D1}"/>
              </a:ext>
            </a:extLst>
          </p:cNvPr>
          <p:cNvSpPr>
            <a:spLocks noGrp="1" noChangeArrowheads="1"/>
          </p:cNvSpPr>
          <p:nvPr>
            <p:ph type="sldNum" sz="quarter" idx="12"/>
          </p:nvPr>
        </p:nvSpPr>
        <p:spPr>
          <a:ln/>
        </p:spPr>
        <p:txBody>
          <a:bodyPr/>
          <a:lstStyle>
            <a:lvl1pPr>
              <a:defRPr/>
            </a:lvl1pPr>
          </a:lstStyle>
          <a:p>
            <a:pPr>
              <a:defRPr/>
            </a:pPr>
            <a:fld id="{123DB25C-71BE-419C-B7DF-95F141F672A6}" type="slidenum">
              <a:rPr lang="en-US" altLang="en-US"/>
              <a:pPr>
                <a:defRPr/>
              </a:pPr>
              <a:t>‹#›</a:t>
            </a:fld>
            <a:endParaRPr lang="en-US" altLang="en-US"/>
          </a:p>
        </p:txBody>
      </p:sp>
    </p:spTree>
    <p:extLst>
      <p:ext uri="{BB962C8B-B14F-4D97-AF65-F5344CB8AC3E}">
        <p14:creationId xmlns:p14="http://schemas.microsoft.com/office/powerpoint/2010/main" val="1869471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2DD1D0-712B-4520-871C-3F584B83E02C}"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7123C-0761-449B-8C2F-163A5B4C977F}" type="slidenum">
              <a:rPr lang="en-US" smtClean="0"/>
              <a:t>‹#›</a:t>
            </a:fld>
            <a:endParaRPr lang="en-US"/>
          </a:p>
        </p:txBody>
      </p:sp>
    </p:spTree>
    <p:extLst>
      <p:ext uri="{BB962C8B-B14F-4D97-AF65-F5344CB8AC3E}">
        <p14:creationId xmlns:p14="http://schemas.microsoft.com/office/powerpoint/2010/main" val="828039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2DD1D0-712B-4520-871C-3F584B83E02C}"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7123C-0761-449B-8C2F-163A5B4C977F}" type="slidenum">
              <a:rPr lang="en-US" smtClean="0"/>
              <a:t>‹#›</a:t>
            </a:fld>
            <a:endParaRPr lang="en-US"/>
          </a:p>
        </p:txBody>
      </p:sp>
    </p:spTree>
    <p:extLst>
      <p:ext uri="{BB962C8B-B14F-4D97-AF65-F5344CB8AC3E}">
        <p14:creationId xmlns:p14="http://schemas.microsoft.com/office/powerpoint/2010/main" val="433350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2DD1D0-712B-4520-871C-3F584B83E02C}"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7123C-0761-449B-8C2F-163A5B4C977F}" type="slidenum">
              <a:rPr lang="en-US" smtClean="0"/>
              <a:t>‹#›</a:t>
            </a:fld>
            <a:endParaRPr lang="en-US"/>
          </a:p>
        </p:txBody>
      </p:sp>
    </p:spTree>
    <p:extLst>
      <p:ext uri="{BB962C8B-B14F-4D97-AF65-F5344CB8AC3E}">
        <p14:creationId xmlns:p14="http://schemas.microsoft.com/office/powerpoint/2010/main" val="1890103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2DD1D0-712B-4520-871C-3F584B83E02C}" type="datetimeFigureOut">
              <a:rPr lang="en-US" smtClean="0"/>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97123C-0761-449B-8C2F-163A5B4C977F}" type="slidenum">
              <a:rPr lang="en-US" smtClean="0"/>
              <a:t>‹#›</a:t>
            </a:fld>
            <a:endParaRPr lang="en-US"/>
          </a:p>
        </p:txBody>
      </p:sp>
    </p:spTree>
    <p:extLst>
      <p:ext uri="{BB962C8B-B14F-4D97-AF65-F5344CB8AC3E}">
        <p14:creationId xmlns:p14="http://schemas.microsoft.com/office/powerpoint/2010/main" val="2355529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2DD1D0-712B-4520-871C-3F584B83E02C}" type="datetimeFigureOut">
              <a:rPr lang="en-US" smtClean="0"/>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97123C-0761-449B-8C2F-163A5B4C977F}" type="slidenum">
              <a:rPr lang="en-US" smtClean="0"/>
              <a:t>‹#›</a:t>
            </a:fld>
            <a:endParaRPr lang="en-US"/>
          </a:p>
        </p:txBody>
      </p:sp>
    </p:spTree>
    <p:extLst>
      <p:ext uri="{BB962C8B-B14F-4D97-AF65-F5344CB8AC3E}">
        <p14:creationId xmlns:p14="http://schemas.microsoft.com/office/powerpoint/2010/main" val="3647284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DD1D0-712B-4520-871C-3F584B83E02C}" type="datetimeFigureOut">
              <a:rPr lang="en-US" smtClean="0"/>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97123C-0761-449B-8C2F-163A5B4C977F}" type="slidenum">
              <a:rPr lang="en-US" smtClean="0"/>
              <a:t>‹#›</a:t>
            </a:fld>
            <a:endParaRPr lang="en-US"/>
          </a:p>
        </p:txBody>
      </p:sp>
    </p:spTree>
    <p:extLst>
      <p:ext uri="{BB962C8B-B14F-4D97-AF65-F5344CB8AC3E}">
        <p14:creationId xmlns:p14="http://schemas.microsoft.com/office/powerpoint/2010/main" val="2442975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2DD1D0-712B-4520-871C-3F584B83E02C}"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7123C-0761-449B-8C2F-163A5B4C977F}" type="slidenum">
              <a:rPr lang="en-US" smtClean="0"/>
              <a:t>‹#›</a:t>
            </a:fld>
            <a:endParaRPr lang="en-US"/>
          </a:p>
        </p:txBody>
      </p:sp>
    </p:spTree>
    <p:extLst>
      <p:ext uri="{BB962C8B-B14F-4D97-AF65-F5344CB8AC3E}">
        <p14:creationId xmlns:p14="http://schemas.microsoft.com/office/powerpoint/2010/main" val="1729913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2DD1D0-712B-4520-871C-3F584B83E02C}"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7123C-0761-449B-8C2F-163A5B4C977F}" type="slidenum">
              <a:rPr lang="en-US" smtClean="0"/>
              <a:t>‹#›</a:t>
            </a:fld>
            <a:endParaRPr lang="en-US"/>
          </a:p>
        </p:txBody>
      </p:sp>
    </p:spTree>
    <p:extLst>
      <p:ext uri="{BB962C8B-B14F-4D97-AF65-F5344CB8AC3E}">
        <p14:creationId xmlns:p14="http://schemas.microsoft.com/office/powerpoint/2010/main" val="1868447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2DD1D0-712B-4520-871C-3F584B83E02C}"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7123C-0761-449B-8C2F-163A5B4C977F}" type="slidenum">
              <a:rPr lang="en-US" smtClean="0"/>
              <a:t>‹#›</a:t>
            </a:fld>
            <a:endParaRPr lang="en-US"/>
          </a:p>
        </p:txBody>
      </p:sp>
    </p:spTree>
    <p:extLst>
      <p:ext uri="{BB962C8B-B14F-4D97-AF65-F5344CB8AC3E}">
        <p14:creationId xmlns:p14="http://schemas.microsoft.com/office/powerpoint/2010/main" val="2089046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2DD1D0-712B-4520-871C-3F584B83E02C}"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7123C-0761-449B-8C2F-163A5B4C977F}" type="slidenum">
              <a:rPr lang="en-US" smtClean="0"/>
              <a:t>‹#›</a:t>
            </a:fld>
            <a:endParaRPr lang="en-US"/>
          </a:p>
        </p:txBody>
      </p:sp>
    </p:spTree>
    <p:extLst>
      <p:ext uri="{BB962C8B-B14F-4D97-AF65-F5344CB8AC3E}">
        <p14:creationId xmlns:p14="http://schemas.microsoft.com/office/powerpoint/2010/main" val="150089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3A3BF8-0490-DC90-BF9E-ED4BAD9919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9514B1-9823-C843-3E02-2556008CD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C5AFF3-1EE7-7FE6-4B86-1A6D96E5AD86}"/>
              </a:ext>
            </a:extLst>
          </p:cNvPr>
          <p:cNvSpPr>
            <a:spLocks noGrp="1" noChangeArrowheads="1"/>
          </p:cNvSpPr>
          <p:nvPr>
            <p:ph type="sldNum" sz="quarter" idx="12"/>
          </p:nvPr>
        </p:nvSpPr>
        <p:spPr>
          <a:ln/>
        </p:spPr>
        <p:txBody>
          <a:bodyPr/>
          <a:lstStyle>
            <a:lvl1pPr>
              <a:defRPr/>
            </a:lvl1pPr>
          </a:lstStyle>
          <a:p>
            <a:pPr>
              <a:defRPr/>
            </a:pPr>
            <a:fld id="{0E955A5F-1963-4B70-8A78-1903D5D51074}" type="slidenum">
              <a:rPr lang="en-US" altLang="en-US"/>
              <a:pPr>
                <a:defRPr/>
              </a:pPr>
              <a:t>‹#›</a:t>
            </a:fld>
            <a:endParaRPr lang="en-US" altLang="en-US"/>
          </a:p>
        </p:txBody>
      </p:sp>
    </p:spTree>
    <p:extLst>
      <p:ext uri="{BB962C8B-B14F-4D97-AF65-F5344CB8AC3E}">
        <p14:creationId xmlns:p14="http://schemas.microsoft.com/office/powerpoint/2010/main" val="242579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F9FB5B-AFD7-917E-2DDC-33D9ED55331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B1CAC29-D0F1-6DAF-A302-B9AC45CFA6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F4B6FB3-D90B-BAC2-6D16-C02D50A3AB0D}"/>
              </a:ext>
            </a:extLst>
          </p:cNvPr>
          <p:cNvSpPr>
            <a:spLocks noGrp="1" noChangeArrowheads="1"/>
          </p:cNvSpPr>
          <p:nvPr>
            <p:ph type="sldNum" sz="quarter" idx="12"/>
          </p:nvPr>
        </p:nvSpPr>
        <p:spPr>
          <a:ln/>
        </p:spPr>
        <p:txBody>
          <a:bodyPr/>
          <a:lstStyle>
            <a:lvl1pPr>
              <a:defRPr/>
            </a:lvl1pPr>
          </a:lstStyle>
          <a:p>
            <a:pPr>
              <a:defRPr/>
            </a:pPr>
            <a:fld id="{BE97C6EB-F68A-4107-958A-487F6ADD6EB3}" type="slidenum">
              <a:rPr lang="en-US" altLang="en-US"/>
              <a:pPr>
                <a:defRPr/>
              </a:pPr>
              <a:t>‹#›</a:t>
            </a:fld>
            <a:endParaRPr lang="en-US" altLang="en-US"/>
          </a:p>
        </p:txBody>
      </p:sp>
    </p:spTree>
    <p:extLst>
      <p:ext uri="{BB962C8B-B14F-4D97-AF65-F5344CB8AC3E}">
        <p14:creationId xmlns:p14="http://schemas.microsoft.com/office/powerpoint/2010/main" val="1364544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A51303F-6EAE-A13D-8446-BEC5FAA409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599C57-ED7D-03A4-23DD-93A4BECDEA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F18BF28-CFCB-A5D4-5CB7-A02FE4929AAB}"/>
              </a:ext>
            </a:extLst>
          </p:cNvPr>
          <p:cNvSpPr>
            <a:spLocks noGrp="1" noChangeArrowheads="1"/>
          </p:cNvSpPr>
          <p:nvPr>
            <p:ph type="sldNum" sz="quarter" idx="12"/>
          </p:nvPr>
        </p:nvSpPr>
        <p:spPr>
          <a:ln/>
        </p:spPr>
        <p:txBody>
          <a:bodyPr/>
          <a:lstStyle>
            <a:lvl1pPr>
              <a:defRPr/>
            </a:lvl1pPr>
          </a:lstStyle>
          <a:p>
            <a:pPr>
              <a:defRPr/>
            </a:pPr>
            <a:fld id="{971A44A3-C208-4407-B64C-C161EF7C9AD9}" type="slidenum">
              <a:rPr lang="en-US" altLang="en-US"/>
              <a:pPr>
                <a:defRPr/>
              </a:pPr>
              <a:t>‹#›</a:t>
            </a:fld>
            <a:endParaRPr lang="en-US" altLang="en-US"/>
          </a:p>
        </p:txBody>
      </p:sp>
    </p:spTree>
    <p:extLst>
      <p:ext uri="{BB962C8B-B14F-4D97-AF65-F5344CB8AC3E}">
        <p14:creationId xmlns:p14="http://schemas.microsoft.com/office/powerpoint/2010/main" val="589652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3394561-D93D-0B29-AEEE-8C5029B924E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2322B4D-2FD6-1B5C-CB01-A1EE76C9B6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211299-3F1D-3952-3BAE-735B0039C3A7}"/>
              </a:ext>
            </a:extLst>
          </p:cNvPr>
          <p:cNvSpPr>
            <a:spLocks noGrp="1" noChangeArrowheads="1"/>
          </p:cNvSpPr>
          <p:nvPr>
            <p:ph type="sldNum" sz="quarter" idx="12"/>
          </p:nvPr>
        </p:nvSpPr>
        <p:spPr>
          <a:ln/>
        </p:spPr>
        <p:txBody>
          <a:bodyPr/>
          <a:lstStyle>
            <a:lvl1pPr>
              <a:defRPr/>
            </a:lvl1pPr>
          </a:lstStyle>
          <a:p>
            <a:pPr>
              <a:defRPr/>
            </a:pPr>
            <a:fld id="{3C05E031-0746-49E3-B704-68B8A8748880}" type="slidenum">
              <a:rPr lang="en-US" altLang="en-US"/>
              <a:pPr>
                <a:defRPr/>
              </a:pPr>
              <a:t>‹#›</a:t>
            </a:fld>
            <a:endParaRPr lang="en-US" altLang="en-US"/>
          </a:p>
        </p:txBody>
      </p:sp>
    </p:spTree>
    <p:extLst>
      <p:ext uri="{BB962C8B-B14F-4D97-AF65-F5344CB8AC3E}">
        <p14:creationId xmlns:p14="http://schemas.microsoft.com/office/powerpoint/2010/main" val="845528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7E5A054-19CC-6950-677B-B0AAEAB5BB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6E7505-A6A1-464C-21DD-5C426FEB4D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1C301F-C26B-26AD-72F4-21F59BBFE0C8}"/>
              </a:ext>
            </a:extLst>
          </p:cNvPr>
          <p:cNvSpPr>
            <a:spLocks noGrp="1" noChangeArrowheads="1"/>
          </p:cNvSpPr>
          <p:nvPr>
            <p:ph type="sldNum" sz="quarter" idx="12"/>
          </p:nvPr>
        </p:nvSpPr>
        <p:spPr>
          <a:ln/>
        </p:spPr>
        <p:txBody>
          <a:bodyPr/>
          <a:lstStyle>
            <a:lvl1pPr>
              <a:defRPr/>
            </a:lvl1pPr>
          </a:lstStyle>
          <a:p>
            <a:pPr>
              <a:defRPr/>
            </a:pPr>
            <a:fld id="{CCD01080-E647-49D5-B943-22A7A9F293CB}" type="slidenum">
              <a:rPr lang="en-US" altLang="en-US"/>
              <a:pPr>
                <a:defRPr/>
              </a:pPr>
              <a:t>‹#›</a:t>
            </a:fld>
            <a:endParaRPr lang="en-US" altLang="en-US"/>
          </a:p>
        </p:txBody>
      </p:sp>
    </p:spTree>
    <p:extLst>
      <p:ext uri="{BB962C8B-B14F-4D97-AF65-F5344CB8AC3E}">
        <p14:creationId xmlns:p14="http://schemas.microsoft.com/office/powerpoint/2010/main" val="1634635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0309B7-AA22-875C-5F20-3959EFA13C0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5C61ED-A5E8-22E7-E746-4004DCD7DD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5C7EA1-4567-1FF4-FCF4-157997AAE795}"/>
              </a:ext>
            </a:extLst>
          </p:cNvPr>
          <p:cNvSpPr>
            <a:spLocks noGrp="1" noChangeArrowheads="1"/>
          </p:cNvSpPr>
          <p:nvPr>
            <p:ph type="sldNum" sz="quarter" idx="12"/>
          </p:nvPr>
        </p:nvSpPr>
        <p:spPr>
          <a:ln/>
        </p:spPr>
        <p:txBody>
          <a:bodyPr/>
          <a:lstStyle>
            <a:lvl1pPr>
              <a:defRPr/>
            </a:lvl1pPr>
          </a:lstStyle>
          <a:p>
            <a:pPr>
              <a:defRPr/>
            </a:pPr>
            <a:fld id="{A856DAB6-E9F7-41C4-9959-7D463887FE19}" type="slidenum">
              <a:rPr lang="en-US" altLang="en-US"/>
              <a:pPr>
                <a:defRPr/>
              </a:pPr>
              <a:t>‹#›</a:t>
            </a:fld>
            <a:endParaRPr lang="en-US" altLang="en-US"/>
          </a:p>
        </p:txBody>
      </p:sp>
    </p:spTree>
    <p:extLst>
      <p:ext uri="{BB962C8B-B14F-4D97-AF65-F5344CB8AC3E}">
        <p14:creationId xmlns:p14="http://schemas.microsoft.com/office/powerpoint/2010/main" val="3928491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FFFBE1"/>
            </a:gs>
            <a:gs pos="100000">
              <a:srgbClr val="EBF7FF"/>
            </a:gs>
          </a:gsLst>
          <a:lin ang="5400000" scaled="1"/>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2FAF7BC-379E-DD8B-C054-1B062BA5DC0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F837A49-B5A8-3E23-913E-2020F4DE352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8E4C2E3-9845-B667-399B-15EF4BE3A06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p>
        </p:txBody>
      </p:sp>
      <p:sp>
        <p:nvSpPr>
          <p:cNvPr id="1029" name="Rectangle 5">
            <a:extLst>
              <a:ext uri="{FF2B5EF4-FFF2-40B4-BE49-F238E27FC236}">
                <a16:creationId xmlns:a16="http://schemas.microsoft.com/office/drawing/2014/main" id="{2C5CEF95-1F29-A7C8-4A60-8DFE32422B2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p>
        </p:txBody>
      </p:sp>
      <p:sp>
        <p:nvSpPr>
          <p:cNvPr id="1030" name="Rectangle 6">
            <a:extLst>
              <a:ext uri="{FF2B5EF4-FFF2-40B4-BE49-F238E27FC236}">
                <a16:creationId xmlns:a16="http://schemas.microsoft.com/office/drawing/2014/main" id="{E085F913-56A2-0182-A4EA-9CBF6C4F471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1C860A2-5910-48FE-B272-E84CF7B564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FFFBE1"/>
            </a:gs>
            <a:gs pos="100000">
              <a:srgbClr val="EBF7FF"/>
            </a:gs>
          </a:gsLst>
          <a:lin ang="5400000" scaled="1"/>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98EDDAD-3BF6-F82A-B91E-70BA25CD50B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B09884B-4C25-E1A8-C382-E81DA0E3364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52BF4FF-5DEC-37C0-FF16-099E9E17D55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p>
        </p:txBody>
      </p:sp>
      <p:sp>
        <p:nvSpPr>
          <p:cNvPr id="1029" name="Rectangle 5">
            <a:extLst>
              <a:ext uri="{FF2B5EF4-FFF2-40B4-BE49-F238E27FC236}">
                <a16:creationId xmlns:a16="http://schemas.microsoft.com/office/drawing/2014/main" id="{5171FD98-4286-BA41-9511-4B8C5F5F5D8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p>
        </p:txBody>
      </p:sp>
      <p:sp>
        <p:nvSpPr>
          <p:cNvPr id="1030" name="Rectangle 6">
            <a:extLst>
              <a:ext uri="{FF2B5EF4-FFF2-40B4-BE49-F238E27FC236}">
                <a16:creationId xmlns:a16="http://schemas.microsoft.com/office/drawing/2014/main" id="{B859A1FF-3296-DDB0-18D2-1B39CA1744E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572AFC5-FE60-45A7-B0E1-49BFE5298E07}" type="slidenum">
              <a:rPr lang="en-US" altLang="en-US"/>
              <a:pPr>
                <a:defRPr/>
              </a:pPr>
              <a:t>‹#›</a:t>
            </a:fld>
            <a:endParaRPr lang="en-US" altLang="en-US"/>
          </a:p>
        </p:txBody>
      </p:sp>
    </p:spTree>
    <p:extLst>
      <p:ext uri="{BB962C8B-B14F-4D97-AF65-F5344CB8AC3E}">
        <p14:creationId xmlns:p14="http://schemas.microsoft.com/office/powerpoint/2010/main" val="3751279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FFFBE1"/>
            </a:gs>
            <a:gs pos="100000">
              <a:srgbClr val="EBF7F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DD1D0-712B-4520-871C-3F584B83E02C}" type="datetimeFigureOut">
              <a:rPr lang="en-US" smtClean="0"/>
              <a:t>7/18/2023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7123C-0761-449B-8C2F-163A5B4C977F}" type="slidenum">
              <a:rPr lang="en-US" smtClean="0"/>
              <a:t>‹#›</a:t>
            </a:fld>
            <a:endParaRPr lang="en-US"/>
          </a:p>
        </p:txBody>
      </p:sp>
    </p:spTree>
    <p:extLst>
      <p:ext uri="{BB962C8B-B14F-4D97-AF65-F5344CB8AC3E}">
        <p14:creationId xmlns:p14="http://schemas.microsoft.com/office/powerpoint/2010/main" val="425824396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wmf"/><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sv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sv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svg"/></Relationships>
</file>

<file path=ppt/slides/_rels/slide5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jpg"/><Relationship Id="rId5" Type="http://schemas.openxmlformats.org/officeDocument/2006/relationships/image" Target="../media/image132.svg"/><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0">
          <a:gsLst>
            <a:gs pos="99000">
              <a:srgbClr val="FFFBE1"/>
            </a:gs>
            <a:gs pos="0">
              <a:schemeClr val="bg1"/>
            </a:gs>
          </a:gsLst>
          <a:lin ang="5400000" scaled="1"/>
          <a:tileRect/>
        </a:gradFill>
        <a:effectLst/>
      </p:bgPr>
    </p:bg>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23DCFF79-2925-7099-B732-FDFE01F37A52}"/>
              </a:ext>
            </a:extLst>
          </p:cNvPr>
          <p:cNvSpPr>
            <a:spLocks noGrp="1" noChangeArrowheads="1"/>
          </p:cNvSpPr>
          <p:nvPr>
            <p:ph type="ctrTitle"/>
          </p:nvPr>
        </p:nvSpPr>
        <p:spPr>
          <a:xfrm>
            <a:off x="835017" y="1894800"/>
            <a:ext cx="7772400" cy="2491369"/>
          </a:xfrm>
        </p:spPr>
        <p:txBody>
          <a:bodyPr>
            <a:normAutofit fontScale="90000"/>
          </a:bodyPr>
          <a:lstStyle/>
          <a:p>
            <a:pPr eaLnBrk="1" hangingPunct="1"/>
            <a:r>
              <a:rPr lang="en-US" altLang="en-US" sz="5400" b="1" dirty="0">
                <a:solidFill>
                  <a:srgbClr val="002060"/>
                </a:solidFill>
                <a:latin typeface="Arial Black" panose="020B0A04020102020204" pitchFamily="34" charset="0"/>
              </a:rPr>
              <a:t>Artificial Intelligence and Even More Real Ignorance</a:t>
            </a:r>
          </a:p>
        </p:txBody>
      </p:sp>
      <p:pic>
        <p:nvPicPr>
          <p:cNvPr id="12292" name="Picture 4">
            <a:extLst>
              <a:ext uri="{FF2B5EF4-FFF2-40B4-BE49-F238E27FC236}">
                <a16:creationId xmlns:a16="http://schemas.microsoft.com/office/drawing/2014/main" id="{B769B456-A1FF-21D9-BB96-21AAAFCB8D1A}"/>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37789" y="188730"/>
            <a:ext cx="5056344" cy="153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249562FF-B40F-D1FD-F149-1A886FEBA05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33037" y="234940"/>
            <a:ext cx="1647603" cy="164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5">
            <a:extLst>
              <a:ext uri="{FF2B5EF4-FFF2-40B4-BE49-F238E27FC236}">
                <a16:creationId xmlns:a16="http://schemas.microsoft.com/office/drawing/2014/main" id="{1C237B8C-E968-E41F-4C35-20DD3B9C3F8B}"/>
              </a:ext>
            </a:extLst>
          </p:cNvPr>
          <p:cNvSpPr>
            <a:spLocks noChangeArrowheads="1"/>
          </p:cNvSpPr>
          <p:nvPr/>
        </p:nvSpPr>
        <p:spPr bwMode="auto">
          <a:xfrm>
            <a:off x="259976" y="6499993"/>
            <a:ext cx="25594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Tuesday, July 18, 2023</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CF88F302-FB54-D881-BCE6-87ABB5D08D4E}"/>
              </a:ext>
            </a:extLst>
          </p:cNvPr>
          <p:cNvSpPr txBox="1"/>
          <p:nvPr/>
        </p:nvSpPr>
        <p:spPr>
          <a:xfrm>
            <a:off x="2975043" y="5706542"/>
            <a:ext cx="23622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Presented by: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 Glen Collins</a:t>
            </a:r>
          </a:p>
        </p:txBody>
      </p:sp>
      <p:pic>
        <p:nvPicPr>
          <p:cNvPr id="6" name="Picture 5" descr="A white robot touching his head&#10;&#10;Description automatically generated with low confidence">
            <a:extLst>
              <a:ext uri="{FF2B5EF4-FFF2-40B4-BE49-F238E27FC236}">
                <a16:creationId xmlns:a16="http://schemas.microsoft.com/office/drawing/2014/main" id="{06228EC8-7C75-F087-066A-1F46C6500FB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136424" y="4558634"/>
            <a:ext cx="1710044" cy="1215565"/>
          </a:xfrm>
          <a:prstGeom prst="rect">
            <a:avLst/>
          </a:prstGeom>
        </p:spPr>
      </p:pic>
      <p:pic>
        <p:nvPicPr>
          <p:cNvPr id="7" name="Picture 6" descr="A picture containing screenshot, graphics, graphic design, violet&#10;&#10;Description automatically generated">
            <a:extLst>
              <a:ext uri="{FF2B5EF4-FFF2-40B4-BE49-F238E27FC236}">
                <a16:creationId xmlns:a16="http://schemas.microsoft.com/office/drawing/2014/main" id="{6FC741AE-93F5-2FA9-894E-75F2868A7ED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1816" y="4551676"/>
            <a:ext cx="1710044" cy="1368035"/>
          </a:xfrm>
          <a:prstGeom prst="rect">
            <a:avLst/>
          </a:prstGeom>
        </p:spPr>
      </p:pic>
      <p:pic>
        <p:nvPicPr>
          <p:cNvPr id="10" name="Picture 9" descr="A person in a suit and tie&#10;&#10;Description automatically generated with medium confidence">
            <a:extLst>
              <a:ext uri="{FF2B5EF4-FFF2-40B4-BE49-F238E27FC236}">
                <a16:creationId xmlns:a16="http://schemas.microsoft.com/office/drawing/2014/main" id="{7691B4D8-2436-9A1B-C267-4676ACAEBEF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68779" y="4953928"/>
            <a:ext cx="1255823" cy="17153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103D07D-1EA5-1480-D620-FACFD7DDF921}"/>
              </a:ext>
            </a:extLst>
          </p:cNvPr>
          <p:cNvSpPr>
            <a:spLocks noGrp="1" noChangeArrowheads="1"/>
          </p:cNvSpPr>
          <p:nvPr>
            <p:ph type="title"/>
          </p:nvPr>
        </p:nvSpPr>
        <p:spPr>
          <a:xfrm>
            <a:off x="0" y="201613"/>
            <a:ext cx="6937375" cy="963612"/>
          </a:xfrm>
        </p:spPr>
        <p:txBody>
          <a:bodyPr/>
          <a:lstStyle/>
          <a:p>
            <a:r>
              <a:rPr lang="en-US" altLang="en-US" sz="4000" b="1" dirty="0"/>
              <a:t>Amazon Alexa, Echo</a:t>
            </a:r>
          </a:p>
        </p:txBody>
      </p:sp>
      <p:sp>
        <p:nvSpPr>
          <p:cNvPr id="16387" name="Content Placeholder 2">
            <a:extLst>
              <a:ext uri="{FF2B5EF4-FFF2-40B4-BE49-F238E27FC236}">
                <a16:creationId xmlns:a16="http://schemas.microsoft.com/office/drawing/2014/main" id="{7AA76FBD-A9AD-0C35-086A-D296678309D6}"/>
              </a:ext>
            </a:extLst>
          </p:cNvPr>
          <p:cNvSpPr>
            <a:spLocks noGrp="1" noChangeArrowheads="1"/>
          </p:cNvSpPr>
          <p:nvPr>
            <p:ph idx="1"/>
          </p:nvPr>
        </p:nvSpPr>
        <p:spPr>
          <a:xfrm>
            <a:off x="211138" y="1239838"/>
            <a:ext cx="7510462" cy="4940300"/>
          </a:xfrm>
        </p:spPr>
        <p:txBody>
          <a:bodyPr/>
          <a:lstStyle/>
          <a:p>
            <a:r>
              <a:rPr lang="en-US" altLang="en-US" sz="2000" dirty="0"/>
              <a:t>Plays all your music from Prime Music, Spotify, Pandora, iHeartRadio, TuneIn, and more </a:t>
            </a:r>
            <a:r>
              <a:rPr lang="en-US" altLang="en-US" sz="2000" b="1" dirty="0"/>
              <a:t>using just your voice</a:t>
            </a:r>
          </a:p>
          <a:p>
            <a:r>
              <a:rPr lang="en-US" altLang="en-US" sz="2000" dirty="0"/>
              <a:t>Allows </a:t>
            </a:r>
            <a:r>
              <a:rPr lang="en-US" altLang="en-US" sz="2000" b="1" dirty="0"/>
              <a:t>hands-free convenience with voice-control</a:t>
            </a:r>
          </a:p>
          <a:p>
            <a:r>
              <a:rPr lang="en-US" altLang="en-US" sz="2000" dirty="0"/>
              <a:t>Hears you from across the room with </a:t>
            </a:r>
            <a:r>
              <a:rPr lang="en-US" altLang="en-US" sz="2000" dirty="0">
                <a:solidFill>
                  <a:srgbClr val="FF0000"/>
                </a:solidFill>
              </a:rPr>
              <a:t>far-field</a:t>
            </a:r>
            <a:r>
              <a:rPr lang="en-US" altLang="en-US" sz="2000" dirty="0"/>
              <a:t> voice recognition, even while music is playing</a:t>
            </a:r>
          </a:p>
          <a:p>
            <a:r>
              <a:rPr lang="en-US" altLang="en-US" sz="2000" b="1" dirty="0"/>
              <a:t>Answers questions</a:t>
            </a:r>
            <a:r>
              <a:rPr lang="en-US" altLang="en-US" sz="2000" dirty="0"/>
              <a:t>, reads audiobooks and the news, reports traffic and weather, gives info on local businesses, provides sports scores and schedules, and more using the Alexa Voice Service</a:t>
            </a:r>
          </a:p>
          <a:p>
            <a:r>
              <a:rPr lang="en-US" altLang="en-US" sz="2000" b="1" dirty="0"/>
              <a:t>Controls lights</a:t>
            </a:r>
            <a:r>
              <a:rPr lang="en-US" altLang="en-US" sz="2000" dirty="0"/>
              <a:t>, switches, and thermostats with compatible WeMo, Philips Hue, Samsung SmartThings, Wink, </a:t>
            </a:r>
            <a:r>
              <a:rPr lang="en-US" altLang="en-US" sz="2000" dirty="0" err="1"/>
              <a:t>Insteon</a:t>
            </a:r>
            <a:r>
              <a:rPr lang="en-US" altLang="en-US" sz="2000" dirty="0"/>
              <a:t>, Nest, and </a:t>
            </a:r>
            <a:r>
              <a:rPr lang="en-US" altLang="en-US" sz="2000" dirty="0" err="1"/>
              <a:t>ecobee</a:t>
            </a:r>
            <a:r>
              <a:rPr lang="en-US" altLang="en-US" sz="2000" dirty="0"/>
              <a:t> </a:t>
            </a:r>
            <a:r>
              <a:rPr lang="en-US" altLang="en-US" sz="2000" dirty="0">
                <a:solidFill>
                  <a:srgbClr val="FF0000"/>
                </a:solidFill>
              </a:rPr>
              <a:t>smart home devices</a:t>
            </a:r>
          </a:p>
          <a:p>
            <a:r>
              <a:rPr lang="en-US" altLang="en-US" sz="2000" dirty="0">
                <a:solidFill>
                  <a:srgbClr val="FF0000"/>
                </a:solidFill>
              </a:rPr>
              <a:t>Always getting “smarter”</a:t>
            </a:r>
            <a:r>
              <a:rPr lang="en-US" altLang="en-US" sz="2000" dirty="0"/>
              <a:t> and adding new features, plus thousands of </a:t>
            </a:r>
            <a:r>
              <a:rPr lang="en-US" altLang="en-US" sz="2000" dirty="0">
                <a:solidFill>
                  <a:srgbClr val="FF0000"/>
                </a:solidFill>
              </a:rPr>
              <a:t>interfaces</a:t>
            </a:r>
            <a:r>
              <a:rPr lang="en-US" altLang="en-US" sz="2000" dirty="0"/>
              <a:t> like Uber, Domino's, and more</a:t>
            </a:r>
          </a:p>
          <a:p>
            <a:pPr>
              <a:buFontTx/>
              <a:buNone/>
            </a:pPr>
            <a:endParaRPr lang="en-US" altLang="en-US" sz="2000" dirty="0"/>
          </a:p>
        </p:txBody>
      </p:sp>
      <p:pic>
        <p:nvPicPr>
          <p:cNvPr id="16388" name="Picture 2">
            <a:extLst>
              <a:ext uri="{FF2B5EF4-FFF2-40B4-BE49-F238E27FC236}">
                <a16:creationId xmlns:a16="http://schemas.microsoft.com/office/drawing/2014/main" id="{B4F33FF2-D031-F94C-30CB-69C516018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6063" y="3294063"/>
            <a:ext cx="1277937"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a:extLst>
              <a:ext uri="{FF2B5EF4-FFF2-40B4-BE49-F238E27FC236}">
                <a16:creationId xmlns:a16="http://schemas.microsoft.com/office/drawing/2014/main" id="{1F87F313-37A3-5523-03CE-8294D15A5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600" y="201613"/>
            <a:ext cx="111442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BFD10C1-5A24-E530-306A-6091D935E010}"/>
              </a:ext>
            </a:extLst>
          </p:cNvPr>
          <p:cNvSpPr txBox="1"/>
          <p:nvPr/>
        </p:nvSpPr>
        <p:spPr>
          <a:xfrm>
            <a:off x="363538" y="6604000"/>
            <a:ext cx="6502400" cy="215444"/>
          </a:xfrm>
          <a:prstGeom prst="rect">
            <a:avLst/>
          </a:prstGeom>
          <a:noFill/>
        </p:spPr>
        <p:txBody>
          <a:bodyPr>
            <a:spAutoFit/>
          </a:bodyPr>
          <a:lstStyle/>
          <a:p>
            <a:pPr eaLnBrk="1" hangingPunct="1">
              <a:defRPr/>
            </a:pPr>
            <a:r>
              <a:rPr lang="en-US" sz="800" dirty="0">
                <a:latin typeface="Arial" charset="0"/>
              </a:rPr>
              <a:t>Source: https://www.amazon.com/Amazon-Echo-Bluetooth-Speaker-with-WiFi-Alexa/dp/B00X4WHP5E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fade">
                                      <p:cBhvr>
                                        <p:cTn id="17" dur="500"/>
                                        <p:tgtEl>
                                          <p:spTgt spid="16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fade">
                                      <p:cBhvr>
                                        <p:cTn id="22" dur="500"/>
                                        <p:tgtEl>
                                          <p:spTgt spid="163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fade">
                                      <p:cBhvr>
                                        <p:cTn id="27" dur="500"/>
                                        <p:tgtEl>
                                          <p:spTgt spid="163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87">
                                            <p:txEl>
                                              <p:pRg st="5" end="5"/>
                                            </p:txEl>
                                          </p:spTgt>
                                        </p:tgtEl>
                                        <p:attrNameLst>
                                          <p:attrName>style.visibility</p:attrName>
                                        </p:attrNameLst>
                                      </p:cBhvr>
                                      <p:to>
                                        <p:strVal val="visible"/>
                                      </p:to>
                                    </p:set>
                                    <p:animEffect transition="in" filter="fade">
                                      <p:cBhvr>
                                        <p:cTn id="32" dur="500"/>
                                        <p:tgtEl>
                                          <p:spTgt spid="16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8EAA74D-4B73-6922-742D-C68904F6E2BF}"/>
              </a:ext>
            </a:extLst>
          </p:cNvPr>
          <p:cNvSpPr>
            <a:spLocks noGrp="1" noChangeArrowheads="1"/>
          </p:cNvSpPr>
          <p:nvPr>
            <p:ph type="title"/>
          </p:nvPr>
        </p:nvSpPr>
        <p:spPr>
          <a:xfrm>
            <a:off x="225425" y="187325"/>
            <a:ext cx="8229600" cy="825500"/>
          </a:xfrm>
        </p:spPr>
        <p:txBody>
          <a:bodyPr/>
          <a:lstStyle/>
          <a:p>
            <a:r>
              <a:rPr lang="en-US" altLang="en-US" sz="2800" b="1" dirty="0"/>
              <a:t>Other Home Assistants: Apple Siri, Google Nest Assistant, Pixel, </a:t>
            </a:r>
            <a:r>
              <a:rPr lang="en-US" altLang="en-US" sz="2800" b="1" dirty="0" err="1"/>
              <a:t>MicroSoft</a:t>
            </a:r>
            <a:r>
              <a:rPr lang="en-US" altLang="en-US" sz="2800" b="1" dirty="0"/>
              <a:t> Cortana</a:t>
            </a:r>
          </a:p>
        </p:txBody>
      </p:sp>
      <p:pic>
        <p:nvPicPr>
          <p:cNvPr id="17412" name="Picture 3">
            <a:extLst>
              <a:ext uri="{FF2B5EF4-FFF2-40B4-BE49-F238E27FC236}">
                <a16:creationId xmlns:a16="http://schemas.microsoft.com/office/drawing/2014/main" id="{9FCB59F5-6A68-A8D6-3DE7-106629C5466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312025" y="1012825"/>
            <a:ext cx="1664656" cy="224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Content Placeholder 2">
            <a:extLst>
              <a:ext uri="{FF2B5EF4-FFF2-40B4-BE49-F238E27FC236}">
                <a16:creationId xmlns:a16="http://schemas.microsoft.com/office/drawing/2014/main" id="{48BDC7A4-115F-75F5-EEB6-90E11B8A4397}"/>
              </a:ext>
            </a:extLst>
          </p:cNvPr>
          <p:cNvSpPr>
            <a:spLocks noGrp="1" noChangeArrowheads="1"/>
          </p:cNvSpPr>
          <p:nvPr>
            <p:ph idx="1"/>
          </p:nvPr>
        </p:nvSpPr>
        <p:spPr>
          <a:xfrm>
            <a:off x="163466" y="1303705"/>
            <a:ext cx="6875509" cy="4525963"/>
          </a:xfrm>
        </p:spPr>
        <p:txBody>
          <a:bodyPr/>
          <a:lstStyle/>
          <a:p>
            <a:r>
              <a:rPr lang="en-US" altLang="en-US" sz="2200" dirty="0"/>
              <a:t>Talk to Siri </a:t>
            </a:r>
            <a:r>
              <a:rPr lang="en-US" altLang="en-US" sz="2200" dirty="0">
                <a:solidFill>
                  <a:srgbClr val="FF0000"/>
                </a:solidFill>
              </a:rPr>
              <a:t>as you would to a friend </a:t>
            </a:r>
            <a:r>
              <a:rPr lang="en-US" altLang="en-US" sz="2200" dirty="0"/>
              <a:t>and it can help you get things done — like sending messages, placing calls, and making dinner reservations. </a:t>
            </a:r>
          </a:p>
          <a:p>
            <a:r>
              <a:rPr lang="en-US" altLang="en-US" sz="2200" dirty="0"/>
              <a:t>And it’s </a:t>
            </a:r>
            <a:r>
              <a:rPr lang="en-US" altLang="en-US" sz="2200" dirty="0">
                <a:solidFill>
                  <a:srgbClr val="FF0000"/>
                </a:solidFill>
              </a:rPr>
              <a:t>tuned in to the world</a:t>
            </a:r>
            <a:r>
              <a:rPr lang="en-US" altLang="en-US" sz="2200" dirty="0"/>
              <a:t>, working with Wikipedia, Yelp, Rotten Tomatoes, Shazam, and other online services to get you even more answers. </a:t>
            </a:r>
          </a:p>
          <a:p>
            <a:r>
              <a:rPr lang="en-US" altLang="en-US" sz="2200" dirty="0"/>
              <a:t>Google CEO </a:t>
            </a:r>
            <a:r>
              <a:rPr lang="en-US" altLang="en-US" sz="2200" b="1" dirty="0"/>
              <a:t>Sundar Pichai: </a:t>
            </a:r>
            <a:r>
              <a:rPr lang="en-US" altLang="en-US" sz="2200" dirty="0"/>
              <a:t>“We are thoughtfully </a:t>
            </a:r>
            <a:r>
              <a:rPr lang="en-US" altLang="en-US" sz="2200" dirty="0">
                <a:solidFill>
                  <a:srgbClr val="0070C0"/>
                </a:solidFill>
              </a:rPr>
              <a:t>applying [AI] across all our products</a:t>
            </a:r>
            <a:r>
              <a:rPr lang="en-US" altLang="en-US" sz="2200" dirty="0"/>
              <a:t>, be it search, ads, YouTube, or Play. </a:t>
            </a:r>
          </a:p>
          <a:p>
            <a:r>
              <a:rPr lang="en-US" altLang="en-US" sz="2200" dirty="0"/>
              <a:t>“Cortana is your digital agent to help you get things done.”</a:t>
            </a:r>
          </a:p>
          <a:p>
            <a:r>
              <a:rPr lang="en-US" altLang="en-US" sz="2200" dirty="0"/>
              <a:t>Home Assistant Blue, and many more.</a:t>
            </a:r>
          </a:p>
          <a:p>
            <a:endParaRPr lang="en-US" altLang="en-US" sz="2200" dirty="0"/>
          </a:p>
          <a:p>
            <a:endParaRPr lang="en-US" altLang="en-US" sz="2200" dirty="0"/>
          </a:p>
        </p:txBody>
      </p:sp>
      <p:sp>
        <p:nvSpPr>
          <p:cNvPr id="17414" name="TextBox 5">
            <a:extLst>
              <a:ext uri="{FF2B5EF4-FFF2-40B4-BE49-F238E27FC236}">
                <a16:creationId xmlns:a16="http://schemas.microsoft.com/office/drawing/2014/main" id="{BD65B84C-752D-113A-5593-91FA0CFB7F91}"/>
              </a:ext>
            </a:extLst>
          </p:cNvPr>
          <p:cNvSpPr txBox="1">
            <a:spLocks noChangeArrowheads="1"/>
          </p:cNvSpPr>
          <p:nvPr/>
        </p:nvSpPr>
        <p:spPr bwMode="auto">
          <a:xfrm>
            <a:off x="163466" y="6309181"/>
            <a:ext cx="35258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dirty="0"/>
              <a:t>Sources: http://www.apple.com/ios/siri/</a:t>
            </a:r>
          </a:p>
          <a:p>
            <a:pPr eaLnBrk="1" hangingPunct="1">
              <a:spcBef>
                <a:spcPct val="0"/>
              </a:spcBef>
              <a:buFontTx/>
              <a:buNone/>
            </a:pPr>
            <a:r>
              <a:rPr lang="en-US" sz="800" dirty="0">
                <a:latin typeface="Arial" charset="0"/>
              </a:rPr>
              <a:t>https://assistant.google.com/</a:t>
            </a:r>
          </a:p>
          <a:p>
            <a:pPr eaLnBrk="1" hangingPunct="1">
              <a:spcBef>
                <a:spcPct val="0"/>
              </a:spcBef>
              <a:buFontTx/>
              <a:buNone/>
            </a:pPr>
            <a:r>
              <a:rPr lang="en-US" sz="800" dirty="0">
                <a:latin typeface="Arial" charset="0"/>
              </a:rPr>
              <a:t>https://www.microsoft.com/en-us/mobile/experiences/cortana/</a:t>
            </a:r>
            <a:endParaRPr lang="en-US" altLang="en-US" sz="800" dirty="0"/>
          </a:p>
        </p:txBody>
      </p:sp>
      <p:pic>
        <p:nvPicPr>
          <p:cNvPr id="3" name="Picture 3">
            <a:extLst>
              <a:ext uri="{FF2B5EF4-FFF2-40B4-BE49-F238E27FC236}">
                <a16:creationId xmlns:a16="http://schemas.microsoft.com/office/drawing/2014/main" id="{D0849EAD-E53A-72AD-9820-9ADE61F5429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12025" y="4692750"/>
            <a:ext cx="1538004" cy="19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E15A06EA-4981-BAD2-1A11-C321DB3DB15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85373" y="3030257"/>
            <a:ext cx="1664656"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animEffect transition="in" filter="fade">
                                      <p:cBhvr>
                                        <p:cTn id="7" dur="500"/>
                                        <p:tgtEl>
                                          <p:spTgt spid="174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3">
                                            <p:txEl>
                                              <p:pRg st="1" end="1"/>
                                            </p:txEl>
                                          </p:spTgt>
                                        </p:tgtEl>
                                        <p:attrNameLst>
                                          <p:attrName>style.visibility</p:attrName>
                                        </p:attrNameLst>
                                      </p:cBhvr>
                                      <p:to>
                                        <p:strVal val="visible"/>
                                      </p:to>
                                    </p:set>
                                    <p:animEffect transition="in" filter="fade">
                                      <p:cBhvr>
                                        <p:cTn id="12" dur="500"/>
                                        <p:tgtEl>
                                          <p:spTgt spid="174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13">
                                            <p:txEl>
                                              <p:pRg st="2" end="2"/>
                                            </p:txEl>
                                          </p:spTgt>
                                        </p:tgtEl>
                                        <p:attrNameLst>
                                          <p:attrName>style.visibility</p:attrName>
                                        </p:attrNameLst>
                                      </p:cBhvr>
                                      <p:to>
                                        <p:strVal val="visible"/>
                                      </p:to>
                                    </p:set>
                                    <p:animEffect transition="in" filter="fade">
                                      <p:cBhvr>
                                        <p:cTn id="17" dur="500"/>
                                        <p:tgtEl>
                                          <p:spTgt spid="174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13">
                                            <p:txEl>
                                              <p:pRg st="3" end="3"/>
                                            </p:txEl>
                                          </p:spTgt>
                                        </p:tgtEl>
                                        <p:attrNameLst>
                                          <p:attrName>style.visibility</p:attrName>
                                        </p:attrNameLst>
                                      </p:cBhvr>
                                      <p:to>
                                        <p:strVal val="visible"/>
                                      </p:to>
                                    </p:set>
                                    <p:animEffect transition="in" filter="fade">
                                      <p:cBhvr>
                                        <p:cTn id="22" dur="500"/>
                                        <p:tgtEl>
                                          <p:spTgt spid="174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13">
                                            <p:txEl>
                                              <p:pRg st="4" end="4"/>
                                            </p:txEl>
                                          </p:spTgt>
                                        </p:tgtEl>
                                        <p:attrNameLst>
                                          <p:attrName>style.visibility</p:attrName>
                                        </p:attrNameLst>
                                      </p:cBhvr>
                                      <p:to>
                                        <p:strVal val="visible"/>
                                      </p:to>
                                    </p:set>
                                    <p:animEffect transition="in" filter="fade">
                                      <p:cBhvr>
                                        <p:cTn id="27" dur="500"/>
                                        <p:tgtEl>
                                          <p:spTgt spid="174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39EBED-AAEA-FFA5-B2BA-7904BC85D422}"/>
              </a:ext>
            </a:extLst>
          </p:cNvPr>
          <p:cNvSpPr txBox="1"/>
          <p:nvPr/>
        </p:nvSpPr>
        <p:spPr>
          <a:xfrm>
            <a:off x="6870729" y="1047546"/>
            <a:ext cx="1856522" cy="738664"/>
          </a:xfrm>
          <a:prstGeom prst="rect">
            <a:avLst/>
          </a:prstGeom>
          <a:noFill/>
        </p:spPr>
        <p:txBody>
          <a:bodyPr wrap="square" rtlCol="0">
            <a:spAutoFit/>
          </a:bodyPr>
          <a:lstStyle>
            <a:defPPr>
              <a:defRPr lang="en-US"/>
            </a:defPPr>
            <a:lvl1pPr algn="ctr">
              <a:defRPr sz="1400" b="1"/>
            </a:lvl1pPr>
          </a:lstStyle>
          <a:p>
            <a:r>
              <a:rPr lang="en-US" dirty="0"/>
              <a:t>Hanson Robotics’ AI Pop Star </a:t>
            </a:r>
            <a:r>
              <a:rPr lang="en-US" i="1" dirty="0">
                <a:solidFill>
                  <a:srgbClr val="0070C0"/>
                </a:solidFill>
              </a:rPr>
              <a:t>Desdemona</a:t>
            </a:r>
          </a:p>
        </p:txBody>
      </p:sp>
      <p:sp>
        <p:nvSpPr>
          <p:cNvPr id="9" name="TextBox 8">
            <a:extLst>
              <a:ext uri="{FF2B5EF4-FFF2-40B4-BE49-F238E27FC236}">
                <a16:creationId xmlns:a16="http://schemas.microsoft.com/office/drawing/2014/main" id="{C55D7844-478E-C2CF-45DC-AA0AE389CD71}"/>
              </a:ext>
            </a:extLst>
          </p:cNvPr>
          <p:cNvSpPr txBox="1"/>
          <p:nvPr/>
        </p:nvSpPr>
        <p:spPr>
          <a:xfrm>
            <a:off x="3404602" y="3929527"/>
            <a:ext cx="2334795" cy="738664"/>
          </a:xfrm>
          <a:prstGeom prst="rect">
            <a:avLst/>
          </a:prstGeom>
          <a:noFill/>
        </p:spPr>
        <p:txBody>
          <a:bodyPr wrap="square" rtlCol="0">
            <a:spAutoFit/>
          </a:bodyPr>
          <a:lstStyle/>
          <a:p>
            <a:pPr algn="ctr"/>
            <a:r>
              <a:rPr lang="en-US" sz="1400" b="1" dirty="0"/>
              <a:t>Oxford University’s </a:t>
            </a:r>
            <a:r>
              <a:rPr lang="en-US" sz="1400" b="1" i="1" dirty="0">
                <a:solidFill>
                  <a:srgbClr val="0070C0"/>
                </a:solidFill>
              </a:rPr>
              <a:t>Ai-Da</a:t>
            </a:r>
            <a:r>
              <a:rPr lang="en-US" sz="1400" b="1" dirty="0">
                <a:solidFill>
                  <a:srgbClr val="0070C0"/>
                </a:solidFill>
              </a:rPr>
              <a:t> </a:t>
            </a:r>
            <a:r>
              <a:rPr lang="en-US" sz="1400" b="1" dirty="0"/>
              <a:t>can draw, paint, and create sculptures</a:t>
            </a:r>
          </a:p>
        </p:txBody>
      </p:sp>
      <p:grpSp>
        <p:nvGrpSpPr>
          <p:cNvPr id="3" name="Group 2">
            <a:extLst>
              <a:ext uri="{FF2B5EF4-FFF2-40B4-BE49-F238E27FC236}">
                <a16:creationId xmlns:a16="http://schemas.microsoft.com/office/drawing/2014/main" id="{5BD57CE3-67E2-D486-ED96-DC5198A57E81}"/>
              </a:ext>
            </a:extLst>
          </p:cNvPr>
          <p:cNvGrpSpPr/>
          <p:nvPr/>
        </p:nvGrpSpPr>
        <p:grpSpPr>
          <a:xfrm>
            <a:off x="208047" y="1854376"/>
            <a:ext cx="2076919" cy="2555780"/>
            <a:chOff x="208047" y="1854376"/>
            <a:chExt cx="2076919" cy="2555780"/>
          </a:xfrm>
        </p:grpSpPr>
        <p:pic>
          <p:nvPicPr>
            <p:cNvPr id="14" name="Picture 13" descr="A mannequin with a person in a blue shirt&#10;&#10;Description automatically generated">
              <a:extLst>
                <a:ext uri="{FF2B5EF4-FFF2-40B4-BE49-F238E27FC236}">
                  <a16:creationId xmlns:a16="http://schemas.microsoft.com/office/drawing/2014/main" id="{78990D59-2773-8FF2-8F3D-A300F8BD924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35252" y="1854376"/>
              <a:ext cx="1801484" cy="1783481"/>
            </a:xfrm>
            <a:prstGeom prst="rect">
              <a:avLst/>
            </a:prstGeom>
          </p:spPr>
        </p:pic>
        <p:sp>
          <p:nvSpPr>
            <p:cNvPr id="15" name="TextBox 14">
              <a:extLst>
                <a:ext uri="{FF2B5EF4-FFF2-40B4-BE49-F238E27FC236}">
                  <a16:creationId xmlns:a16="http://schemas.microsoft.com/office/drawing/2014/main" id="{D6EADA26-7276-036B-21D4-850D6B8AA48A}"/>
                </a:ext>
              </a:extLst>
            </p:cNvPr>
            <p:cNvSpPr txBox="1"/>
            <p:nvPr/>
          </p:nvSpPr>
          <p:spPr>
            <a:xfrm>
              <a:off x="208047" y="3671492"/>
              <a:ext cx="2076919" cy="738664"/>
            </a:xfrm>
            <a:prstGeom prst="rect">
              <a:avLst/>
            </a:prstGeom>
            <a:noFill/>
          </p:spPr>
          <p:txBody>
            <a:bodyPr wrap="square" rtlCol="0">
              <a:spAutoFit/>
            </a:bodyPr>
            <a:lstStyle>
              <a:defPPr>
                <a:defRPr lang="en-US"/>
              </a:defPPr>
              <a:lvl1pPr algn="ctr">
                <a:defRPr sz="1400" b="1"/>
              </a:lvl1pPr>
            </a:lstStyle>
            <a:p>
              <a:r>
                <a:rPr lang="en-US" dirty="0"/>
                <a:t>Hanson Robotics also created </a:t>
              </a:r>
              <a:r>
                <a:rPr lang="en-US" i="1" dirty="0">
                  <a:solidFill>
                    <a:srgbClr val="0070C0"/>
                  </a:solidFill>
                </a:rPr>
                <a:t>Grace </a:t>
              </a:r>
              <a:r>
                <a:rPr lang="en-US" dirty="0"/>
                <a:t>which is a healthcare robot</a:t>
              </a:r>
            </a:p>
          </p:txBody>
        </p:sp>
      </p:grpSp>
      <p:sp>
        <p:nvSpPr>
          <p:cNvPr id="18" name="TextBox 17">
            <a:extLst>
              <a:ext uri="{FF2B5EF4-FFF2-40B4-BE49-F238E27FC236}">
                <a16:creationId xmlns:a16="http://schemas.microsoft.com/office/drawing/2014/main" id="{9D0B78D1-9A5C-339C-BF05-6BB50A4AAF78}"/>
              </a:ext>
            </a:extLst>
          </p:cNvPr>
          <p:cNvSpPr txBox="1"/>
          <p:nvPr/>
        </p:nvSpPr>
        <p:spPr>
          <a:xfrm>
            <a:off x="316064" y="1025221"/>
            <a:ext cx="1966796" cy="738664"/>
          </a:xfrm>
          <a:prstGeom prst="rect">
            <a:avLst/>
          </a:prstGeom>
          <a:noFill/>
        </p:spPr>
        <p:txBody>
          <a:bodyPr wrap="square" rtlCol="0">
            <a:spAutoFit/>
          </a:bodyPr>
          <a:lstStyle>
            <a:defPPr>
              <a:defRPr lang="en-US"/>
            </a:defPPr>
            <a:lvl1pPr algn="ctr">
              <a:defRPr sz="1400" b="1"/>
            </a:lvl1pPr>
          </a:lstStyle>
          <a:p>
            <a:r>
              <a:rPr lang="en-US" i="1" dirty="0">
                <a:solidFill>
                  <a:srgbClr val="0070C0"/>
                </a:solidFill>
              </a:rPr>
              <a:t>AI CEO of </a:t>
            </a:r>
            <a:r>
              <a:rPr lang="en-US" i="1" dirty="0" err="1">
                <a:solidFill>
                  <a:srgbClr val="0070C0"/>
                </a:solidFill>
              </a:rPr>
              <a:t>Dictador</a:t>
            </a:r>
            <a:r>
              <a:rPr lang="en-US" dirty="0"/>
              <a:t>, developed by Hanson Robotics</a:t>
            </a:r>
          </a:p>
        </p:txBody>
      </p:sp>
      <p:grpSp>
        <p:nvGrpSpPr>
          <p:cNvPr id="5" name="Group 4">
            <a:extLst>
              <a:ext uri="{FF2B5EF4-FFF2-40B4-BE49-F238E27FC236}">
                <a16:creationId xmlns:a16="http://schemas.microsoft.com/office/drawing/2014/main" id="{10D2C4B0-2926-EF11-F49C-6E1F4F2E7F72}"/>
              </a:ext>
            </a:extLst>
          </p:cNvPr>
          <p:cNvGrpSpPr/>
          <p:nvPr/>
        </p:nvGrpSpPr>
        <p:grpSpPr>
          <a:xfrm>
            <a:off x="451592" y="4737095"/>
            <a:ext cx="3613359" cy="1405710"/>
            <a:chOff x="451592" y="4737095"/>
            <a:chExt cx="3613359" cy="1405710"/>
          </a:xfrm>
        </p:grpSpPr>
        <p:pic>
          <p:nvPicPr>
            <p:cNvPr id="20" name="Picture 19" descr="A person wearing a red tie and a blue jacket&#10;&#10;Description automatically generated">
              <a:extLst>
                <a:ext uri="{FF2B5EF4-FFF2-40B4-BE49-F238E27FC236}">
                  <a16:creationId xmlns:a16="http://schemas.microsoft.com/office/drawing/2014/main" id="{E6CC2D23-ECA3-1CE5-4A51-7A8BE26293B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90138" y="4747794"/>
              <a:ext cx="2074813" cy="1395011"/>
            </a:xfrm>
            <a:prstGeom prst="rect">
              <a:avLst/>
            </a:prstGeom>
          </p:spPr>
        </p:pic>
        <p:sp>
          <p:nvSpPr>
            <p:cNvPr id="21" name="TextBox 20">
              <a:extLst>
                <a:ext uri="{FF2B5EF4-FFF2-40B4-BE49-F238E27FC236}">
                  <a16:creationId xmlns:a16="http://schemas.microsoft.com/office/drawing/2014/main" id="{79AD6174-AC47-3FE4-BE13-EC04B850F2DF}"/>
                </a:ext>
              </a:extLst>
            </p:cNvPr>
            <p:cNvSpPr txBox="1"/>
            <p:nvPr/>
          </p:nvSpPr>
          <p:spPr>
            <a:xfrm>
              <a:off x="451592" y="4737095"/>
              <a:ext cx="1538546" cy="1384995"/>
            </a:xfrm>
            <a:prstGeom prst="rect">
              <a:avLst/>
            </a:prstGeom>
            <a:noFill/>
          </p:spPr>
          <p:txBody>
            <a:bodyPr wrap="square" rtlCol="0">
              <a:spAutoFit/>
            </a:bodyPr>
            <a:lstStyle>
              <a:defPPr>
                <a:defRPr lang="en-US"/>
              </a:defPPr>
              <a:lvl1pPr algn="ctr">
                <a:defRPr sz="1400" b="1"/>
              </a:lvl1pPr>
            </a:lstStyle>
            <a:p>
              <a:r>
                <a:rPr lang="en-US" i="1" dirty="0">
                  <a:solidFill>
                    <a:srgbClr val="0070C0"/>
                  </a:solidFill>
                </a:rPr>
                <a:t>Nadine</a:t>
              </a:r>
              <a:r>
                <a:rPr lang="en-US" dirty="0"/>
                <a:t>, a ‘social’ robot is modelled on its creator Prof. Nadia M. </a:t>
              </a:r>
              <a:r>
                <a:rPr lang="en-US" dirty="0" err="1"/>
                <a:t>Thalmann</a:t>
              </a:r>
              <a:endParaRPr lang="en-US" dirty="0"/>
            </a:p>
          </p:txBody>
        </p:sp>
      </p:grpSp>
      <p:grpSp>
        <p:nvGrpSpPr>
          <p:cNvPr id="7" name="Group 6">
            <a:extLst>
              <a:ext uri="{FF2B5EF4-FFF2-40B4-BE49-F238E27FC236}">
                <a16:creationId xmlns:a16="http://schemas.microsoft.com/office/drawing/2014/main" id="{7011B0EB-31FE-C82F-8314-D6556C0712FE}"/>
              </a:ext>
            </a:extLst>
          </p:cNvPr>
          <p:cNvGrpSpPr/>
          <p:nvPr/>
        </p:nvGrpSpPr>
        <p:grpSpPr>
          <a:xfrm>
            <a:off x="4812382" y="4734116"/>
            <a:ext cx="4133160" cy="1600438"/>
            <a:chOff x="4812382" y="4734116"/>
            <a:chExt cx="4133160" cy="1600438"/>
          </a:xfrm>
        </p:grpSpPr>
        <p:sp>
          <p:nvSpPr>
            <p:cNvPr id="22" name="TextBox 21">
              <a:extLst>
                <a:ext uri="{FF2B5EF4-FFF2-40B4-BE49-F238E27FC236}">
                  <a16:creationId xmlns:a16="http://schemas.microsoft.com/office/drawing/2014/main" id="{A243BF7E-D094-A78D-B10E-67A3E85E83C2}"/>
                </a:ext>
              </a:extLst>
            </p:cNvPr>
            <p:cNvSpPr txBox="1"/>
            <p:nvPr/>
          </p:nvSpPr>
          <p:spPr>
            <a:xfrm>
              <a:off x="6870729" y="4734116"/>
              <a:ext cx="2074813" cy="1600438"/>
            </a:xfrm>
            <a:prstGeom prst="rect">
              <a:avLst/>
            </a:prstGeom>
            <a:noFill/>
          </p:spPr>
          <p:txBody>
            <a:bodyPr wrap="square" rtlCol="0">
              <a:spAutoFit/>
            </a:bodyPr>
            <a:lstStyle>
              <a:defPPr>
                <a:defRPr lang="en-US"/>
              </a:defPPr>
              <a:lvl1pPr algn="ctr">
                <a:defRPr sz="1400" b="1"/>
              </a:lvl1pPr>
            </a:lstStyle>
            <a:p>
              <a:r>
                <a:rPr lang="en-US" i="1" dirty="0" err="1">
                  <a:solidFill>
                    <a:srgbClr val="0070C0"/>
                  </a:solidFill>
                </a:rPr>
                <a:t>Geminoid</a:t>
              </a:r>
              <a:r>
                <a:rPr lang="en-US" dirty="0"/>
                <a:t> was modelled on its creator Hiroshi Ishiguro - Director of the Japan-based Intelligent Robotics Laboratory</a:t>
              </a:r>
            </a:p>
          </p:txBody>
        </p:sp>
        <p:pic>
          <p:nvPicPr>
            <p:cNvPr id="24" name="Picture 23" descr="A person in front of a sign&#10;&#10;Description automatically generated">
              <a:extLst>
                <a:ext uri="{FF2B5EF4-FFF2-40B4-BE49-F238E27FC236}">
                  <a16:creationId xmlns:a16="http://schemas.microsoft.com/office/drawing/2014/main" id="{C0EC4C99-8D9A-2138-FC82-B2433104B05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812382" y="4747794"/>
              <a:ext cx="2074813" cy="1395011"/>
            </a:xfrm>
            <a:prstGeom prst="rect">
              <a:avLst/>
            </a:prstGeom>
          </p:spPr>
        </p:pic>
      </p:grpSp>
      <p:grpSp>
        <p:nvGrpSpPr>
          <p:cNvPr id="4" name="Group 3">
            <a:extLst>
              <a:ext uri="{FF2B5EF4-FFF2-40B4-BE49-F238E27FC236}">
                <a16:creationId xmlns:a16="http://schemas.microsoft.com/office/drawing/2014/main" id="{4CB761C5-B23F-CC66-4EEA-FBD2C48AEACD}"/>
              </a:ext>
            </a:extLst>
          </p:cNvPr>
          <p:cNvGrpSpPr/>
          <p:nvPr/>
        </p:nvGrpSpPr>
        <p:grpSpPr>
          <a:xfrm>
            <a:off x="6887195" y="2035244"/>
            <a:ext cx="2074813" cy="2524310"/>
            <a:chOff x="6887195" y="2035244"/>
            <a:chExt cx="2074813" cy="2524310"/>
          </a:xfrm>
        </p:grpSpPr>
        <p:sp>
          <p:nvSpPr>
            <p:cNvPr id="25" name="TextBox 24">
              <a:extLst>
                <a:ext uri="{FF2B5EF4-FFF2-40B4-BE49-F238E27FC236}">
                  <a16:creationId xmlns:a16="http://schemas.microsoft.com/office/drawing/2014/main" id="{5437DE56-0027-91B6-46B8-F7DED8F4A553}"/>
                </a:ext>
              </a:extLst>
            </p:cNvPr>
            <p:cNvSpPr txBox="1"/>
            <p:nvPr/>
          </p:nvSpPr>
          <p:spPr>
            <a:xfrm>
              <a:off x="6887195" y="3390003"/>
              <a:ext cx="2074813" cy="1169551"/>
            </a:xfrm>
            <a:prstGeom prst="rect">
              <a:avLst/>
            </a:prstGeom>
            <a:noFill/>
          </p:spPr>
          <p:txBody>
            <a:bodyPr wrap="square" rtlCol="0">
              <a:spAutoFit/>
            </a:bodyPr>
            <a:lstStyle>
              <a:defPPr>
                <a:defRPr lang="en-US"/>
              </a:defPPr>
              <a:lvl1pPr algn="ctr">
                <a:defRPr sz="1400" b="1"/>
              </a:lvl1pPr>
            </a:lstStyle>
            <a:p>
              <a:r>
                <a:rPr lang="en-US" dirty="0"/>
                <a:t>Cornwall-based Engineered Arts’ </a:t>
              </a:r>
              <a:r>
                <a:rPr lang="en-US" i="1" dirty="0" err="1">
                  <a:solidFill>
                    <a:srgbClr val="0070C0"/>
                  </a:solidFill>
                </a:rPr>
                <a:t>Ameca</a:t>
              </a:r>
              <a:r>
                <a:rPr lang="en-US" dirty="0"/>
                <a:t> called the ''world's most advanced humanoid”</a:t>
              </a:r>
            </a:p>
          </p:txBody>
        </p:sp>
        <p:pic>
          <p:nvPicPr>
            <p:cNvPr id="27" name="Picture 26" descr="A robot head with a microphone&#10;&#10;Description automatically generated">
              <a:extLst>
                <a:ext uri="{FF2B5EF4-FFF2-40B4-BE49-F238E27FC236}">
                  <a16:creationId xmlns:a16="http://schemas.microsoft.com/office/drawing/2014/main" id="{854E2693-9AE9-D2A7-9903-042BD9CC965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172352" y="2035244"/>
              <a:ext cx="1657388" cy="1354759"/>
            </a:xfrm>
            <a:prstGeom prst="rect">
              <a:avLst/>
            </a:prstGeom>
          </p:spPr>
        </p:pic>
      </p:grpSp>
      <p:sp>
        <p:nvSpPr>
          <p:cNvPr id="28" name="Title 27">
            <a:extLst>
              <a:ext uri="{FF2B5EF4-FFF2-40B4-BE49-F238E27FC236}">
                <a16:creationId xmlns:a16="http://schemas.microsoft.com/office/drawing/2014/main" id="{41E3444B-6E63-C72A-A2F2-9B4A102D0D0D}"/>
              </a:ext>
            </a:extLst>
          </p:cNvPr>
          <p:cNvSpPr>
            <a:spLocks noGrp="1"/>
          </p:cNvSpPr>
          <p:nvPr>
            <p:ph type="title"/>
          </p:nvPr>
        </p:nvSpPr>
        <p:spPr>
          <a:xfrm>
            <a:off x="208047" y="234273"/>
            <a:ext cx="6593445" cy="680978"/>
          </a:xfrm>
        </p:spPr>
        <p:txBody>
          <a:bodyPr/>
          <a:lstStyle/>
          <a:p>
            <a:r>
              <a:rPr lang="en-US" sz="3600" b="1" i="1" dirty="0">
                <a:solidFill>
                  <a:schemeClr val="accent2"/>
                </a:solidFill>
              </a:rPr>
              <a:t>AI for Good </a:t>
            </a:r>
            <a:r>
              <a:rPr lang="en-US" sz="3600" b="1" dirty="0"/>
              <a:t>Global Summit</a:t>
            </a:r>
          </a:p>
        </p:txBody>
      </p:sp>
      <p:sp>
        <p:nvSpPr>
          <p:cNvPr id="29" name="TextBox 28">
            <a:extLst>
              <a:ext uri="{FF2B5EF4-FFF2-40B4-BE49-F238E27FC236}">
                <a16:creationId xmlns:a16="http://schemas.microsoft.com/office/drawing/2014/main" id="{9E4FF1BE-FACF-9D74-0D87-8136E3846CA3}"/>
              </a:ext>
            </a:extLst>
          </p:cNvPr>
          <p:cNvSpPr txBox="1"/>
          <p:nvPr/>
        </p:nvSpPr>
        <p:spPr>
          <a:xfrm>
            <a:off x="106864" y="6574025"/>
            <a:ext cx="8059983" cy="215444"/>
          </a:xfrm>
          <a:prstGeom prst="rect">
            <a:avLst/>
          </a:prstGeom>
          <a:noFill/>
        </p:spPr>
        <p:txBody>
          <a:bodyPr wrap="square" rtlCol="0">
            <a:spAutoFit/>
          </a:bodyPr>
          <a:lstStyle/>
          <a:p>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a:t>
            </a:r>
            <a:r>
              <a:rPr lang="en-US" sz="800" dirty="0"/>
              <a:t>https://www.dailymail.co.uk/sciencetech/article-12286385/The-rise-Terminators-AI-robots-claim-run-Earth-better-clouded-humans.html</a:t>
            </a:r>
          </a:p>
        </p:txBody>
      </p:sp>
      <p:pic>
        <p:nvPicPr>
          <p:cNvPr id="31" name="Picture 30" descr="A group of mannequins in black and white dresses&#10;&#10;Description automatically generated">
            <a:extLst>
              <a:ext uri="{FF2B5EF4-FFF2-40B4-BE49-F238E27FC236}">
                <a16:creationId xmlns:a16="http://schemas.microsoft.com/office/drawing/2014/main" id="{D64759B5-16FA-9872-92F1-ED3BC4EDC6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6103" y="1024248"/>
            <a:ext cx="4255389" cy="2852587"/>
          </a:xfrm>
          <a:prstGeom prst="rect">
            <a:avLst/>
          </a:prstGeom>
        </p:spPr>
      </p:pic>
      <p:pic>
        <p:nvPicPr>
          <p:cNvPr id="34" name="Picture 33" descr="A black background with a black square&#10;&#10;Description automatically generated">
            <a:extLst>
              <a:ext uri="{FF2B5EF4-FFF2-40B4-BE49-F238E27FC236}">
                <a16:creationId xmlns:a16="http://schemas.microsoft.com/office/drawing/2014/main" id="{70BBE455-F710-C3B6-8A25-CAC8E9D677FA}"/>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801492" y="116683"/>
            <a:ext cx="2229492" cy="655733"/>
          </a:xfrm>
          <a:prstGeom prst="rect">
            <a:avLst/>
          </a:prstGeom>
        </p:spPr>
      </p:pic>
      <p:cxnSp>
        <p:nvCxnSpPr>
          <p:cNvPr id="36" name="Straight Arrow Connector 35">
            <a:extLst>
              <a:ext uri="{FF2B5EF4-FFF2-40B4-BE49-F238E27FC236}">
                <a16:creationId xmlns:a16="http://schemas.microsoft.com/office/drawing/2014/main" id="{DD58BAD0-16B2-2214-3D58-6EA4D308E87A}"/>
              </a:ext>
            </a:extLst>
          </p:cNvPr>
          <p:cNvCxnSpPr/>
          <p:nvPr/>
        </p:nvCxnSpPr>
        <p:spPr>
          <a:xfrm>
            <a:off x="2115092" y="1296647"/>
            <a:ext cx="598779" cy="43553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38CAF0A-AEC2-B8F1-8180-EEBE171BA0C3}"/>
              </a:ext>
            </a:extLst>
          </p:cNvPr>
          <p:cNvCxnSpPr>
            <a:cxnSpLocks/>
          </p:cNvCxnSpPr>
          <p:nvPr/>
        </p:nvCxnSpPr>
        <p:spPr>
          <a:xfrm flipH="1" flipV="1">
            <a:off x="4921322" y="2884655"/>
            <a:ext cx="441789" cy="107178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E5E234E-CA5F-53FC-C27F-B3D40C3430EC}"/>
              </a:ext>
            </a:extLst>
          </p:cNvPr>
          <p:cNvCxnSpPr>
            <a:cxnSpLocks/>
          </p:cNvCxnSpPr>
          <p:nvPr/>
        </p:nvCxnSpPr>
        <p:spPr>
          <a:xfrm flipH="1">
            <a:off x="5739397" y="1690633"/>
            <a:ext cx="1471462" cy="15637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98FB5BB-912D-FC4E-7495-486B330FFC0D}"/>
              </a:ext>
            </a:extLst>
          </p:cNvPr>
          <p:cNvSpPr txBox="1"/>
          <p:nvPr/>
        </p:nvSpPr>
        <p:spPr>
          <a:xfrm>
            <a:off x="7556001" y="600781"/>
            <a:ext cx="1587999" cy="307777"/>
          </a:xfrm>
          <a:prstGeom prst="rect">
            <a:avLst/>
          </a:prstGeom>
          <a:noFill/>
        </p:spPr>
        <p:txBody>
          <a:bodyPr wrap="square" rtlCol="0">
            <a:spAutoFit/>
          </a:bodyPr>
          <a:lstStyle/>
          <a:p>
            <a:r>
              <a:rPr lang="en-US" sz="1400" b="1" dirty="0"/>
              <a:t>6-7 July 2023</a:t>
            </a:r>
          </a:p>
        </p:txBody>
      </p:sp>
    </p:spTree>
    <p:extLst>
      <p:ext uri="{BB962C8B-B14F-4D97-AF65-F5344CB8AC3E}">
        <p14:creationId xmlns:p14="http://schemas.microsoft.com/office/powerpoint/2010/main" val="340138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C6BE1-72A5-4BCB-BBA0-AB63C18D7D16}"/>
              </a:ext>
            </a:extLst>
          </p:cNvPr>
          <p:cNvSpPr/>
          <p:nvPr/>
        </p:nvSpPr>
        <p:spPr>
          <a:xfrm>
            <a:off x="357027" y="2034989"/>
            <a:ext cx="8429946" cy="58718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376518" y="23018"/>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655985" y="1461248"/>
            <a:ext cx="7734980" cy="4347275"/>
          </a:xfrm>
        </p:spPr>
        <p:txBody>
          <a:bodyPr/>
          <a:lstStyle/>
          <a:p>
            <a:pPr marL="347472" algn="l" rtl="0" fontAlgn="base">
              <a:spcBef>
                <a:spcPts val="768"/>
              </a:spcBef>
              <a:spcAft>
                <a:spcPts val="0"/>
              </a:spcAft>
            </a:pPr>
            <a:r>
              <a:rPr lang="en-US" b="1" spc="-1" dirty="0">
                <a:solidFill>
                  <a:schemeClr val="bg2"/>
                </a:solidFill>
                <a:effectLst/>
                <a:latin typeface="Arial" panose="020B0604020202020204" pitchFamily="34" charset="0"/>
              </a:rPr>
              <a:t>AI In The </a:t>
            </a:r>
            <a:r>
              <a:rPr lang="en-US" b="1" spc="-1" dirty="0">
                <a:solidFill>
                  <a:schemeClr val="bg2"/>
                </a:solidFill>
                <a:latin typeface="Arial" panose="020B0604020202020204" pitchFamily="34" charset="0"/>
              </a:rPr>
              <a:t>News/Media</a:t>
            </a:r>
            <a:r>
              <a:rPr lang="en-US" b="1" spc="-1" dirty="0">
                <a:solidFill>
                  <a:schemeClr val="bg2"/>
                </a:solidFill>
                <a:effectLst/>
                <a:latin typeface="Arial" panose="020B0604020202020204" pitchFamily="34" charset="0"/>
              </a:rPr>
              <a:t> </a:t>
            </a:r>
          </a:p>
          <a:p>
            <a:pPr marL="397764" lvl="1" indent="0">
              <a:spcBef>
                <a:spcPts val="672"/>
              </a:spcBef>
              <a:spcAft>
                <a:spcPts val="0"/>
              </a:spcAft>
              <a:buNone/>
            </a:pPr>
            <a:r>
              <a:rPr lang="en-US" sz="3200" dirty="0">
                <a:solidFill>
                  <a:schemeClr val="bg2"/>
                </a:solidFill>
                <a:ea typeface="+mn-ea"/>
                <a:cs typeface="+mn-cs"/>
              </a:rPr>
              <a:t>–</a:t>
            </a:r>
            <a:r>
              <a:rPr lang="en-US" sz="3200" b="1" dirty="0">
                <a:solidFill>
                  <a:schemeClr val="bg1"/>
                </a:solidFill>
                <a:ea typeface="+mn-ea"/>
                <a:cs typeface="+mn-cs"/>
              </a:rPr>
              <a:t> </a:t>
            </a:r>
            <a:r>
              <a:rPr lang="en-US" sz="3200" b="1" dirty="0">
                <a:solidFill>
                  <a:schemeClr val="accent2"/>
                </a:solidFill>
                <a:ea typeface="+mn-ea"/>
                <a:cs typeface="+mn-cs"/>
              </a:rPr>
              <a:t>Current Trends</a:t>
            </a:r>
          </a:p>
          <a:p>
            <a:pPr marL="347472" algn="l" rtl="0" fontAlgn="base">
              <a:spcBef>
                <a:spcPts val="768"/>
              </a:spcBef>
              <a:spcAft>
                <a:spcPts val="0"/>
              </a:spcAft>
            </a:pPr>
            <a:r>
              <a:rPr lang="en-US" b="1" spc="-1" dirty="0">
                <a:solidFill>
                  <a:schemeClr val="bg1"/>
                </a:solidFill>
                <a:effectLst/>
                <a:latin typeface="Arial" panose="020B0604020202020204" pitchFamily="34" charset="0"/>
              </a:rPr>
              <a:t>What IS AI?</a:t>
            </a:r>
            <a:endParaRPr lang="en-US" dirty="0">
              <a:solidFill>
                <a:schemeClr val="bg1"/>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Current Uses of AI</a:t>
            </a:r>
            <a:endParaRPr lang="en-US" dirty="0">
              <a:solidFill>
                <a:schemeClr val="bg1"/>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Is This Intelligent?</a:t>
            </a:r>
          </a:p>
          <a:p>
            <a:pPr marL="347472" algn="l" rtl="0" fontAlgn="base">
              <a:spcBef>
                <a:spcPts val="768"/>
              </a:spcBef>
              <a:spcAft>
                <a:spcPts val="0"/>
              </a:spcAft>
            </a:pPr>
            <a:r>
              <a:rPr lang="en-US" b="1" spc="-1" dirty="0">
                <a:solidFill>
                  <a:schemeClr val="bg1"/>
                </a:solidFill>
                <a:effectLst/>
                <a:latin typeface="Arial" panose="020B0604020202020204" pitchFamily="34" charset="0"/>
              </a:rPr>
              <a:t>Where Is This Going?</a:t>
            </a:r>
            <a:endParaRPr lang="en-US" dirty="0">
              <a:solidFill>
                <a:schemeClr val="bg1"/>
              </a:solidFill>
              <a:effectLst/>
            </a:endParaRPr>
          </a:p>
        </p:txBody>
      </p:sp>
    </p:spTree>
    <p:extLst>
      <p:ext uri="{BB962C8B-B14F-4D97-AF65-F5344CB8AC3E}">
        <p14:creationId xmlns:p14="http://schemas.microsoft.com/office/powerpoint/2010/main" val="412573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7F96B6DB-A49C-60A6-D69C-93B03659147B}"/>
              </a:ext>
            </a:extLst>
          </p:cNvPr>
          <p:cNvSpPr>
            <a:spLocks noGrp="1" noChangeArrowheads="1"/>
          </p:cNvSpPr>
          <p:nvPr>
            <p:ph type="title"/>
          </p:nvPr>
        </p:nvSpPr>
        <p:spPr>
          <a:xfrm>
            <a:off x="72231" y="147672"/>
            <a:ext cx="7601557" cy="558800"/>
          </a:xfrm>
        </p:spPr>
        <p:txBody>
          <a:bodyPr/>
          <a:lstStyle/>
          <a:p>
            <a:r>
              <a:rPr lang="en-US" altLang="en-US" sz="3600" b="1" dirty="0"/>
              <a:t>Current Trends</a:t>
            </a:r>
            <a:endParaRPr lang="en-US" altLang="en-US" sz="3600" dirty="0"/>
          </a:p>
        </p:txBody>
      </p:sp>
      <p:sp>
        <p:nvSpPr>
          <p:cNvPr id="20483" name="Content Placeholder 2">
            <a:extLst>
              <a:ext uri="{FF2B5EF4-FFF2-40B4-BE49-F238E27FC236}">
                <a16:creationId xmlns:a16="http://schemas.microsoft.com/office/drawing/2014/main" id="{EDD00CF6-FE6B-674A-2FC0-08CAC33C2636}"/>
              </a:ext>
            </a:extLst>
          </p:cNvPr>
          <p:cNvSpPr>
            <a:spLocks noGrp="1" noChangeArrowheads="1"/>
          </p:cNvSpPr>
          <p:nvPr>
            <p:ph idx="1"/>
          </p:nvPr>
        </p:nvSpPr>
        <p:spPr>
          <a:xfrm>
            <a:off x="203200" y="2995614"/>
            <a:ext cx="8940800" cy="3435314"/>
          </a:xfrm>
        </p:spPr>
        <p:txBody>
          <a:bodyPr/>
          <a:lstStyle/>
          <a:p>
            <a:pPr marL="457200" indent="-457200">
              <a:buFontTx/>
              <a:buAutoNum type="arabicPeriod" startAt="2"/>
            </a:pPr>
            <a:r>
              <a:rPr lang="en-US" altLang="en-US" sz="2400" b="1" dirty="0"/>
              <a:t>Big AI-Related Acquisitions</a:t>
            </a:r>
          </a:p>
          <a:p>
            <a:pPr lvl="1"/>
            <a:r>
              <a:rPr lang="en-US" altLang="en-US" sz="2000" b="1" dirty="0"/>
              <a:t>Intel</a:t>
            </a:r>
            <a:r>
              <a:rPr lang="en-US" altLang="en-US" sz="2000" dirty="0"/>
              <a:t> ...purchased </a:t>
            </a:r>
            <a:r>
              <a:rPr lang="en-US" altLang="en-US" sz="2000" b="1" dirty="0" err="1"/>
              <a:t>Nervana</a:t>
            </a:r>
            <a:r>
              <a:rPr lang="en-US" altLang="en-US" sz="2000" b="1" dirty="0"/>
              <a:t> Systems </a:t>
            </a:r>
            <a:r>
              <a:rPr lang="en-US" altLang="en-US" sz="2000" dirty="0"/>
              <a:t>(&gt;$400 million) and </a:t>
            </a:r>
            <a:r>
              <a:rPr lang="en-US" altLang="en-US" sz="2000" b="1" dirty="0" err="1"/>
              <a:t>Movidius</a:t>
            </a:r>
            <a:r>
              <a:rPr lang="en-US" altLang="en-US" sz="2000" dirty="0"/>
              <a:t>, two startups that make …deep-learning computations.</a:t>
            </a:r>
          </a:p>
          <a:p>
            <a:pPr lvl="1"/>
            <a:r>
              <a:rPr lang="en-US" altLang="en-US" sz="2000" b="1" dirty="0"/>
              <a:t>DeepMind</a:t>
            </a:r>
            <a:r>
              <a:rPr lang="en-US" altLang="en-US" sz="2000" dirty="0"/>
              <a:t> (chief founder, </a:t>
            </a:r>
            <a:r>
              <a:rPr lang="en-US" altLang="en-US" sz="2000" dirty="0" err="1"/>
              <a:t>Demis</a:t>
            </a:r>
            <a:r>
              <a:rPr lang="en-US" altLang="en-US" sz="2000" dirty="0"/>
              <a:t> Hassabis) was acquired by Google for $600M in 2014.</a:t>
            </a:r>
          </a:p>
          <a:p>
            <a:pPr lvl="1"/>
            <a:r>
              <a:rPr lang="en-US" altLang="en-US" sz="2000" b="1" dirty="0" err="1"/>
              <a:t>Ginni</a:t>
            </a:r>
            <a:r>
              <a:rPr lang="en-US" altLang="en-US" sz="2000" b="1" dirty="0"/>
              <a:t> Rometty</a:t>
            </a:r>
            <a:r>
              <a:rPr lang="en-US" altLang="en-US" sz="2000" dirty="0"/>
              <a:t>, CEO of </a:t>
            </a:r>
            <a:r>
              <a:rPr lang="en-US" altLang="en-US" sz="2000" b="1" dirty="0"/>
              <a:t>IBM</a:t>
            </a:r>
            <a:r>
              <a:rPr lang="en-US" altLang="en-US" sz="2000" dirty="0"/>
              <a:t>, who has said that her organization is betting the company on AI</a:t>
            </a:r>
          </a:p>
          <a:p>
            <a:pPr lvl="1"/>
            <a:r>
              <a:rPr lang="en-US" altLang="en-US" sz="2000" b="1" dirty="0"/>
              <a:t>Panasonic</a:t>
            </a:r>
            <a:r>
              <a:rPr lang="en-US" altLang="en-US" sz="2000" dirty="0"/>
              <a:t> acquired </a:t>
            </a:r>
            <a:r>
              <a:rPr lang="en-US" altLang="en-US" sz="2000" b="1" dirty="0"/>
              <a:t>Blue Yonder </a:t>
            </a:r>
            <a:r>
              <a:rPr lang="en-US" altLang="en-US" sz="2000" dirty="0"/>
              <a:t>for $7.1B in 2021</a:t>
            </a:r>
          </a:p>
          <a:p>
            <a:pPr lvl="1"/>
            <a:r>
              <a:rPr lang="en-US" altLang="en-US" sz="2000" b="1" dirty="0"/>
              <a:t>Microsoft</a:t>
            </a:r>
            <a:r>
              <a:rPr lang="en-US" altLang="en-US" sz="2000" dirty="0"/>
              <a:t> recently invested $10B in </a:t>
            </a:r>
            <a:r>
              <a:rPr lang="en-US" altLang="en-US" sz="2000" b="1" dirty="0"/>
              <a:t>OpenAI</a:t>
            </a:r>
          </a:p>
        </p:txBody>
      </p:sp>
      <p:sp>
        <p:nvSpPr>
          <p:cNvPr id="5" name="Content Placeholder 2">
            <a:extLst>
              <a:ext uri="{FF2B5EF4-FFF2-40B4-BE49-F238E27FC236}">
                <a16:creationId xmlns:a16="http://schemas.microsoft.com/office/drawing/2014/main" id="{2DC85AF5-0E32-5E29-F856-959BA84CA052}"/>
              </a:ext>
            </a:extLst>
          </p:cNvPr>
          <p:cNvSpPr txBox="1">
            <a:spLocks/>
          </p:cNvSpPr>
          <p:nvPr/>
        </p:nvSpPr>
        <p:spPr bwMode="auto">
          <a:xfrm>
            <a:off x="203200" y="6554787"/>
            <a:ext cx="4726112" cy="222249"/>
          </a:xfrm>
          <a:prstGeom prst="rect">
            <a:avLst/>
          </a:prstGeom>
          <a:noFill/>
          <a:ln w="9525">
            <a:noFill/>
            <a:miter lim="800000"/>
            <a:headEnd/>
            <a:tailEnd/>
          </a:ln>
        </p:spPr>
        <p:txBody>
          <a:bodyPr/>
          <a:lstStyle/>
          <a:p>
            <a:pPr>
              <a:spcBef>
                <a:spcPct val="20000"/>
              </a:spcBef>
              <a:defRPr/>
            </a:pPr>
            <a:r>
              <a:rPr lang="en-US" sz="800" kern="0" dirty="0">
                <a:latin typeface="+mn-lt"/>
              </a:rPr>
              <a:t>Source:  http://fortune.com/ai-artificial-intelligence-deep-machine-learning/</a:t>
            </a:r>
          </a:p>
        </p:txBody>
      </p:sp>
      <p:pic>
        <p:nvPicPr>
          <p:cNvPr id="20485" name="Picture 5">
            <a:extLst>
              <a:ext uri="{FF2B5EF4-FFF2-40B4-BE49-F238E27FC236}">
                <a16:creationId xmlns:a16="http://schemas.microsoft.com/office/drawing/2014/main" id="{EB640DDF-AA0C-38C6-5EA9-3325AD980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2338" y="147672"/>
            <a:ext cx="168433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AE591602-FAE8-8354-5A3F-0C4DF213B5D9}"/>
              </a:ext>
            </a:extLst>
          </p:cNvPr>
          <p:cNvSpPr txBox="1">
            <a:spLocks/>
          </p:cNvSpPr>
          <p:nvPr/>
        </p:nvSpPr>
        <p:spPr bwMode="auto">
          <a:xfrm>
            <a:off x="187325" y="942976"/>
            <a:ext cx="7258050" cy="1527175"/>
          </a:xfrm>
          <a:prstGeom prst="rect">
            <a:avLst/>
          </a:prstGeom>
          <a:noFill/>
          <a:ln w="9525">
            <a:noFill/>
            <a:miter lim="800000"/>
            <a:headEnd/>
            <a:tailEnd/>
          </a:ln>
        </p:spPr>
        <p:txBody>
          <a:bodyPr/>
          <a:lstStyle/>
          <a:p>
            <a:pPr marL="457200" indent="-457200">
              <a:spcBef>
                <a:spcPct val="20000"/>
              </a:spcBef>
              <a:buFontTx/>
              <a:buAutoNum type="arabicPeriod"/>
              <a:defRPr/>
            </a:pPr>
            <a:r>
              <a:rPr lang="en-US" sz="2400" b="1" kern="0" dirty="0">
                <a:latin typeface="+mn-lt"/>
              </a:rPr>
              <a:t>New Tricks every month in Translations, Large Language Models (e.g., ChatGPT)</a:t>
            </a:r>
          </a:p>
          <a:p>
            <a:pPr marL="742950" lvl="1" indent="-285750">
              <a:spcBef>
                <a:spcPct val="20000"/>
              </a:spcBef>
              <a:buFontTx/>
              <a:buChar char="–"/>
              <a:defRPr/>
            </a:pPr>
            <a:r>
              <a:rPr lang="en-US" sz="2000" b="1" kern="0" dirty="0">
                <a:latin typeface="+mn-lt"/>
              </a:rPr>
              <a:t>Machine translation </a:t>
            </a:r>
            <a:r>
              <a:rPr lang="en-US" sz="2000" kern="0" dirty="0">
                <a:latin typeface="+mn-lt"/>
              </a:rPr>
              <a:t>and other forms of </a:t>
            </a:r>
            <a:r>
              <a:rPr lang="en-US" sz="2000" b="1" kern="0" dirty="0">
                <a:latin typeface="+mn-lt"/>
              </a:rPr>
              <a:t>language processing</a:t>
            </a:r>
            <a:r>
              <a:rPr lang="en-US" sz="2000" kern="0" dirty="0">
                <a:latin typeface="+mn-lt"/>
              </a:rPr>
              <a:t> have also become far more convincing, with OpenAI, Google, Microsoft, Facebook, and Baidu unveiling new features every month.</a:t>
            </a:r>
            <a:endParaRPr lang="en-US" sz="2400" kern="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fade">
                                      <p:cBhvr>
                                        <p:cTn id="10" dur="500"/>
                                        <p:tgtEl>
                                          <p:spTgt spid="2048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animEffect transition="in" filter="fade">
                                      <p:cBhvr>
                                        <p:cTn id="13" dur="500"/>
                                        <p:tgtEl>
                                          <p:spTgt spid="2048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483">
                                            <p:txEl>
                                              <p:pRg st="3" end="3"/>
                                            </p:txEl>
                                          </p:spTgt>
                                        </p:tgtEl>
                                        <p:attrNameLst>
                                          <p:attrName>style.visibility</p:attrName>
                                        </p:attrNameLst>
                                      </p:cBhvr>
                                      <p:to>
                                        <p:strVal val="visible"/>
                                      </p:to>
                                    </p:set>
                                    <p:animEffect transition="in" filter="fade">
                                      <p:cBhvr>
                                        <p:cTn id="16" dur="500"/>
                                        <p:tgtEl>
                                          <p:spTgt spid="2048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animEffect transition="in" filter="fade">
                                      <p:cBhvr>
                                        <p:cTn id="19" dur="500"/>
                                        <p:tgtEl>
                                          <p:spTgt spid="2048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483">
                                            <p:txEl>
                                              <p:pRg st="5" end="5"/>
                                            </p:txEl>
                                          </p:spTgt>
                                        </p:tgtEl>
                                        <p:attrNameLst>
                                          <p:attrName>style.visibility</p:attrName>
                                        </p:attrNameLst>
                                      </p:cBhvr>
                                      <p:to>
                                        <p:strVal val="visible"/>
                                      </p:to>
                                    </p:set>
                                    <p:animEffect transition="in" filter="fade">
                                      <p:cBhvr>
                                        <p:cTn id="22" dur="500"/>
                                        <p:tgtEl>
                                          <p:spTgt spid="204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E802C9-46F5-4F61-149E-F09EFECCA312}"/>
              </a:ext>
            </a:extLst>
          </p:cNvPr>
          <p:cNvSpPr txBox="1"/>
          <p:nvPr/>
        </p:nvSpPr>
        <p:spPr>
          <a:xfrm>
            <a:off x="76841" y="6488668"/>
            <a:ext cx="607422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https://techcrunch.com/2023/06/16/ai-transformating-corporate-america/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https://techcrunch.com/2023/03/20/chatgpt-ai-startup-valuations</a:t>
            </a:r>
          </a:p>
        </p:txBody>
      </p:sp>
      <p:sp>
        <p:nvSpPr>
          <p:cNvPr id="3" name="TextBox 2">
            <a:extLst>
              <a:ext uri="{FF2B5EF4-FFF2-40B4-BE49-F238E27FC236}">
                <a16:creationId xmlns:a16="http://schemas.microsoft.com/office/drawing/2014/main" id="{C8CDCA77-B7DD-33CC-C007-31020CBE46FC}"/>
              </a:ext>
            </a:extLst>
          </p:cNvPr>
          <p:cNvSpPr txBox="1"/>
          <p:nvPr/>
        </p:nvSpPr>
        <p:spPr>
          <a:xfrm>
            <a:off x="283029" y="1174536"/>
            <a:ext cx="5792799" cy="1708160"/>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Hype or not, the potential of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AI has tech companies enamored</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Businesses large and small have begun betting heavily on efforts that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leverage AI in some fashion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spur their growth…</a:t>
            </a:r>
          </a:p>
        </p:txBody>
      </p:sp>
      <p:sp>
        <p:nvSpPr>
          <p:cNvPr id="4" name="TextBox 3">
            <a:extLst>
              <a:ext uri="{FF2B5EF4-FFF2-40B4-BE49-F238E27FC236}">
                <a16:creationId xmlns:a16="http://schemas.microsoft.com/office/drawing/2014/main" id="{A32A2392-8018-3A92-F6BF-750390DA439B}"/>
              </a:ext>
            </a:extLst>
          </p:cNvPr>
          <p:cNvSpPr txBox="1"/>
          <p:nvPr/>
        </p:nvSpPr>
        <p:spPr>
          <a:xfrm>
            <a:off x="577400" y="347810"/>
            <a:ext cx="6955605"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Business – AI Investment</a:t>
            </a:r>
          </a:p>
        </p:txBody>
      </p:sp>
      <p:pic>
        <p:nvPicPr>
          <p:cNvPr id="6" name="Picture 5" descr="A person in a suit holding a virtual screen&#10;&#10;Description automatically generated">
            <a:extLst>
              <a:ext uri="{FF2B5EF4-FFF2-40B4-BE49-F238E27FC236}">
                <a16:creationId xmlns:a16="http://schemas.microsoft.com/office/drawing/2014/main" id="{7DAC40D7-3341-ED4E-A208-9BC0F94FF96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98052" y="267129"/>
            <a:ext cx="2692131" cy="1794754"/>
          </a:xfrm>
          <a:prstGeom prst="rect">
            <a:avLst/>
          </a:prstGeom>
        </p:spPr>
      </p:pic>
      <p:sp>
        <p:nvSpPr>
          <p:cNvPr id="7" name="TextBox 6">
            <a:extLst>
              <a:ext uri="{FF2B5EF4-FFF2-40B4-BE49-F238E27FC236}">
                <a16:creationId xmlns:a16="http://schemas.microsoft.com/office/drawing/2014/main" id="{D4616026-A369-F0B7-9D7A-49CAC4F32D9C}"/>
              </a:ext>
            </a:extLst>
          </p:cNvPr>
          <p:cNvSpPr txBox="1"/>
          <p:nvPr/>
        </p:nvSpPr>
        <p:spPr>
          <a:xfrm>
            <a:off x="283029" y="2857312"/>
            <a:ext cx="8707154" cy="3631763"/>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There’s an all-out race to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add more utility and value to products</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to reap a portion of the resulting demand in AI-powered products and services.</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 many tech companies, investors are applying a new valuation method: </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AI proficiency</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Are we seeing an entirely new generation of software being built and sold? </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Yes</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742950" marR="0" lvl="1" indent="-28575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Good Example:  Copy.ai – content generator (ghost writer just for you)</a:t>
            </a:r>
          </a:p>
          <a:p>
            <a:pPr marL="0" marR="0" lvl="0" indent="0" algn="l" defTabSz="914400" rtl="0" eaLnBrk="0" fontAlgn="base" latinLnBrk="0" hangingPunct="0">
              <a:lnSpc>
                <a:spcPct val="100000"/>
              </a:lnSpc>
              <a:spcBef>
                <a:spcPts val="120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9" name="Graphic 8">
            <a:extLst>
              <a:ext uri="{FF2B5EF4-FFF2-40B4-BE49-F238E27FC236}">
                <a16:creationId xmlns:a16="http://schemas.microsoft.com/office/drawing/2014/main" id="{88A9B4B7-DC84-AFAF-424C-8B56FE54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20143" y="5734255"/>
            <a:ext cx="1903487" cy="568574"/>
          </a:xfrm>
          <a:prstGeom prst="rect">
            <a:avLst/>
          </a:prstGeom>
        </p:spPr>
      </p:pic>
      <p:pic>
        <p:nvPicPr>
          <p:cNvPr id="11" name="Picture 10">
            <a:extLst>
              <a:ext uri="{FF2B5EF4-FFF2-40B4-BE49-F238E27FC236}">
                <a16:creationId xmlns:a16="http://schemas.microsoft.com/office/drawing/2014/main" id="{967B1B4A-B06A-CCA6-7B67-6E7FCA2E31D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328168" y="5698531"/>
            <a:ext cx="3340792" cy="797042"/>
          </a:xfrm>
          <a:prstGeom prst="rect">
            <a:avLst/>
          </a:prstGeom>
        </p:spPr>
      </p:pic>
    </p:spTree>
    <p:extLst>
      <p:ext uri="{BB962C8B-B14F-4D97-AF65-F5344CB8AC3E}">
        <p14:creationId xmlns:p14="http://schemas.microsoft.com/office/powerpoint/2010/main" val="193865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ABE73-2087-9B36-F3E2-51B64B82ABD3}"/>
              </a:ext>
            </a:extLst>
          </p:cNvPr>
          <p:cNvSpPr txBox="1"/>
          <p:nvPr/>
        </p:nvSpPr>
        <p:spPr>
          <a:xfrm>
            <a:off x="140234" y="6523745"/>
            <a:ext cx="60198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https://www.axios.com/2023/06/20/ai-everything-definition-label-hype</a:t>
            </a:r>
          </a:p>
        </p:txBody>
      </p:sp>
      <p:sp>
        <p:nvSpPr>
          <p:cNvPr id="3" name="TextBox 2">
            <a:extLst>
              <a:ext uri="{FF2B5EF4-FFF2-40B4-BE49-F238E27FC236}">
                <a16:creationId xmlns:a16="http://schemas.microsoft.com/office/drawing/2014/main" id="{1E7BBA88-6FA6-0A14-3858-679AD32EF097}"/>
              </a:ext>
            </a:extLst>
          </p:cNvPr>
          <p:cNvSpPr txBox="1"/>
          <p:nvPr/>
        </p:nvSpPr>
        <p:spPr>
          <a:xfrm>
            <a:off x="272808" y="1017823"/>
            <a:ext cx="5943921" cy="1323439"/>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However, AI’s promoters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define AI so broadly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that almost any kind of automation, statistically-driven computer program or probability-based system qualifies as "artificially intelligent."</a:t>
            </a:r>
          </a:p>
        </p:txBody>
      </p:sp>
      <p:sp>
        <p:nvSpPr>
          <p:cNvPr id="4" name="TextBox 3">
            <a:extLst>
              <a:ext uri="{FF2B5EF4-FFF2-40B4-BE49-F238E27FC236}">
                <a16:creationId xmlns:a16="http://schemas.microsoft.com/office/drawing/2014/main" id="{55ADAC67-2A83-724A-85C2-BE7A46D4E459}"/>
              </a:ext>
            </a:extLst>
          </p:cNvPr>
          <p:cNvSpPr txBox="1"/>
          <p:nvPr/>
        </p:nvSpPr>
        <p:spPr>
          <a:xfrm>
            <a:off x="507272" y="305222"/>
            <a:ext cx="6955605"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Business – AI Investment</a:t>
            </a:r>
          </a:p>
        </p:txBody>
      </p:sp>
      <p:pic>
        <p:nvPicPr>
          <p:cNvPr id="6" name="Picture 5" descr="A blue grid with white text&#10;&#10;Description automatically generated">
            <a:extLst>
              <a:ext uri="{FF2B5EF4-FFF2-40B4-BE49-F238E27FC236}">
                <a16:creationId xmlns:a16="http://schemas.microsoft.com/office/drawing/2014/main" id="{C467515F-D698-690D-02E4-A98245E676A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16729" y="723384"/>
            <a:ext cx="2654463" cy="1323439"/>
          </a:xfrm>
          <a:prstGeom prst="rect">
            <a:avLst/>
          </a:prstGeom>
        </p:spPr>
      </p:pic>
      <p:pic>
        <p:nvPicPr>
          <p:cNvPr id="8" name="Picture 7" descr="A person touching a screen with a digital screen&#10;&#10;Description automatically generated">
            <a:extLst>
              <a:ext uri="{FF2B5EF4-FFF2-40B4-BE49-F238E27FC236}">
                <a16:creationId xmlns:a16="http://schemas.microsoft.com/office/drawing/2014/main" id="{7C9F4EAB-386A-9DE7-DA4E-F57E738A500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52109" y="4950983"/>
            <a:ext cx="3056491" cy="1688178"/>
          </a:xfrm>
          <a:prstGeom prst="rect">
            <a:avLst/>
          </a:prstGeom>
        </p:spPr>
      </p:pic>
      <p:sp>
        <p:nvSpPr>
          <p:cNvPr id="9" name="TextBox 8">
            <a:extLst>
              <a:ext uri="{FF2B5EF4-FFF2-40B4-BE49-F238E27FC236}">
                <a16:creationId xmlns:a16="http://schemas.microsoft.com/office/drawing/2014/main" id="{F98A50AA-CCB1-25F4-701C-8416638D096E}"/>
              </a:ext>
            </a:extLst>
          </p:cNvPr>
          <p:cNvSpPr txBox="1"/>
          <p:nvPr/>
        </p:nvSpPr>
        <p:spPr>
          <a:xfrm>
            <a:off x="199033" y="2341262"/>
            <a:ext cx="8672159" cy="255454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Ever since the rise of deep neural networks, AI effectively became synonymous with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efficient pattern-matching on a large scale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Everything from the Google search engine to the iPhone's face-recognition unlocking tool to the Facebook newsfeed algorithm is already "AI-driven" — and has been for years. </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ChatGPT is an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attention-seizing program</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but the chatbot approach isn't a one-hammer-fits-all-nails solution to the world's problems. </a:t>
            </a:r>
          </a:p>
        </p:txBody>
      </p:sp>
      <p:sp>
        <p:nvSpPr>
          <p:cNvPr id="10" name="TextBox 9">
            <a:extLst>
              <a:ext uri="{FF2B5EF4-FFF2-40B4-BE49-F238E27FC236}">
                <a16:creationId xmlns:a16="http://schemas.microsoft.com/office/drawing/2014/main" id="{D0B7F1CB-CC67-FB07-B045-167CC382D42D}"/>
              </a:ext>
            </a:extLst>
          </p:cNvPr>
          <p:cNvSpPr txBox="1"/>
          <p:nvPr/>
        </p:nvSpPr>
        <p:spPr>
          <a:xfrm>
            <a:off x="192402" y="4950983"/>
            <a:ext cx="4751616" cy="1323439"/>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broader field of generative AI, with its powers of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audiovisial</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mimicry, is similarly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impressive but limited</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21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iagram, screenshot, line&#10;&#10;Description automatically generated">
            <a:extLst>
              <a:ext uri="{FF2B5EF4-FFF2-40B4-BE49-F238E27FC236}">
                <a16:creationId xmlns:a16="http://schemas.microsoft.com/office/drawing/2014/main" id="{2C84090C-1C19-F659-EFEA-49ACFB1CB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296" y="0"/>
            <a:ext cx="7455408" cy="6858000"/>
          </a:xfrm>
          <a:prstGeom prst="rect">
            <a:avLst/>
          </a:prstGeom>
        </p:spPr>
      </p:pic>
      <p:sp>
        <p:nvSpPr>
          <p:cNvPr id="4" name="TextBox 3">
            <a:extLst>
              <a:ext uri="{FF2B5EF4-FFF2-40B4-BE49-F238E27FC236}">
                <a16:creationId xmlns:a16="http://schemas.microsoft.com/office/drawing/2014/main" id="{BB997A35-186B-73AB-FD25-29D2217DAD34}"/>
              </a:ext>
            </a:extLst>
          </p:cNvPr>
          <p:cNvSpPr txBox="1"/>
          <p:nvPr/>
        </p:nvSpPr>
        <p:spPr>
          <a:xfrm>
            <a:off x="130629" y="6627168"/>
            <a:ext cx="8371114"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https://www.gartner.com/en/articles/what-s-new-in-artificial-intelligence-from-the-2022-gartner-hype-cycle</a:t>
            </a:r>
          </a:p>
        </p:txBody>
      </p:sp>
      <p:grpSp>
        <p:nvGrpSpPr>
          <p:cNvPr id="12" name="Group 11">
            <a:extLst>
              <a:ext uri="{FF2B5EF4-FFF2-40B4-BE49-F238E27FC236}">
                <a16:creationId xmlns:a16="http://schemas.microsoft.com/office/drawing/2014/main" id="{244EE800-EBB0-6C15-7D42-611FF72ABC80}"/>
              </a:ext>
            </a:extLst>
          </p:cNvPr>
          <p:cNvGrpSpPr/>
          <p:nvPr/>
        </p:nvGrpSpPr>
        <p:grpSpPr>
          <a:xfrm>
            <a:off x="3227294" y="2235805"/>
            <a:ext cx="5001499" cy="369332"/>
            <a:chOff x="3227294" y="2235805"/>
            <a:chExt cx="5001499" cy="369332"/>
          </a:xfrm>
        </p:grpSpPr>
        <p:sp>
          <p:nvSpPr>
            <p:cNvPr id="2" name="TextBox 1">
              <a:extLst>
                <a:ext uri="{FF2B5EF4-FFF2-40B4-BE49-F238E27FC236}">
                  <a16:creationId xmlns:a16="http://schemas.microsoft.com/office/drawing/2014/main" id="{56A791FB-B221-DAFE-588F-7F16996280A5}"/>
                </a:ext>
              </a:extLst>
            </p:cNvPr>
            <p:cNvSpPr txBox="1"/>
            <p:nvPr/>
          </p:nvSpPr>
          <p:spPr>
            <a:xfrm>
              <a:off x="5584205" y="2235805"/>
              <a:ext cx="264458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Generative AI is here</a:t>
              </a:r>
            </a:p>
          </p:txBody>
        </p:sp>
        <p:cxnSp>
          <p:nvCxnSpPr>
            <p:cNvPr id="6" name="Straight Arrow Connector 5">
              <a:extLst>
                <a:ext uri="{FF2B5EF4-FFF2-40B4-BE49-F238E27FC236}">
                  <a16:creationId xmlns:a16="http://schemas.microsoft.com/office/drawing/2014/main" id="{43DBA624-70A5-914A-C2B6-CA5F779873BC}"/>
                </a:ext>
              </a:extLst>
            </p:cNvPr>
            <p:cNvCxnSpPr>
              <a:cxnSpLocks/>
            </p:cNvCxnSpPr>
            <p:nvPr/>
          </p:nvCxnSpPr>
          <p:spPr>
            <a:xfrm flipH="1">
              <a:off x="3227294" y="2420471"/>
              <a:ext cx="22860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3EB98A78-57AD-9554-4335-ACA03D0326FE}"/>
              </a:ext>
            </a:extLst>
          </p:cNvPr>
          <p:cNvGrpSpPr/>
          <p:nvPr/>
        </p:nvGrpSpPr>
        <p:grpSpPr>
          <a:xfrm>
            <a:off x="394448" y="3942927"/>
            <a:ext cx="1766046" cy="923330"/>
            <a:chOff x="394448" y="3942927"/>
            <a:chExt cx="1766046" cy="923330"/>
          </a:xfrm>
        </p:grpSpPr>
        <p:sp>
          <p:nvSpPr>
            <p:cNvPr id="9" name="TextBox 8">
              <a:extLst>
                <a:ext uri="{FF2B5EF4-FFF2-40B4-BE49-F238E27FC236}">
                  <a16:creationId xmlns:a16="http://schemas.microsoft.com/office/drawing/2014/main" id="{DECFE05B-D341-231A-52A5-E51C97F7F674}"/>
                </a:ext>
              </a:extLst>
            </p:cNvPr>
            <p:cNvSpPr txBox="1"/>
            <p:nvPr/>
          </p:nvSpPr>
          <p:spPr>
            <a:xfrm>
              <a:off x="394448" y="3942927"/>
              <a:ext cx="672352"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AGI is here</a:t>
              </a:r>
            </a:p>
          </p:txBody>
        </p:sp>
        <p:cxnSp>
          <p:nvCxnSpPr>
            <p:cNvPr id="10" name="Straight Arrow Connector 9">
              <a:extLst>
                <a:ext uri="{FF2B5EF4-FFF2-40B4-BE49-F238E27FC236}">
                  <a16:creationId xmlns:a16="http://schemas.microsoft.com/office/drawing/2014/main" id="{72A9EB32-074F-7752-CF4A-F8134C4FC30F}"/>
                </a:ext>
              </a:extLst>
            </p:cNvPr>
            <p:cNvCxnSpPr>
              <a:cxnSpLocks/>
            </p:cNvCxnSpPr>
            <p:nvPr/>
          </p:nvCxnSpPr>
          <p:spPr>
            <a:xfrm>
              <a:off x="941294" y="4404592"/>
              <a:ext cx="1219200" cy="956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64BD4947-AEF2-9AAB-3C79-ABE6136B7856}"/>
              </a:ext>
            </a:extLst>
          </p:cNvPr>
          <p:cNvGrpSpPr/>
          <p:nvPr/>
        </p:nvGrpSpPr>
        <p:grpSpPr>
          <a:xfrm>
            <a:off x="4522694" y="2759586"/>
            <a:ext cx="4226858" cy="1543473"/>
            <a:chOff x="4522694" y="2759586"/>
            <a:chExt cx="4226858" cy="1543473"/>
          </a:xfrm>
        </p:grpSpPr>
        <p:sp>
          <p:nvSpPr>
            <p:cNvPr id="8" name="TextBox 7">
              <a:extLst>
                <a:ext uri="{FF2B5EF4-FFF2-40B4-BE49-F238E27FC236}">
                  <a16:creationId xmlns:a16="http://schemas.microsoft.com/office/drawing/2014/main" id="{0F5EDDB2-8F9E-980C-FA7B-2C99CDA44118}"/>
                </a:ext>
              </a:extLst>
            </p:cNvPr>
            <p:cNvSpPr txBox="1"/>
            <p:nvPr/>
          </p:nvSpPr>
          <p:spPr>
            <a:xfrm>
              <a:off x="5809923" y="2759586"/>
              <a:ext cx="293962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Deep Learning AI is here</a:t>
              </a:r>
            </a:p>
          </p:txBody>
        </p:sp>
        <p:cxnSp>
          <p:nvCxnSpPr>
            <p:cNvPr id="11" name="Straight Arrow Connector 10">
              <a:extLst>
                <a:ext uri="{FF2B5EF4-FFF2-40B4-BE49-F238E27FC236}">
                  <a16:creationId xmlns:a16="http://schemas.microsoft.com/office/drawing/2014/main" id="{2FFA2340-72E4-B572-13DB-53A5B572C11B}"/>
                </a:ext>
              </a:extLst>
            </p:cNvPr>
            <p:cNvCxnSpPr>
              <a:cxnSpLocks/>
            </p:cNvCxnSpPr>
            <p:nvPr/>
          </p:nvCxnSpPr>
          <p:spPr>
            <a:xfrm flipH="1">
              <a:off x="4522694" y="3030071"/>
              <a:ext cx="1331259" cy="12729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Oval 4">
            <a:extLst>
              <a:ext uri="{FF2B5EF4-FFF2-40B4-BE49-F238E27FC236}">
                <a16:creationId xmlns:a16="http://schemas.microsoft.com/office/drawing/2014/main" id="{C8493CE1-C2C6-EE45-CE2B-E75F8583C7AA}"/>
              </a:ext>
            </a:extLst>
          </p:cNvPr>
          <p:cNvSpPr/>
          <p:nvPr/>
        </p:nvSpPr>
        <p:spPr>
          <a:xfrm>
            <a:off x="3021106" y="4547358"/>
            <a:ext cx="1039906" cy="74407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11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BDA241-B79C-1BB7-FB46-CC503AB1B0A5}"/>
              </a:ext>
            </a:extLst>
          </p:cNvPr>
          <p:cNvSpPr txBox="1"/>
          <p:nvPr/>
        </p:nvSpPr>
        <p:spPr>
          <a:xfrm>
            <a:off x="260757" y="946194"/>
            <a:ext cx="8525435" cy="1000274"/>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Microsoft's Peter Lee stated that the cost of a top AI researcher exceeds the cost of a top NFL quarterback prospect.</a:t>
            </a: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lang="en-US" b="1" dirty="0">
              <a:solidFill>
                <a:srgbClr val="0070C0"/>
              </a:solidFill>
            </a:endParaRPr>
          </a:p>
        </p:txBody>
      </p:sp>
      <p:sp>
        <p:nvSpPr>
          <p:cNvPr id="4" name="TextBox 3">
            <a:extLst>
              <a:ext uri="{FF2B5EF4-FFF2-40B4-BE49-F238E27FC236}">
                <a16:creationId xmlns:a16="http://schemas.microsoft.com/office/drawing/2014/main" id="{CDF5A6DC-17FA-2C43-4CE4-266CFB7244BA}"/>
              </a:ext>
            </a:extLst>
          </p:cNvPr>
          <p:cNvSpPr txBox="1"/>
          <p:nvPr/>
        </p:nvSpPr>
        <p:spPr>
          <a:xfrm>
            <a:off x="96597" y="6519446"/>
            <a:ext cx="568160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https://en.wikipedia.org/wiki/OpenAI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https://www.nytimes.com/2023/07/05/business/artificial-intelligence-power-data-centers.html</a:t>
            </a:r>
          </a:p>
        </p:txBody>
      </p:sp>
      <p:sp>
        <p:nvSpPr>
          <p:cNvPr id="5" name="TextBox 4">
            <a:extLst>
              <a:ext uri="{FF2B5EF4-FFF2-40B4-BE49-F238E27FC236}">
                <a16:creationId xmlns:a16="http://schemas.microsoft.com/office/drawing/2014/main" id="{B2952426-34EB-CE93-7A42-517AE0371FF3}"/>
              </a:ext>
            </a:extLst>
          </p:cNvPr>
          <p:cNvSpPr txBox="1"/>
          <p:nvPr/>
        </p:nvSpPr>
        <p:spPr>
          <a:xfrm>
            <a:off x="1965320" y="272239"/>
            <a:ext cx="684258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Big Money Going Into AI</a:t>
            </a:r>
          </a:p>
        </p:txBody>
      </p:sp>
      <p:pic>
        <p:nvPicPr>
          <p:cNvPr id="7" name="Picture 6">
            <a:extLst>
              <a:ext uri="{FF2B5EF4-FFF2-40B4-BE49-F238E27FC236}">
                <a16:creationId xmlns:a16="http://schemas.microsoft.com/office/drawing/2014/main" id="{CB358250-8414-6E8A-FD85-835E57C08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225" y="5340044"/>
            <a:ext cx="932732" cy="932732"/>
          </a:xfrm>
          <a:prstGeom prst="rect">
            <a:avLst/>
          </a:prstGeom>
        </p:spPr>
      </p:pic>
      <p:pic>
        <p:nvPicPr>
          <p:cNvPr id="9" name="Picture 8">
            <a:extLst>
              <a:ext uri="{FF2B5EF4-FFF2-40B4-BE49-F238E27FC236}">
                <a16:creationId xmlns:a16="http://schemas.microsoft.com/office/drawing/2014/main" id="{940717F0-2D41-BAEC-1A01-6E1FA5BCF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422" y="3563760"/>
            <a:ext cx="2062119" cy="496896"/>
          </a:xfrm>
          <a:prstGeom prst="rect">
            <a:avLst/>
          </a:prstGeom>
        </p:spPr>
      </p:pic>
      <p:pic>
        <p:nvPicPr>
          <p:cNvPr id="11" name="Picture 10">
            <a:extLst>
              <a:ext uri="{FF2B5EF4-FFF2-40B4-BE49-F238E27FC236}">
                <a16:creationId xmlns:a16="http://schemas.microsoft.com/office/drawing/2014/main" id="{8A4B8F3E-0E17-2A2C-414B-5DEEBC99B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4854" y="2893523"/>
            <a:ext cx="1695687" cy="485843"/>
          </a:xfrm>
          <a:prstGeom prst="rect">
            <a:avLst/>
          </a:prstGeom>
        </p:spPr>
      </p:pic>
      <p:pic>
        <p:nvPicPr>
          <p:cNvPr id="13" name="Picture 12" descr="A white letters on a black background&#10;&#10;Description automatically generated">
            <a:extLst>
              <a:ext uri="{FF2B5EF4-FFF2-40B4-BE49-F238E27FC236}">
                <a16:creationId xmlns:a16="http://schemas.microsoft.com/office/drawing/2014/main" id="{6452DAEE-0A2F-AC0D-96CF-33ACE60C345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994797" y="4355765"/>
            <a:ext cx="2385517" cy="319190"/>
          </a:xfrm>
          <a:prstGeom prst="rect">
            <a:avLst/>
          </a:prstGeom>
          <a:solidFill>
            <a:srgbClr val="000000"/>
          </a:solidFill>
        </p:spPr>
      </p:pic>
      <p:pic>
        <p:nvPicPr>
          <p:cNvPr id="15" name="Picture 14">
            <a:extLst>
              <a:ext uri="{FF2B5EF4-FFF2-40B4-BE49-F238E27FC236}">
                <a16:creationId xmlns:a16="http://schemas.microsoft.com/office/drawing/2014/main" id="{0A8C8173-C800-2DBF-20DB-BE15B5D63C5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533418" y="4891667"/>
            <a:ext cx="1728561" cy="396897"/>
          </a:xfrm>
          <a:prstGeom prst="rect">
            <a:avLst/>
          </a:prstGeom>
        </p:spPr>
      </p:pic>
      <p:pic>
        <p:nvPicPr>
          <p:cNvPr id="6" name="Picture 5">
            <a:extLst>
              <a:ext uri="{FF2B5EF4-FFF2-40B4-BE49-F238E27FC236}">
                <a16:creationId xmlns:a16="http://schemas.microsoft.com/office/drawing/2014/main" id="{94F8D24E-2299-2D82-9831-39EA267B8E4B}"/>
              </a:ext>
            </a:extLst>
          </p:cNvPr>
          <p:cNvPicPr>
            <a:picLocks noChangeAspect="1"/>
          </p:cNvPicPr>
          <p:nvPr/>
        </p:nvPicPr>
        <p:blipFill>
          <a:blip r:embed="rId7"/>
          <a:stretch>
            <a:fillRect/>
          </a:stretch>
        </p:blipFill>
        <p:spPr>
          <a:xfrm>
            <a:off x="7359030" y="1764177"/>
            <a:ext cx="1524213" cy="485843"/>
          </a:xfrm>
          <a:prstGeom prst="rect">
            <a:avLst/>
          </a:prstGeom>
        </p:spPr>
      </p:pic>
      <p:sp>
        <p:nvSpPr>
          <p:cNvPr id="8" name="TextBox 7">
            <a:extLst>
              <a:ext uri="{FF2B5EF4-FFF2-40B4-BE49-F238E27FC236}">
                <a16:creationId xmlns:a16="http://schemas.microsoft.com/office/drawing/2014/main" id="{07105B46-DA0B-237C-5D1E-09FD66A23497}"/>
              </a:ext>
            </a:extLst>
          </p:cNvPr>
          <p:cNvSpPr txBox="1"/>
          <p:nvPr/>
        </p:nvSpPr>
        <p:spPr>
          <a:xfrm>
            <a:off x="233649" y="1610047"/>
            <a:ext cx="7028330" cy="923330"/>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Most agree that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OpenAI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is leading the field. Competitors cannot keep pace with OpenAI unless they get their hands on similar amounts of computing power. </a:t>
            </a:r>
          </a:p>
        </p:txBody>
      </p:sp>
      <p:sp>
        <p:nvSpPr>
          <p:cNvPr id="10" name="TextBox 9">
            <a:extLst>
              <a:ext uri="{FF2B5EF4-FFF2-40B4-BE49-F238E27FC236}">
                <a16:creationId xmlns:a16="http://schemas.microsoft.com/office/drawing/2014/main" id="{24BD51AD-949C-3B9E-DC9C-6EAB5A55E48B}"/>
              </a:ext>
            </a:extLst>
          </p:cNvPr>
          <p:cNvSpPr txBox="1"/>
          <p:nvPr/>
        </p:nvSpPr>
        <p:spPr>
          <a:xfrm>
            <a:off x="212043" y="4125630"/>
            <a:ext cx="5502797" cy="1277273"/>
          </a:xfrm>
          <a:prstGeom prst="rect">
            <a:avLst/>
          </a:prstGeom>
          <a:noFill/>
        </p:spPr>
        <p:txBody>
          <a:bodyPr wrap="square" rtlCol="0">
            <a:spAutoFit/>
          </a:bodyPr>
          <a:lstStyle/>
          <a:p>
            <a:pPr marL="573088" marR="0" lvl="1"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Character.AI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founded by two leading researchers from Google, is valued at $1B; </a:t>
            </a:r>
          </a:p>
          <a:p>
            <a:pPr marL="573088" marR="0" lvl="1"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Inflection AI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founded by a former Google executive, raised $1.5 billion in funding.</a:t>
            </a:r>
          </a:p>
        </p:txBody>
      </p:sp>
      <p:sp>
        <p:nvSpPr>
          <p:cNvPr id="12" name="TextBox 11">
            <a:extLst>
              <a:ext uri="{FF2B5EF4-FFF2-40B4-BE49-F238E27FC236}">
                <a16:creationId xmlns:a16="http://schemas.microsoft.com/office/drawing/2014/main" id="{7D08D8FA-FEAD-E5FB-9664-0D92A796097E}"/>
              </a:ext>
            </a:extLst>
          </p:cNvPr>
          <p:cNvSpPr txBox="1"/>
          <p:nvPr/>
        </p:nvSpPr>
        <p:spPr>
          <a:xfrm>
            <a:off x="260757" y="5053436"/>
            <a:ext cx="7689754" cy="1277273"/>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lang="en-US" b="1" dirty="0">
              <a:solidFill>
                <a:srgbClr val="0070C0"/>
              </a:solidFill>
            </a:endParaRP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Elon Musk unveiled </a:t>
            </a:r>
            <a:r>
              <a:rPr kumimoji="0" lang="en-US" sz="18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xAI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on 7/12/2023 “to understand the true nature of the universe,” hiring a team of AI experts who previously worked at DeepMind, OpenAI, Google, Microsoft, Tesla, and U. of Toronto </a:t>
            </a:r>
          </a:p>
        </p:txBody>
      </p:sp>
      <p:sp>
        <p:nvSpPr>
          <p:cNvPr id="14" name="TextBox 13">
            <a:extLst>
              <a:ext uri="{FF2B5EF4-FFF2-40B4-BE49-F238E27FC236}">
                <a16:creationId xmlns:a16="http://schemas.microsoft.com/office/drawing/2014/main" id="{1854F701-DC47-6801-95F4-6AAAFC047F78}"/>
              </a:ext>
            </a:extLst>
          </p:cNvPr>
          <p:cNvSpPr txBox="1"/>
          <p:nvPr/>
        </p:nvSpPr>
        <p:spPr>
          <a:xfrm>
            <a:off x="233649" y="2323943"/>
            <a:ext cx="6797148" cy="1831271"/>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small group of competitors are building similar chatbots: </a:t>
            </a:r>
          </a:p>
          <a:p>
            <a:pPr marL="573088" marR="0" lvl="1"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Cohere’s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total funding is more than $440 million; recently bought by Ramp</a:t>
            </a:r>
          </a:p>
          <a:p>
            <a:pPr marL="573088" marR="0" lvl="1"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Silicon Valley company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Anthropic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founded in</a:t>
            </a:r>
            <a:r>
              <a:rPr kumimoji="0" lang="en-US" sz="1800" b="0" i="0" u="none" strike="noStrike" kern="1200" cap="none" spc="0" normalizeH="0" noProof="0" dirty="0">
                <a:ln>
                  <a:noFill/>
                </a:ln>
                <a:solidFill>
                  <a:srgbClr val="000000"/>
                </a:solidFill>
                <a:effectLst/>
                <a:uLnTx/>
                <a:uFillTx/>
                <a:latin typeface="Arial" panose="020B0604020202020204" pitchFamily="34" charset="0"/>
                <a:ea typeface="+mn-ea"/>
                <a:cs typeface="+mn-cs"/>
              </a:rPr>
              <a:t> 2021</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valued at $4.1B just released their chatbot ‘Claude 2’; </a:t>
            </a:r>
            <a:endParaRPr lang="en-US" b="1" dirty="0">
              <a:solidFill>
                <a:srgbClr val="0070C0"/>
              </a:solidFill>
            </a:endParaRPr>
          </a:p>
        </p:txBody>
      </p:sp>
    </p:spTree>
    <p:extLst>
      <p:ext uri="{BB962C8B-B14F-4D97-AF65-F5344CB8AC3E}">
        <p14:creationId xmlns:p14="http://schemas.microsoft.com/office/powerpoint/2010/main" val="229475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500"/>
                                        <p:tgtEl>
                                          <p:spTgt spid="14">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500"/>
                                        <p:tgtEl>
                                          <p:spTgt spid="10">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animEffect transition="in" filter="fade">
                                      <p:cBhvr>
                                        <p:cTn id="44" dur="500"/>
                                        <p:tgtEl>
                                          <p:spTgt spid="10">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xEl>
                                              <p:pRg st="1" end="1"/>
                                            </p:txEl>
                                          </p:spTgt>
                                        </p:tgtEl>
                                        <p:attrNameLst>
                                          <p:attrName>style.visibility</p:attrName>
                                        </p:attrNameLst>
                                      </p:cBhvr>
                                      <p:to>
                                        <p:strVal val="visible"/>
                                      </p:to>
                                    </p:set>
                                    <p:animEffect transition="in" filter="fade">
                                      <p:cBhvr>
                                        <p:cTn id="52" dur="500"/>
                                        <p:tgtEl>
                                          <p:spTgt spid="12">
                                            <p:txEl>
                                              <p:pRg st="1" end="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1D5C0664-61A5-62A1-AA95-3D1A5442386E}"/>
              </a:ext>
            </a:extLst>
          </p:cNvPr>
          <p:cNvSpPr>
            <a:spLocks noGrp="1" noChangeArrowheads="1"/>
          </p:cNvSpPr>
          <p:nvPr>
            <p:ph type="title"/>
          </p:nvPr>
        </p:nvSpPr>
        <p:spPr>
          <a:xfrm>
            <a:off x="434975" y="177100"/>
            <a:ext cx="8229600" cy="871537"/>
          </a:xfrm>
        </p:spPr>
        <p:txBody>
          <a:bodyPr/>
          <a:lstStyle/>
          <a:p>
            <a:r>
              <a:rPr lang="en-US" altLang="en-US" sz="3600" b="1" dirty="0"/>
              <a:t>Recent Breakthroughs</a:t>
            </a:r>
          </a:p>
        </p:txBody>
      </p:sp>
      <p:sp>
        <p:nvSpPr>
          <p:cNvPr id="33795" name="Content Placeholder 2">
            <a:extLst>
              <a:ext uri="{FF2B5EF4-FFF2-40B4-BE49-F238E27FC236}">
                <a16:creationId xmlns:a16="http://schemas.microsoft.com/office/drawing/2014/main" id="{1F319C4C-3B35-E4A3-318E-DFF2BC8B2252}"/>
              </a:ext>
            </a:extLst>
          </p:cNvPr>
          <p:cNvSpPr>
            <a:spLocks noGrp="1" noChangeArrowheads="1"/>
          </p:cNvSpPr>
          <p:nvPr>
            <p:ph idx="1"/>
          </p:nvPr>
        </p:nvSpPr>
        <p:spPr>
          <a:xfrm>
            <a:off x="217488" y="1048637"/>
            <a:ext cx="8229600" cy="4311650"/>
          </a:xfrm>
        </p:spPr>
        <p:txBody>
          <a:bodyPr/>
          <a:lstStyle/>
          <a:p>
            <a:r>
              <a:rPr lang="en-US" altLang="en-US" sz="2800" dirty="0"/>
              <a:t>But what most people don’t realize is that these breakthroughs are, in essence, </a:t>
            </a:r>
            <a:r>
              <a:rPr lang="en-US" altLang="en-US" sz="2800" b="1" dirty="0">
                <a:solidFill>
                  <a:srgbClr val="0070C0"/>
                </a:solidFill>
              </a:rPr>
              <a:t>all the same breakthrough</a:t>
            </a:r>
            <a:r>
              <a:rPr lang="en-US" altLang="en-US" sz="2800" dirty="0"/>
              <a:t>.</a:t>
            </a:r>
          </a:p>
        </p:txBody>
      </p:sp>
      <p:sp>
        <p:nvSpPr>
          <p:cNvPr id="4" name="Content Placeholder 2">
            <a:extLst>
              <a:ext uri="{FF2B5EF4-FFF2-40B4-BE49-F238E27FC236}">
                <a16:creationId xmlns:a16="http://schemas.microsoft.com/office/drawing/2014/main" id="{1CF71EC0-8075-9D51-7B01-D2CDFE7EAE9F}"/>
              </a:ext>
            </a:extLst>
          </p:cNvPr>
          <p:cNvSpPr txBox="1">
            <a:spLocks/>
          </p:cNvSpPr>
          <p:nvPr/>
        </p:nvSpPr>
        <p:spPr bwMode="auto">
          <a:xfrm>
            <a:off x="-42663" y="6571375"/>
            <a:ext cx="8579224" cy="253381"/>
          </a:xfrm>
          <a:prstGeom prst="rect">
            <a:avLst/>
          </a:prstGeom>
          <a:noFill/>
          <a:ln w="9525">
            <a:noFill/>
            <a:miter lim="800000"/>
            <a:headEnd/>
            <a:tailEnd/>
          </a:ln>
        </p:spPr>
        <p:txBody>
          <a:bodyPr/>
          <a:lstStyle/>
          <a:p>
            <a:pPr>
              <a:spcBef>
                <a:spcPct val="20000"/>
              </a:spcBef>
              <a:defRPr/>
            </a:pPr>
            <a:r>
              <a:rPr lang="en-US" sz="800" kern="0" dirty="0">
                <a:latin typeface="+mn-lt"/>
              </a:rPr>
              <a:t>Source:  http://fortune.com/ai-artificial-intelligence-deep-machine-learning/  </a:t>
            </a:r>
            <a:r>
              <a:rPr lang="en-US" sz="800" b="1" kern="0" cap="all" dirty="0">
                <a:latin typeface="+mn-lt"/>
              </a:rPr>
              <a:t>Why Deep Learning Is Suddenly Changing Your Life, </a:t>
            </a:r>
            <a:r>
              <a:rPr lang="en-US" sz="800" b="1" kern="0" dirty="0">
                <a:latin typeface="+mn-lt"/>
              </a:rPr>
              <a:t>by Roger </a:t>
            </a:r>
            <a:r>
              <a:rPr lang="en-US" sz="800" b="1" kern="0" dirty="0" err="1">
                <a:latin typeface="+mn-lt"/>
              </a:rPr>
              <a:t>Parloff</a:t>
            </a:r>
            <a:r>
              <a:rPr lang="en-US" sz="800" b="1" kern="0" dirty="0">
                <a:latin typeface="+mn-lt"/>
              </a:rPr>
              <a:t>,</a:t>
            </a:r>
            <a:r>
              <a:rPr lang="en-US" sz="800" kern="0" dirty="0">
                <a:latin typeface="+mn-lt"/>
              </a:rPr>
              <a:t> September 28, 2016</a:t>
            </a:r>
          </a:p>
        </p:txBody>
      </p:sp>
      <p:grpSp>
        <p:nvGrpSpPr>
          <p:cNvPr id="2" name="Group 1">
            <a:extLst>
              <a:ext uri="{FF2B5EF4-FFF2-40B4-BE49-F238E27FC236}">
                <a16:creationId xmlns:a16="http://schemas.microsoft.com/office/drawing/2014/main" id="{5B874C90-1A6D-516B-7B41-482F70E939D5}"/>
              </a:ext>
            </a:extLst>
          </p:cNvPr>
          <p:cNvGrpSpPr/>
          <p:nvPr/>
        </p:nvGrpSpPr>
        <p:grpSpPr>
          <a:xfrm>
            <a:off x="676469" y="5610961"/>
            <a:ext cx="5401235" cy="733587"/>
            <a:chOff x="493713" y="5040313"/>
            <a:chExt cx="7135252" cy="1154112"/>
          </a:xfrm>
        </p:grpSpPr>
        <p:pic>
          <p:nvPicPr>
            <p:cNvPr id="33798" name="Picture 1">
              <a:extLst>
                <a:ext uri="{FF2B5EF4-FFF2-40B4-BE49-F238E27FC236}">
                  <a16:creationId xmlns:a16="http://schemas.microsoft.com/office/drawing/2014/main" id="{8FB55454-8B53-DD90-28B8-1EF0BE895300}"/>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4862149" y="5040313"/>
              <a:ext cx="2766816"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
              <a:extLst>
                <a:ext uri="{FF2B5EF4-FFF2-40B4-BE49-F238E27FC236}">
                  <a16:creationId xmlns:a16="http://schemas.microsoft.com/office/drawing/2014/main" id="{E258E2EE-16B8-AA1C-ADB8-B8C57E18C3A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800000">
              <a:off x="2358643" y="5040313"/>
              <a:ext cx="2851819"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
              <a:extLst>
                <a:ext uri="{FF2B5EF4-FFF2-40B4-BE49-F238E27FC236}">
                  <a16:creationId xmlns:a16="http://schemas.microsoft.com/office/drawing/2014/main" id="{6D37331E-973E-8402-3215-E6E014201A7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800000" flipV="1">
              <a:off x="493713" y="5040313"/>
              <a:ext cx="2851819"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F95692EF-1CC0-5C16-0F23-2824DE980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6685" y="2260413"/>
            <a:ext cx="2280102" cy="4060288"/>
          </a:xfrm>
          <a:prstGeom prst="rect">
            <a:avLst/>
          </a:prstGeom>
        </p:spPr>
      </p:pic>
      <p:sp>
        <p:nvSpPr>
          <p:cNvPr id="5" name="Content Placeholder 2">
            <a:extLst>
              <a:ext uri="{FF2B5EF4-FFF2-40B4-BE49-F238E27FC236}">
                <a16:creationId xmlns:a16="http://schemas.microsoft.com/office/drawing/2014/main" id="{54BC7414-6760-77D4-A2E5-0E9978077706}"/>
              </a:ext>
            </a:extLst>
          </p:cNvPr>
          <p:cNvSpPr txBox="1">
            <a:spLocks noChangeArrowheads="1"/>
          </p:cNvSpPr>
          <p:nvPr/>
        </p:nvSpPr>
        <p:spPr bwMode="auto">
          <a:xfrm>
            <a:off x="217488" y="2408903"/>
            <a:ext cx="6174347" cy="269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kern="0" dirty="0"/>
              <a:t>They’ve all been made possible by a family of artificial intelligence (AI) techniques popularly known as </a:t>
            </a:r>
            <a:r>
              <a:rPr lang="en-US" altLang="en-US" sz="2800" b="1" kern="0" dirty="0">
                <a:solidFill>
                  <a:srgbClr val="0070C0"/>
                </a:solidFill>
              </a:rPr>
              <a:t>deep learning</a:t>
            </a:r>
            <a:r>
              <a:rPr lang="en-US" altLang="en-US" sz="2800" kern="0" dirty="0"/>
              <a:t>, though most scientists still prefer to call them by their original academic designation: </a:t>
            </a:r>
            <a:r>
              <a:rPr lang="en-US" altLang="en-US" sz="2800" b="1" kern="0" dirty="0">
                <a:solidFill>
                  <a:srgbClr val="0070C0"/>
                </a:solidFill>
              </a:rPr>
              <a:t>deep neural networks</a:t>
            </a:r>
            <a:r>
              <a:rPr lang="en-US" altLang="en-US" sz="2800" kern="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10">
            <a:extLst>
              <a:ext uri="{FF2B5EF4-FFF2-40B4-BE49-F238E27FC236}">
                <a16:creationId xmlns:a16="http://schemas.microsoft.com/office/drawing/2014/main" id="{11155802-01D7-CA44-CC9C-52A53776B325}"/>
              </a:ext>
            </a:extLst>
          </p:cNvPr>
          <p:cNvSpPr txBox="1">
            <a:spLocks noChangeArrowheads="1"/>
          </p:cNvSpPr>
          <p:nvPr/>
        </p:nvSpPr>
        <p:spPr bwMode="auto">
          <a:xfrm>
            <a:off x="0" y="3175000"/>
            <a:ext cx="1403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Afghanistan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2002</a:t>
            </a:r>
          </a:p>
        </p:txBody>
      </p:sp>
      <p:pic>
        <p:nvPicPr>
          <p:cNvPr id="7173" name="Picture 4" descr="wah_c1_15May03_fitting">
            <a:extLst>
              <a:ext uri="{FF2B5EF4-FFF2-40B4-BE49-F238E27FC236}">
                <a16:creationId xmlns:a16="http://schemas.microsoft.com/office/drawing/2014/main" id="{39CA152E-B36B-84AC-9FFA-976EFCB892C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7245" y="5287589"/>
            <a:ext cx="1838602" cy="138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 Box 9">
            <a:extLst>
              <a:ext uri="{FF2B5EF4-FFF2-40B4-BE49-F238E27FC236}">
                <a16:creationId xmlns:a16="http://schemas.microsoft.com/office/drawing/2014/main" id="{9B31993A-0827-B35B-891F-19A3B5EED23D}"/>
              </a:ext>
            </a:extLst>
          </p:cNvPr>
          <p:cNvSpPr txBox="1">
            <a:spLocks noChangeArrowheads="1"/>
          </p:cNvSpPr>
          <p:nvPr/>
        </p:nvSpPr>
        <p:spPr bwMode="auto">
          <a:xfrm>
            <a:off x="2169923" y="938007"/>
            <a:ext cx="6870001" cy="4220130"/>
          </a:xfrm>
          <a:prstGeom prst="rect">
            <a:avLst/>
          </a:prstGeom>
          <a:noFill/>
          <a:ln w="9525">
            <a:noFill/>
            <a:miter lim="800000"/>
            <a:headEnd/>
            <a:tailEnd/>
          </a:ln>
        </p:spPr>
        <p:txBody>
          <a:bodyPr wrap="square">
            <a:spAutoFit/>
          </a:bodyPr>
          <a:lstStyle/>
          <a:p>
            <a:pPr marL="57150" marR="0" lvl="1" indent="0" algn="l" defTabSz="914400" rtl="0" eaLnBrk="1" fontAlgn="base" latinLnBrk="0" hangingPunct="1">
              <a:lnSpc>
                <a:spcPct val="12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charset="0"/>
                <a:ea typeface="+mn-ea"/>
                <a:cs typeface="+mn-cs"/>
              </a:rPr>
              <a:t>Dr. Glen C. Collins</a:t>
            </a:r>
            <a:endParaRPr kumimoji="0" lang="en-US" sz="1800" b="0" i="0" u="none" strike="noStrike" kern="1200" cap="none" spc="0" normalizeH="0" baseline="0" noProof="0" dirty="0">
              <a:ln>
                <a:noFill/>
              </a:ln>
              <a:solidFill>
                <a:schemeClr val="accent2"/>
              </a:solidFill>
              <a:effectLst/>
              <a:uLnTx/>
              <a:uFillTx/>
              <a:latin typeface="Arial" charset="0"/>
              <a:ea typeface="+mn-ea"/>
              <a:cs typeface="+mn-cs"/>
            </a:endParaRPr>
          </a:p>
          <a:p>
            <a:pPr marL="514350" marR="0" lvl="1"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B.E.E., M.S.E.E., Georgia Institute of Technology</a:t>
            </a:r>
          </a:p>
          <a:p>
            <a:pPr marL="514350" marR="0" lvl="1"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Ph.D. Artificial Intelligence, Vanderbilt University</a:t>
            </a:r>
          </a:p>
          <a:p>
            <a:pPr marL="514350" marR="0" lvl="1"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Registered Professional Engineer (P.E.) (ret.)</a:t>
            </a:r>
          </a:p>
          <a:p>
            <a:pPr marL="746125" marR="0" lvl="1" indent="-231775"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Chartered Engineer (C.Eng.) (ret.)</a:t>
            </a:r>
          </a:p>
          <a:p>
            <a:pPr marL="57150" marR="0" lvl="0" indent="0" algn="l" defTabSz="914400" rtl="0" eaLnBrk="1" fontAlgn="base" latinLnBrk="0" hangingPunct="1">
              <a:lnSpc>
                <a:spcPct val="120000"/>
              </a:lnSpc>
              <a:spcBef>
                <a:spcPct val="0"/>
              </a:spcBef>
              <a:spcAft>
                <a:spcPct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Arial" charset="0"/>
              <a:ea typeface="+mn-ea"/>
              <a:cs typeface="+mn-cs"/>
            </a:endParaRPr>
          </a:p>
          <a:p>
            <a:pPr marL="860425" marR="0" lvl="4" indent="-171450" algn="l" defTabSz="914400" rtl="0" eaLnBrk="1" fontAlgn="base" latinLnBrk="0" hangingPunct="1">
              <a:lnSpc>
                <a:spcPct val="120000"/>
              </a:lnSpc>
              <a:spcBef>
                <a:spcPct val="0"/>
              </a:spcBef>
              <a:spcAft>
                <a:spcPct val="0"/>
              </a:spcAft>
              <a:buClrTx/>
              <a:buSzTx/>
              <a:buFont typeface="Arial" panose="020B0604020202020204" pitchFamily="34" charset="0"/>
              <a:buChar char="•"/>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MeerKAT Radio Telescope Program Manger (ret.)</a:t>
            </a:r>
          </a:p>
          <a:p>
            <a:pPr marL="1147763" marR="0" lvl="5" algn="l" defTabSz="914400" rtl="0" eaLnBrk="1" fontAlgn="auto" latinLnBrk="0" hangingPunct="1">
              <a:lnSpc>
                <a:spcPct val="120000"/>
              </a:lnSpc>
              <a:spcBef>
                <a:spcPts val="0"/>
              </a:spcBef>
              <a:spcAft>
                <a:spcPts val="0"/>
              </a:spcAft>
              <a:buClrTx/>
              <a:buSzTx/>
              <a:buFontTx/>
              <a:buNone/>
              <a:tabLst>
                <a:tab pos="1084263" algn="l"/>
                <a:tab pos="1425575" algn="l"/>
                <a:tab pos="2062163" algn="l"/>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Square Kilometer Array, South Africa</a:t>
            </a:r>
          </a:p>
          <a:p>
            <a:pPr marL="860425" marR="0" lvl="4" indent="-171450" algn="l" defTabSz="914400" rtl="0" eaLnBrk="1" fontAlgn="base" latinLnBrk="0" hangingPunct="1">
              <a:lnSpc>
                <a:spcPct val="120000"/>
              </a:lnSpc>
              <a:spcBef>
                <a:spcPct val="0"/>
              </a:spcBef>
              <a:spcAft>
                <a:spcPct val="0"/>
              </a:spcAft>
              <a:buClrTx/>
              <a:buSzTx/>
              <a:buFont typeface="Arial" panose="020B0604020202020204" pitchFamily="34" charset="0"/>
              <a:buChar char="•"/>
              <a:tabLst>
                <a:tab pos="1084263" algn="l"/>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Satellite Communications Earth Stations Program Manager </a:t>
            </a:r>
          </a:p>
          <a:p>
            <a:pPr marL="1147763" lvl="5">
              <a:lnSpc>
                <a:spcPct val="120000"/>
              </a:lnSpc>
              <a:tabLst>
                <a:tab pos="1084263" algn="l"/>
                <a:tab pos="2062163" algn="l"/>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for General Dynamics (ret</a:t>
            </a:r>
            <a:r>
              <a:rPr lang="en-US" sz="1400" b="1" dirty="0">
                <a:solidFill>
                  <a:srgbClr val="000000"/>
                </a:solidFill>
                <a:latin typeface="Arial" charset="0"/>
              </a:rPr>
              <a:t>.) </a:t>
            </a:r>
          </a:p>
          <a:p>
            <a:pPr marL="860425" lvl="5" indent="-171450">
              <a:lnSpc>
                <a:spcPct val="120000"/>
              </a:lnSpc>
              <a:buFont typeface="Arial" panose="020B0604020202020204" pitchFamily="34" charset="0"/>
              <a:buChar char="•"/>
              <a:defRPr/>
            </a:pPr>
            <a:r>
              <a:rPr lang="en-US" sz="1400" b="1" dirty="0">
                <a:solidFill>
                  <a:srgbClr val="000000"/>
                </a:solidFill>
                <a:latin typeface="Arial" charset="0"/>
              </a:rPr>
              <a:t>Director &amp; Organizer for Engineers Ireland’s </a:t>
            </a:r>
          </a:p>
          <a:p>
            <a:pPr marL="1147763" lvl="5">
              <a:lnSpc>
                <a:spcPct val="120000"/>
              </a:lnSpc>
              <a:tabLst>
                <a:tab pos="1084263" algn="l"/>
              </a:tabLst>
              <a:defRPr/>
            </a:pPr>
            <a:r>
              <a:rPr lang="en-US" sz="1400" b="1" i="1" dirty="0">
                <a:solidFill>
                  <a:srgbClr val="000000"/>
                </a:solidFill>
                <a:latin typeface="Arial" charset="0"/>
              </a:rPr>
              <a:t>Applied Artificial Intelligence Ireland Conference</a:t>
            </a:r>
            <a:r>
              <a:rPr lang="en-US" sz="1400" b="1" dirty="0">
                <a:solidFill>
                  <a:srgbClr val="000000"/>
                </a:solidFill>
                <a:latin typeface="Arial" charset="0"/>
              </a:rPr>
              <a:t>, March 2019</a:t>
            </a:r>
          </a:p>
          <a:p>
            <a:pPr marL="2343150" marR="0" lvl="5" indent="0" algn="l" defTabSz="914400" rtl="0" eaLnBrk="1" fontAlgn="auto" latinLnBrk="0" hangingPunct="1">
              <a:lnSpc>
                <a:spcPct val="12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57150" marR="0" lvl="0" indent="0" algn="l" defTabSz="914400" rtl="0" eaLnBrk="1" fontAlgn="base" latinLnBrk="0" hangingPunct="1">
              <a:lnSpc>
                <a:spcPct val="12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333399"/>
              </a:solidFill>
              <a:effectLst/>
              <a:uLnTx/>
              <a:uFillTx/>
              <a:latin typeface="Arial" charset="0"/>
              <a:ea typeface="+mn-ea"/>
              <a:cs typeface="+mn-cs"/>
            </a:endParaRPr>
          </a:p>
        </p:txBody>
      </p:sp>
      <p:pic>
        <p:nvPicPr>
          <p:cNvPr id="7175" name="Picture 12" descr="ska_logo_new.jpg">
            <a:extLst>
              <a:ext uri="{FF2B5EF4-FFF2-40B4-BE49-F238E27FC236}">
                <a16:creationId xmlns:a16="http://schemas.microsoft.com/office/drawing/2014/main" id="{68F4F8E7-2A98-D56E-CA57-C230B52608A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29142" y="3778086"/>
            <a:ext cx="936705" cy="138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MeerKAT Array Release One.jpg">
            <a:extLst>
              <a:ext uri="{FF2B5EF4-FFF2-40B4-BE49-F238E27FC236}">
                <a16:creationId xmlns:a16="http://schemas.microsoft.com/office/drawing/2014/main" id="{D1D90868-4723-7B57-4955-0A0D870D2BB5}"/>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169923" y="4468112"/>
            <a:ext cx="1746469" cy="219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4" descr="A person in a suit and tie&#10;&#10;Description automatically generated with medium confidence">
            <a:extLst>
              <a:ext uri="{FF2B5EF4-FFF2-40B4-BE49-F238E27FC236}">
                <a16:creationId xmlns:a16="http://schemas.microsoft.com/office/drawing/2014/main" id="{57A99513-5DD3-7F50-CC07-55950CE7A3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297" y="938007"/>
            <a:ext cx="173355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ue and white card with a face and lines and dots&#10;&#10;Description automatically generated">
            <a:extLst>
              <a:ext uri="{FF2B5EF4-FFF2-40B4-BE49-F238E27FC236}">
                <a16:creationId xmlns:a16="http://schemas.microsoft.com/office/drawing/2014/main" id="{A3BA5BA1-D097-675F-A1C5-5FE79DCC90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5854" y="4570616"/>
            <a:ext cx="4864608" cy="2097024"/>
          </a:xfrm>
          <a:prstGeom prst="rect">
            <a:avLst/>
          </a:prstGeom>
        </p:spPr>
      </p:pic>
      <p:sp>
        <p:nvSpPr>
          <p:cNvPr id="4" name="TextBox 3">
            <a:extLst>
              <a:ext uri="{FF2B5EF4-FFF2-40B4-BE49-F238E27FC236}">
                <a16:creationId xmlns:a16="http://schemas.microsoft.com/office/drawing/2014/main" id="{36D2C74D-0799-7D6E-0035-758CF97CD8B5}"/>
              </a:ext>
            </a:extLst>
          </p:cNvPr>
          <p:cNvSpPr txBox="1"/>
          <p:nvPr/>
        </p:nvSpPr>
        <p:spPr>
          <a:xfrm>
            <a:off x="1303148" y="90822"/>
            <a:ext cx="7459572" cy="646331"/>
          </a:xfrm>
          <a:prstGeom prst="rect">
            <a:avLst/>
          </a:prstGeom>
          <a:noFill/>
        </p:spPr>
        <p:txBody>
          <a:bodyPr wrap="square" rtlCol="0">
            <a:spAutoFit/>
          </a:bodyPr>
          <a:lstStyle/>
          <a:p>
            <a:pPr algn="ctr"/>
            <a:r>
              <a:rPr lang="en-US" sz="3600" b="1" dirty="0">
                <a:solidFill>
                  <a:srgbClr val="0070C0"/>
                </a:solidFill>
              </a:rPr>
              <a:t>Today’s Presenter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C6BE1-72A5-4BCB-BBA0-AB63C18D7D16}"/>
              </a:ext>
            </a:extLst>
          </p:cNvPr>
          <p:cNvSpPr/>
          <p:nvPr/>
        </p:nvSpPr>
        <p:spPr>
          <a:xfrm>
            <a:off x="376518" y="1887069"/>
            <a:ext cx="8429946" cy="524436"/>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2"/>
              </a:solidFill>
              <a:effectLst/>
              <a:uLnTx/>
              <a:uFillTx/>
              <a:latin typeface="Arial"/>
              <a:ea typeface="+mn-ea"/>
              <a:cs typeface="+mn-cs"/>
            </a:endParaRPr>
          </a:p>
        </p:txBody>
      </p:sp>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376518" y="23018"/>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557373" y="1290918"/>
            <a:ext cx="8229600" cy="4401063"/>
          </a:xfrm>
        </p:spPr>
        <p:txBody>
          <a:bodyPr/>
          <a:lstStyle/>
          <a:p>
            <a:pPr marL="347472" algn="l" rtl="0" fontAlgn="base">
              <a:spcBef>
                <a:spcPts val="768"/>
              </a:spcBef>
              <a:spcAft>
                <a:spcPts val="0"/>
              </a:spcAft>
            </a:pPr>
            <a:r>
              <a:rPr lang="en-US" b="1" spc="-1" dirty="0">
                <a:solidFill>
                  <a:schemeClr val="bg2"/>
                </a:solidFill>
                <a:effectLst/>
                <a:latin typeface="Arial" panose="020B0604020202020204" pitchFamily="34" charset="0"/>
              </a:rPr>
              <a:t>AI In The </a:t>
            </a:r>
            <a:r>
              <a:rPr lang="en-US" b="1" spc="-1" dirty="0">
                <a:solidFill>
                  <a:schemeClr val="bg2"/>
                </a:solidFill>
                <a:latin typeface="Arial" panose="020B0604020202020204" pitchFamily="34" charset="0"/>
              </a:rPr>
              <a:t>News/Media</a:t>
            </a:r>
            <a:r>
              <a:rPr lang="en-US" b="1" spc="-1" dirty="0">
                <a:solidFill>
                  <a:schemeClr val="bg2"/>
                </a:solidFill>
                <a:effectLst/>
                <a:latin typeface="Arial" panose="020B0604020202020204" pitchFamily="34" charset="0"/>
              </a:rPr>
              <a:t> </a:t>
            </a:r>
          </a:p>
          <a:p>
            <a:pPr marL="347472" algn="l" rtl="0" fontAlgn="base">
              <a:spcBef>
                <a:spcPts val="768"/>
              </a:spcBef>
              <a:spcAft>
                <a:spcPts val="0"/>
              </a:spcAft>
            </a:pPr>
            <a:r>
              <a:rPr lang="en-US" b="1" spc="-1" dirty="0">
                <a:solidFill>
                  <a:schemeClr val="accent2"/>
                </a:solidFill>
                <a:effectLst/>
                <a:latin typeface="Arial" panose="020B0604020202020204" pitchFamily="34" charset="0"/>
              </a:rPr>
              <a:t>What IS AI?</a:t>
            </a:r>
            <a:endParaRPr lang="en-US" dirty="0">
              <a:solidFill>
                <a:schemeClr val="accent2"/>
              </a:solidFill>
              <a:effectLst/>
            </a:endParaRPr>
          </a:p>
          <a:p>
            <a:pPr marL="397764" indent="0" algn="l" rtl="0" fontAlgn="base">
              <a:spcBef>
                <a:spcPts val="672"/>
              </a:spcBef>
              <a:spcAft>
                <a:spcPts val="0"/>
              </a:spcAft>
              <a:buNone/>
            </a:pPr>
            <a:r>
              <a:rPr lang="en-US" dirty="0">
                <a:solidFill>
                  <a:schemeClr val="bg1"/>
                </a:solidFill>
                <a:effectLst/>
              </a:rPr>
              <a:t>– </a:t>
            </a:r>
            <a:r>
              <a:rPr lang="en-US" b="1" spc="-1" dirty="0">
                <a:solidFill>
                  <a:schemeClr val="bg1"/>
                </a:solidFill>
                <a:effectLst/>
                <a:latin typeface="Arial" panose="020B0604020202020204" pitchFamily="34" charset="0"/>
              </a:rPr>
              <a:t>Traditional AI</a:t>
            </a:r>
            <a:endParaRPr lang="en-US" dirty="0">
              <a:solidFill>
                <a:schemeClr val="bg1"/>
              </a:solidFill>
              <a:effectLst/>
            </a:endParaRPr>
          </a:p>
          <a:p>
            <a:pPr marL="397764" indent="0" algn="l" rtl="0" fontAlgn="base">
              <a:spcBef>
                <a:spcPts val="672"/>
              </a:spcBef>
              <a:spcAft>
                <a:spcPts val="0"/>
              </a:spcAft>
              <a:buNone/>
            </a:pPr>
            <a:r>
              <a:rPr lang="en-US" dirty="0">
                <a:solidFill>
                  <a:schemeClr val="bg1"/>
                </a:solidFill>
                <a:effectLst/>
              </a:rPr>
              <a:t>– </a:t>
            </a:r>
            <a:r>
              <a:rPr lang="en-US" b="1" spc="-1" dirty="0">
                <a:solidFill>
                  <a:schemeClr val="bg1"/>
                </a:solidFill>
                <a:effectLst/>
                <a:latin typeface="Arial" panose="020B0604020202020204" pitchFamily="34" charset="0"/>
              </a:rPr>
              <a:t>Machine/Deep Learning</a:t>
            </a:r>
            <a:endParaRPr lang="en-US" dirty="0">
              <a:solidFill>
                <a:schemeClr val="bg1"/>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Current Uses of AI</a:t>
            </a:r>
            <a:endParaRPr lang="en-US" dirty="0">
              <a:solidFill>
                <a:schemeClr val="bg1"/>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Is This Intelligent?</a:t>
            </a:r>
          </a:p>
          <a:p>
            <a:pPr marL="347472" algn="l" rtl="0" fontAlgn="base">
              <a:spcBef>
                <a:spcPts val="768"/>
              </a:spcBef>
              <a:spcAft>
                <a:spcPts val="0"/>
              </a:spcAft>
            </a:pPr>
            <a:r>
              <a:rPr lang="en-US" b="1" spc="-1" dirty="0">
                <a:solidFill>
                  <a:schemeClr val="bg1"/>
                </a:solidFill>
                <a:effectLst/>
                <a:latin typeface="Arial" panose="020B0604020202020204" pitchFamily="34" charset="0"/>
              </a:rPr>
              <a:t>Where Is This Going?</a:t>
            </a:r>
            <a:endParaRPr lang="en-US" dirty="0">
              <a:solidFill>
                <a:schemeClr val="bg1"/>
              </a:solidFill>
              <a:effectLst/>
            </a:endParaRPr>
          </a:p>
        </p:txBody>
      </p:sp>
    </p:spTree>
    <p:extLst>
      <p:ext uri="{BB962C8B-B14F-4D97-AF65-F5344CB8AC3E}">
        <p14:creationId xmlns:p14="http://schemas.microsoft.com/office/powerpoint/2010/main" val="4246992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7B57C2ED-726C-B92A-5126-F063750FBF79}"/>
              </a:ext>
            </a:extLst>
          </p:cNvPr>
          <p:cNvSpPr>
            <a:spLocks noGrp="1" noChangeArrowheads="1"/>
          </p:cNvSpPr>
          <p:nvPr>
            <p:ph type="title"/>
          </p:nvPr>
        </p:nvSpPr>
        <p:spPr>
          <a:xfrm>
            <a:off x="457200" y="274638"/>
            <a:ext cx="8229600" cy="1076325"/>
          </a:xfrm>
        </p:spPr>
        <p:txBody>
          <a:bodyPr/>
          <a:lstStyle/>
          <a:p>
            <a:r>
              <a:rPr lang="en-US" altLang="en-US" sz="3600" b="1"/>
              <a:t>Artificial Intelligence – What Is It, Really?</a:t>
            </a:r>
          </a:p>
        </p:txBody>
      </p:sp>
      <p:sp>
        <p:nvSpPr>
          <p:cNvPr id="34819" name="Content Placeholder 2">
            <a:extLst>
              <a:ext uri="{FF2B5EF4-FFF2-40B4-BE49-F238E27FC236}">
                <a16:creationId xmlns:a16="http://schemas.microsoft.com/office/drawing/2014/main" id="{BAF58950-BA66-CF2E-510A-1F5E22E73F24}"/>
              </a:ext>
            </a:extLst>
          </p:cNvPr>
          <p:cNvSpPr>
            <a:spLocks noGrp="1" noChangeArrowheads="1"/>
          </p:cNvSpPr>
          <p:nvPr>
            <p:ph idx="1"/>
          </p:nvPr>
        </p:nvSpPr>
        <p:spPr>
          <a:xfrm>
            <a:off x="217488" y="1425575"/>
            <a:ext cx="8694737" cy="4611688"/>
          </a:xfrm>
        </p:spPr>
        <p:txBody>
          <a:bodyPr/>
          <a:lstStyle/>
          <a:p>
            <a:r>
              <a:rPr lang="en-US" altLang="en-US" sz="2400" dirty="0"/>
              <a:t>John McCarthy coined the term in 1955 while at Dartmouth defining AI as “</a:t>
            </a:r>
            <a:r>
              <a:rPr lang="en-US" altLang="en-US" sz="2400" b="1" dirty="0">
                <a:solidFill>
                  <a:srgbClr val="0070C0"/>
                </a:solidFill>
              </a:rPr>
              <a:t>the science and engineering of making intelligent machines</a:t>
            </a:r>
            <a:r>
              <a:rPr lang="en-US" altLang="en-US" sz="2400" dirty="0"/>
              <a:t>.”</a:t>
            </a:r>
          </a:p>
          <a:p>
            <a:r>
              <a:rPr lang="en-US" altLang="en-US" sz="2400" dirty="0"/>
              <a:t>“The goal of work in artificial intelligence is to build machines that </a:t>
            </a:r>
            <a:r>
              <a:rPr lang="en-US" altLang="en-US" sz="2400" dirty="0">
                <a:solidFill>
                  <a:srgbClr val="0070C0"/>
                </a:solidFill>
              </a:rPr>
              <a:t>perform tasks normally requiring human intelligence</a:t>
            </a:r>
            <a:r>
              <a:rPr lang="en-US" altLang="en-US" sz="2400" dirty="0"/>
              <a:t>.” </a:t>
            </a:r>
            <a:r>
              <a:rPr lang="en-US" altLang="en-US" sz="1100" dirty="0"/>
              <a:t>(Nilsson, Nils J. (1971))</a:t>
            </a:r>
            <a:endParaRPr lang="en-US" altLang="en-US" sz="2400" dirty="0"/>
          </a:p>
          <a:p>
            <a:r>
              <a:rPr lang="en-US" altLang="en-US" sz="2400" dirty="0"/>
              <a:t>‘Traditional’ Artificial Intelligence consists of </a:t>
            </a:r>
            <a:r>
              <a:rPr lang="en-US" altLang="en-US" sz="2400" b="1" dirty="0">
                <a:solidFill>
                  <a:srgbClr val="0070C0"/>
                </a:solidFill>
              </a:rPr>
              <a:t>a collection of computer program structuring techniques</a:t>
            </a:r>
            <a:r>
              <a:rPr lang="en-US" altLang="en-US" sz="2400" dirty="0"/>
              <a:t> that expressly separate application Knowledge from application Algorithms and Data, and then apply that Knowledge to real world problems.</a:t>
            </a:r>
          </a:p>
          <a:p>
            <a:r>
              <a:rPr lang="en-US" altLang="en-US" sz="2400" dirty="0"/>
              <a:t>“Knowledge” is applied to the Data/Problem typically via a generic mechanism called an “</a:t>
            </a:r>
            <a:r>
              <a:rPr lang="en-US" altLang="en-US" sz="2400" dirty="0">
                <a:solidFill>
                  <a:srgbClr val="0070C0"/>
                </a:solidFill>
              </a:rPr>
              <a:t>Inference Engine</a:t>
            </a:r>
            <a:r>
              <a:rPr lang="en-US" altLang="en-US" sz="2400"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fade">
                                      <p:cBhvr>
                                        <p:cTn id="12" dur="500"/>
                                        <p:tgtEl>
                                          <p:spTgt spid="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fade">
                                      <p:cBhvr>
                                        <p:cTn id="17" dur="500"/>
                                        <p:tgtEl>
                                          <p:spTgt spid="348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fade">
                                      <p:cBhvr>
                                        <p:cTn id="22" dur="500"/>
                                        <p:tgtEl>
                                          <p:spTgt spid="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DF0EEEA5-F696-6438-3DC2-46698458F13B}"/>
              </a:ext>
            </a:extLst>
          </p:cNvPr>
          <p:cNvSpPr>
            <a:spLocks noGrp="1" noChangeArrowheads="1"/>
          </p:cNvSpPr>
          <p:nvPr>
            <p:ph type="title"/>
          </p:nvPr>
        </p:nvSpPr>
        <p:spPr>
          <a:xfrm>
            <a:off x="457200" y="274638"/>
            <a:ext cx="8229600" cy="981075"/>
          </a:xfrm>
        </p:spPr>
        <p:txBody>
          <a:bodyPr/>
          <a:lstStyle/>
          <a:p>
            <a:r>
              <a:rPr lang="en-US" altLang="en-US" sz="3600" b="1"/>
              <a:t>Functionally, AI is a Collection of Computer Techniques</a:t>
            </a:r>
          </a:p>
        </p:txBody>
      </p:sp>
      <p:sp>
        <p:nvSpPr>
          <p:cNvPr id="36867" name="Content Placeholder 2">
            <a:extLst>
              <a:ext uri="{FF2B5EF4-FFF2-40B4-BE49-F238E27FC236}">
                <a16:creationId xmlns:a16="http://schemas.microsoft.com/office/drawing/2014/main" id="{B10A3AF7-2B82-B7D8-E9B4-7D0D84D2D975}"/>
              </a:ext>
            </a:extLst>
          </p:cNvPr>
          <p:cNvSpPr>
            <a:spLocks noGrp="1" noChangeArrowheads="1"/>
          </p:cNvSpPr>
          <p:nvPr>
            <p:ph idx="1"/>
          </p:nvPr>
        </p:nvSpPr>
        <p:spPr>
          <a:xfrm>
            <a:off x="901700" y="1539875"/>
            <a:ext cx="7170738" cy="4525963"/>
          </a:xfrm>
        </p:spPr>
        <p:txBody>
          <a:bodyPr/>
          <a:lstStyle/>
          <a:p>
            <a:r>
              <a:rPr lang="en-US" altLang="en-US" sz="2800"/>
              <a:t>Inference Engines</a:t>
            </a:r>
          </a:p>
          <a:p>
            <a:r>
              <a:rPr lang="en-US" altLang="en-US" sz="2800"/>
              <a:t>Rule-Based Reasoning</a:t>
            </a:r>
          </a:p>
          <a:p>
            <a:r>
              <a:rPr lang="en-US" altLang="en-US" sz="2800"/>
              <a:t>Forward-Chaining</a:t>
            </a:r>
          </a:p>
          <a:p>
            <a:r>
              <a:rPr lang="en-US" altLang="en-US" sz="2800"/>
              <a:t>Backward-Chaining</a:t>
            </a:r>
          </a:p>
          <a:p>
            <a:r>
              <a:rPr lang="en-US" altLang="en-US" sz="2800"/>
              <a:t>Case Based Reasoning</a:t>
            </a:r>
          </a:p>
          <a:p>
            <a:r>
              <a:rPr lang="en-US" altLang="en-US" sz="2800"/>
              <a:t>Fuzzy Logic</a:t>
            </a:r>
          </a:p>
          <a:p>
            <a:r>
              <a:rPr lang="en-US" altLang="en-US" sz="2800"/>
              <a:t>Natural Language Processing (NLP)</a:t>
            </a:r>
          </a:p>
          <a:p>
            <a:r>
              <a:rPr lang="en-US" altLang="en-US" sz="2800"/>
              <a:t>Pattern Matching</a:t>
            </a:r>
          </a:p>
          <a:p>
            <a:r>
              <a:rPr lang="en-US" altLang="en-US" sz="2800" b="1"/>
              <a:t>Neural Networks  </a:t>
            </a:r>
            <a:r>
              <a:rPr lang="en-US" altLang="en-US" sz="2800" b="1">
                <a:solidFill>
                  <a:srgbClr val="FF0000"/>
                </a:solidFill>
                <a:sym typeface="Wingdings" panose="05000000000000000000" pitchFamily="2" charset="2"/>
              </a:rPr>
              <a:t> Current ‘Hot’ Area</a:t>
            </a:r>
            <a:endParaRPr lang="en-US" altLang="en-US" sz="2800" b="1">
              <a:solidFill>
                <a:srgbClr val="FF0000"/>
              </a:solidFill>
            </a:endParaRPr>
          </a:p>
        </p:txBody>
      </p:sp>
      <p:grpSp>
        <p:nvGrpSpPr>
          <p:cNvPr id="36868" name="Group 6">
            <a:extLst>
              <a:ext uri="{FF2B5EF4-FFF2-40B4-BE49-F238E27FC236}">
                <a16:creationId xmlns:a16="http://schemas.microsoft.com/office/drawing/2014/main" id="{DD5B6BFA-EC85-6CD6-5A56-BFFDA8E997FB}"/>
              </a:ext>
            </a:extLst>
          </p:cNvPr>
          <p:cNvGrpSpPr>
            <a:grpSpLocks/>
          </p:cNvGrpSpPr>
          <p:nvPr/>
        </p:nvGrpSpPr>
        <p:grpSpPr bwMode="auto">
          <a:xfrm>
            <a:off x="5741988" y="1654175"/>
            <a:ext cx="3009900" cy="2525713"/>
            <a:chOff x="4984567" y="-2636656"/>
            <a:chExt cx="6984785" cy="5440345"/>
          </a:xfrm>
        </p:grpSpPr>
        <p:pic>
          <p:nvPicPr>
            <p:cNvPr id="36869" name="Picture 2">
              <a:extLst>
                <a:ext uri="{FF2B5EF4-FFF2-40B4-BE49-F238E27FC236}">
                  <a16:creationId xmlns:a16="http://schemas.microsoft.com/office/drawing/2014/main" id="{83009383-2061-8AC0-CD8C-3A985D149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567" y="-2636656"/>
              <a:ext cx="6984785" cy="544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6877143-A568-59EA-8F57-E20523BC3B8B}"/>
                </a:ext>
              </a:extLst>
            </p:cNvPr>
            <p:cNvSpPr/>
            <p:nvPr/>
          </p:nvSpPr>
          <p:spPr>
            <a:xfrm>
              <a:off x="4988250" y="1535072"/>
              <a:ext cx="2191956" cy="125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C6BE1-72A5-4BCB-BBA0-AB63C18D7D16}"/>
              </a:ext>
            </a:extLst>
          </p:cNvPr>
          <p:cNvSpPr/>
          <p:nvPr/>
        </p:nvSpPr>
        <p:spPr>
          <a:xfrm>
            <a:off x="357027" y="2496669"/>
            <a:ext cx="8429946" cy="524436"/>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808080"/>
              </a:solidFill>
              <a:effectLst/>
              <a:uLnTx/>
              <a:uFillTx/>
              <a:latin typeface="Arial"/>
              <a:ea typeface="+mn-ea"/>
              <a:cs typeface="+mn-cs"/>
            </a:endParaRPr>
          </a:p>
        </p:txBody>
      </p:sp>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376518" y="23018"/>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557373" y="1290918"/>
            <a:ext cx="8229600" cy="4401063"/>
          </a:xfrm>
        </p:spPr>
        <p:txBody>
          <a:bodyPr/>
          <a:lstStyle/>
          <a:p>
            <a:pPr marL="347472" algn="l" rtl="0" fontAlgn="base">
              <a:spcBef>
                <a:spcPts val="768"/>
              </a:spcBef>
              <a:spcAft>
                <a:spcPts val="0"/>
              </a:spcAft>
            </a:pPr>
            <a:r>
              <a:rPr lang="en-US" b="1" spc="-1" dirty="0">
                <a:solidFill>
                  <a:schemeClr val="bg2"/>
                </a:solidFill>
                <a:effectLst/>
                <a:latin typeface="Arial" panose="020B0604020202020204" pitchFamily="34" charset="0"/>
              </a:rPr>
              <a:t>AI In The </a:t>
            </a:r>
            <a:r>
              <a:rPr lang="en-US" b="1" spc="-1" dirty="0">
                <a:solidFill>
                  <a:schemeClr val="bg2"/>
                </a:solidFill>
                <a:latin typeface="Arial" panose="020B0604020202020204" pitchFamily="34" charset="0"/>
              </a:rPr>
              <a:t>News/Media</a:t>
            </a:r>
            <a:r>
              <a:rPr lang="en-US" b="1" spc="-1" dirty="0">
                <a:solidFill>
                  <a:schemeClr val="bg2"/>
                </a:solidFill>
                <a:effectLst/>
                <a:latin typeface="Arial" panose="020B0604020202020204" pitchFamily="34" charset="0"/>
              </a:rPr>
              <a:t> </a:t>
            </a:r>
          </a:p>
          <a:p>
            <a:pPr marL="347472" algn="l" rtl="0" fontAlgn="base">
              <a:spcBef>
                <a:spcPts val="768"/>
              </a:spcBef>
              <a:spcAft>
                <a:spcPts val="0"/>
              </a:spcAft>
            </a:pPr>
            <a:r>
              <a:rPr lang="en-US" b="1" spc="-1" dirty="0">
                <a:solidFill>
                  <a:schemeClr val="bg2"/>
                </a:solidFill>
                <a:effectLst/>
                <a:latin typeface="Arial" panose="020B0604020202020204" pitchFamily="34" charset="0"/>
              </a:rPr>
              <a:t>What IS AI?</a:t>
            </a:r>
            <a:endParaRPr lang="en-US" dirty="0">
              <a:solidFill>
                <a:schemeClr val="bg2"/>
              </a:solidFill>
              <a:effectLst/>
            </a:endParaRPr>
          </a:p>
          <a:p>
            <a:pPr marL="397764" indent="0" algn="l" rtl="0" fontAlgn="base">
              <a:spcBef>
                <a:spcPts val="672"/>
              </a:spcBef>
              <a:spcAft>
                <a:spcPts val="0"/>
              </a:spcAft>
              <a:buNone/>
            </a:pPr>
            <a:r>
              <a:rPr lang="en-US" dirty="0">
                <a:solidFill>
                  <a:schemeClr val="accent2"/>
                </a:solidFill>
                <a:effectLst/>
              </a:rPr>
              <a:t>– </a:t>
            </a:r>
            <a:r>
              <a:rPr lang="en-US" b="1" spc="-1" dirty="0">
                <a:solidFill>
                  <a:schemeClr val="accent2"/>
                </a:solidFill>
                <a:effectLst/>
                <a:latin typeface="Arial" panose="020B0604020202020204" pitchFamily="34" charset="0"/>
              </a:rPr>
              <a:t>Traditional AI</a:t>
            </a:r>
            <a:endParaRPr lang="en-US" dirty="0">
              <a:solidFill>
                <a:schemeClr val="accent2"/>
              </a:solidFill>
              <a:effectLst/>
            </a:endParaRPr>
          </a:p>
          <a:p>
            <a:pPr marL="397764" indent="0" algn="l" rtl="0" fontAlgn="base">
              <a:spcBef>
                <a:spcPts val="672"/>
              </a:spcBef>
              <a:spcAft>
                <a:spcPts val="0"/>
              </a:spcAft>
              <a:buNone/>
            </a:pPr>
            <a:r>
              <a:rPr lang="en-US" dirty="0">
                <a:solidFill>
                  <a:schemeClr val="bg1"/>
                </a:solidFill>
                <a:effectLst/>
              </a:rPr>
              <a:t>– </a:t>
            </a:r>
            <a:r>
              <a:rPr lang="en-US" b="1" spc="-1" dirty="0">
                <a:solidFill>
                  <a:schemeClr val="bg1"/>
                </a:solidFill>
                <a:effectLst/>
                <a:latin typeface="Arial" panose="020B0604020202020204" pitchFamily="34" charset="0"/>
              </a:rPr>
              <a:t>Machine/Deep Learning</a:t>
            </a:r>
            <a:endParaRPr lang="en-US" dirty="0">
              <a:solidFill>
                <a:schemeClr val="bg1"/>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Current Uses of AI</a:t>
            </a:r>
            <a:endParaRPr lang="en-US" dirty="0">
              <a:solidFill>
                <a:schemeClr val="bg1"/>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Is This Intelligent?</a:t>
            </a:r>
          </a:p>
          <a:p>
            <a:pPr marL="347472" algn="l" rtl="0" fontAlgn="base">
              <a:spcBef>
                <a:spcPts val="768"/>
              </a:spcBef>
              <a:spcAft>
                <a:spcPts val="0"/>
              </a:spcAft>
            </a:pPr>
            <a:r>
              <a:rPr lang="en-US" b="1" spc="-1" dirty="0">
                <a:solidFill>
                  <a:schemeClr val="bg1"/>
                </a:solidFill>
                <a:effectLst/>
                <a:latin typeface="Arial" panose="020B0604020202020204" pitchFamily="34" charset="0"/>
              </a:rPr>
              <a:t>Where Is This Going?</a:t>
            </a:r>
            <a:endParaRPr lang="en-US" dirty="0">
              <a:solidFill>
                <a:schemeClr val="bg1"/>
              </a:solidFill>
              <a:effectLst/>
            </a:endParaRPr>
          </a:p>
        </p:txBody>
      </p:sp>
    </p:spTree>
    <p:extLst>
      <p:ext uri="{BB962C8B-B14F-4D97-AF65-F5344CB8AC3E}">
        <p14:creationId xmlns:p14="http://schemas.microsoft.com/office/powerpoint/2010/main" val="1346676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reeform 45">
            <a:extLst>
              <a:ext uri="{FF2B5EF4-FFF2-40B4-BE49-F238E27FC236}">
                <a16:creationId xmlns:a16="http://schemas.microsoft.com/office/drawing/2014/main" id="{BBFC1338-F627-AD9E-6566-9A73244EAC99}"/>
              </a:ext>
            </a:extLst>
          </p:cNvPr>
          <p:cNvSpPr>
            <a:spLocks/>
          </p:cNvSpPr>
          <p:nvPr/>
        </p:nvSpPr>
        <p:spPr bwMode="auto">
          <a:xfrm rot="6422406">
            <a:off x="2637631" y="2110582"/>
            <a:ext cx="3387725" cy="1722438"/>
          </a:xfrm>
          <a:custGeom>
            <a:avLst/>
            <a:gdLst>
              <a:gd name="T0" fmla="*/ 0 w 671208"/>
              <a:gd name="T1" fmla="*/ 0 h 357408"/>
              <a:gd name="T2" fmla="*/ 2147483646 w 671208"/>
              <a:gd name="T3" fmla="*/ 2147483646 h 357408"/>
              <a:gd name="T4" fmla="*/ 2147483646 w 671208"/>
              <a:gd name="T5" fmla="*/ 2147483646 h 357408"/>
              <a:gd name="T6" fmla="*/ 0 60000 65536"/>
              <a:gd name="T7" fmla="*/ 0 60000 65536"/>
              <a:gd name="T8" fmla="*/ 0 60000 65536"/>
              <a:gd name="T9" fmla="*/ 0 w 671208"/>
              <a:gd name="T10" fmla="*/ 0 h 357408"/>
              <a:gd name="T11" fmla="*/ 671208 w 671208"/>
              <a:gd name="T12" fmla="*/ 357408 h 357408"/>
            </a:gdLst>
            <a:ahLst/>
            <a:cxnLst>
              <a:cxn ang="T6">
                <a:pos x="T0" y="T1"/>
              </a:cxn>
              <a:cxn ang="T7">
                <a:pos x="T2" y="T3"/>
              </a:cxn>
              <a:cxn ang="T8">
                <a:pos x="T4" y="T5"/>
              </a:cxn>
            </a:cxnLst>
            <a:rect l="T9" t="T10" r="T11" b="T12"/>
            <a:pathLst>
              <a:path w="671208" h="357408">
                <a:moveTo>
                  <a:pt x="0" y="0"/>
                </a:moveTo>
                <a:cubicBezTo>
                  <a:pt x="89981" y="107004"/>
                  <a:pt x="233438" y="257437"/>
                  <a:pt x="344477" y="299042"/>
                </a:cubicBezTo>
                <a:cubicBezTo>
                  <a:pt x="456345" y="357408"/>
                  <a:pt x="537453" y="340468"/>
                  <a:pt x="671208" y="350196"/>
                </a:cubicBezTo>
              </a:path>
            </a:pathLst>
          </a:custGeom>
          <a:noFill/>
          <a:ln w="19050" cap="flat" cmpd="sng" algn="ctr">
            <a:solidFill>
              <a:srgbClr val="0000FF"/>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07" name="Freeform 44">
            <a:extLst>
              <a:ext uri="{FF2B5EF4-FFF2-40B4-BE49-F238E27FC236}">
                <a16:creationId xmlns:a16="http://schemas.microsoft.com/office/drawing/2014/main" id="{10553442-B2C8-3B36-9863-308C767F7A42}"/>
              </a:ext>
            </a:extLst>
          </p:cNvPr>
          <p:cNvSpPr>
            <a:spLocks/>
          </p:cNvSpPr>
          <p:nvPr/>
        </p:nvSpPr>
        <p:spPr bwMode="auto">
          <a:xfrm rot="6422406">
            <a:off x="2116931" y="583407"/>
            <a:ext cx="2789237" cy="3594100"/>
          </a:xfrm>
          <a:custGeom>
            <a:avLst/>
            <a:gdLst>
              <a:gd name="T0" fmla="*/ 0 w 671208"/>
              <a:gd name="T1" fmla="*/ 0 h 350196"/>
              <a:gd name="T2" fmla="*/ 2147483646 w 671208"/>
              <a:gd name="T3" fmla="*/ 2147483646 h 350196"/>
              <a:gd name="T4" fmla="*/ 2147483646 w 671208"/>
              <a:gd name="T5" fmla="*/ 2147483646 h 350196"/>
              <a:gd name="T6" fmla="*/ 0 60000 65536"/>
              <a:gd name="T7" fmla="*/ 0 60000 65536"/>
              <a:gd name="T8" fmla="*/ 0 60000 65536"/>
              <a:gd name="T9" fmla="*/ 0 w 671208"/>
              <a:gd name="T10" fmla="*/ 0 h 350196"/>
              <a:gd name="T11" fmla="*/ 671208 w 671208"/>
              <a:gd name="T12" fmla="*/ 350196 h 350196"/>
            </a:gdLst>
            <a:ahLst/>
            <a:cxnLst>
              <a:cxn ang="T6">
                <a:pos x="T0" y="T1"/>
              </a:cxn>
              <a:cxn ang="T7">
                <a:pos x="T2" y="T3"/>
              </a:cxn>
              <a:cxn ang="T8">
                <a:pos x="T4" y="T5"/>
              </a:cxn>
            </a:cxnLst>
            <a:rect l="T9" t="T10" r="T11" b="T12"/>
            <a:pathLst>
              <a:path w="671208" h="350196">
                <a:moveTo>
                  <a:pt x="0" y="0"/>
                </a:moveTo>
                <a:cubicBezTo>
                  <a:pt x="89981" y="107004"/>
                  <a:pt x="180855" y="185319"/>
                  <a:pt x="292723" y="243685"/>
                </a:cubicBezTo>
                <a:cubicBezTo>
                  <a:pt x="404591" y="302051"/>
                  <a:pt x="537453" y="340468"/>
                  <a:pt x="671208" y="350196"/>
                </a:cubicBezTo>
              </a:path>
            </a:pathLst>
          </a:custGeom>
          <a:noFill/>
          <a:ln w="19050" cap="flat" cmpd="sng" algn="ctr">
            <a:solidFill>
              <a:srgbClr val="0000FF"/>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Freeform 28">
            <a:extLst>
              <a:ext uri="{FF2B5EF4-FFF2-40B4-BE49-F238E27FC236}">
                <a16:creationId xmlns:a16="http://schemas.microsoft.com/office/drawing/2014/main" id="{B46D13C4-7802-B8F0-D08A-F49F444942F5}"/>
              </a:ext>
            </a:extLst>
          </p:cNvPr>
          <p:cNvSpPr/>
          <p:nvPr/>
        </p:nvSpPr>
        <p:spPr bwMode="auto">
          <a:xfrm rot="2600671" flipV="1">
            <a:off x="1217613" y="3856038"/>
            <a:ext cx="1181100" cy="152400"/>
          </a:xfrm>
          <a:custGeom>
            <a:avLst/>
            <a:gdLst>
              <a:gd name="connsiteX0" fmla="*/ 0 w 1050587"/>
              <a:gd name="connsiteY0" fmla="*/ 0 h 573932"/>
              <a:gd name="connsiteX1" fmla="*/ 525293 w 1050587"/>
              <a:gd name="connsiteY1" fmla="*/ 155643 h 573932"/>
              <a:gd name="connsiteX2" fmla="*/ 1050587 w 1050587"/>
              <a:gd name="connsiteY2" fmla="*/ 573932 h 573932"/>
            </a:gdLst>
            <a:ahLst/>
            <a:cxnLst>
              <a:cxn ang="0">
                <a:pos x="connsiteX0" y="connsiteY0"/>
              </a:cxn>
              <a:cxn ang="0">
                <a:pos x="connsiteX1" y="connsiteY1"/>
              </a:cxn>
              <a:cxn ang="0">
                <a:pos x="connsiteX2" y="connsiteY2"/>
              </a:cxn>
            </a:cxnLst>
            <a:rect l="l" t="t" r="r" b="b"/>
            <a:pathLst>
              <a:path w="1050587" h="573932">
                <a:moveTo>
                  <a:pt x="0" y="0"/>
                </a:moveTo>
                <a:cubicBezTo>
                  <a:pt x="175097" y="29994"/>
                  <a:pt x="350195" y="59988"/>
                  <a:pt x="525293" y="155643"/>
                </a:cubicBezTo>
                <a:cubicBezTo>
                  <a:pt x="700391" y="251298"/>
                  <a:pt x="875489" y="412615"/>
                  <a:pt x="1050587" y="573932"/>
                </a:cubicBezTo>
              </a:path>
            </a:pathLst>
          </a:custGeom>
          <a:noFill/>
          <a:ln w="76200" cap="flat" cmpd="sng" algn="ctr">
            <a:solidFill>
              <a:schemeClr val="tx2">
                <a:lumMod val="25000"/>
                <a:lumOff val="75000"/>
              </a:schemeClr>
            </a:solidFill>
            <a:prstDash val="solid"/>
            <a:round/>
            <a:headEnd type="none" w="med" len="me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7109" name="Freeform 47">
            <a:extLst>
              <a:ext uri="{FF2B5EF4-FFF2-40B4-BE49-F238E27FC236}">
                <a16:creationId xmlns:a16="http://schemas.microsoft.com/office/drawing/2014/main" id="{020822B3-6AA5-B158-0708-46A9BB7E56BC}"/>
              </a:ext>
            </a:extLst>
          </p:cNvPr>
          <p:cNvSpPr>
            <a:spLocks/>
          </p:cNvSpPr>
          <p:nvPr/>
        </p:nvSpPr>
        <p:spPr bwMode="auto">
          <a:xfrm rot="6422406" flipV="1">
            <a:off x="4799013" y="2379663"/>
            <a:ext cx="2327275" cy="1038225"/>
          </a:xfrm>
          <a:custGeom>
            <a:avLst/>
            <a:gdLst>
              <a:gd name="T0" fmla="*/ 0 w 671208"/>
              <a:gd name="T1" fmla="*/ 0 h 350196"/>
              <a:gd name="T2" fmla="*/ 2147483646 w 671208"/>
              <a:gd name="T3" fmla="*/ 2147483646 h 350196"/>
              <a:gd name="T4" fmla="*/ 2147483646 w 671208"/>
              <a:gd name="T5" fmla="*/ 2147483646 h 350196"/>
              <a:gd name="T6" fmla="*/ 0 60000 65536"/>
              <a:gd name="T7" fmla="*/ 0 60000 65536"/>
              <a:gd name="T8" fmla="*/ 0 60000 65536"/>
              <a:gd name="T9" fmla="*/ 0 w 671208"/>
              <a:gd name="T10" fmla="*/ 0 h 350196"/>
              <a:gd name="T11" fmla="*/ 671208 w 671208"/>
              <a:gd name="T12" fmla="*/ 350196 h 350196"/>
            </a:gdLst>
            <a:ahLst/>
            <a:cxnLst>
              <a:cxn ang="T6">
                <a:pos x="T0" y="T1"/>
              </a:cxn>
              <a:cxn ang="T7">
                <a:pos x="T2" y="T3"/>
              </a:cxn>
              <a:cxn ang="T8">
                <a:pos x="T4" y="T5"/>
              </a:cxn>
            </a:cxnLst>
            <a:rect l="T9" t="T10" r="T11" b="T12"/>
            <a:pathLst>
              <a:path w="671208" h="350196">
                <a:moveTo>
                  <a:pt x="0" y="0"/>
                </a:moveTo>
                <a:cubicBezTo>
                  <a:pt x="89981" y="107004"/>
                  <a:pt x="197124" y="173445"/>
                  <a:pt x="308992" y="231811"/>
                </a:cubicBezTo>
                <a:cubicBezTo>
                  <a:pt x="420860" y="290177"/>
                  <a:pt x="537453" y="340468"/>
                  <a:pt x="671208" y="350196"/>
                </a:cubicBezTo>
              </a:path>
            </a:pathLst>
          </a:custGeom>
          <a:noFill/>
          <a:ln w="19050" cap="flat" cmpd="sng" algn="ctr">
            <a:solidFill>
              <a:srgbClr val="0000FF"/>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10" name="Freeform 31">
            <a:extLst>
              <a:ext uri="{FF2B5EF4-FFF2-40B4-BE49-F238E27FC236}">
                <a16:creationId xmlns:a16="http://schemas.microsoft.com/office/drawing/2014/main" id="{5C2AAB7A-EC66-4049-0746-366F4D39173B}"/>
              </a:ext>
            </a:extLst>
          </p:cNvPr>
          <p:cNvSpPr>
            <a:spLocks/>
          </p:cNvSpPr>
          <p:nvPr/>
        </p:nvSpPr>
        <p:spPr bwMode="auto">
          <a:xfrm rot="10800000">
            <a:off x="5084763" y="3751263"/>
            <a:ext cx="615950" cy="509587"/>
          </a:xfrm>
          <a:custGeom>
            <a:avLst/>
            <a:gdLst>
              <a:gd name="T0" fmla="*/ 0 w 1050587"/>
              <a:gd name="T1" fmla="*/ 0 h 573932"/>
              <a:gd name="T2" fmla="*/ 298 w 1050587"/>
              <a:gd name="T3" fmla="*/ 29425 h 573932"/>
              <a:gd name="T4" fmla="*/ 596 w 1050587"/>
              <a:gd name="T5" fmla="*/ 108503 h 573932"/>
              <a:gd name="T6" fmla="*/ 0 60000 65536"/>
              <a:gd name="T7" fmla="*/ 0 60000 65536"/>
              <a:gd name="T8" fmla="*/ 0 60000 65536"/>
              <a:gd name="T9" fmla="*/ 0 w 1050587"/>
              <a:gd name="T10" fmla="*/ 0 h 573932"/>
              <a:gd name="T11" fmla="*/ 1050587 w 1050587"/>
              <a:gd name="T12" fmla="*/ 573932 h 573932"/>
            </a:gdLst>
            <a:ahLst/>
            <a:cxnLst>
              <a:cxn ang="T6">
                <a:pos x="T0" y="T1"/>
              </a:cxn>
              <a:cxn ang="T7">
                <a:pos x="T2" y="T3"/>
              </a:cxn>
              <a:cxn ang="T8">
                <a:pos x="T4" y="T5"/>
              </a:cxn>
            </a:cxnLst>
            <a:rect l="T9" t="T10" r="T11" b="T12"/>
            <a:pathLst>
              <a:path w="1050587" h="573932">
                <a:moveTo>
                  <a:pt x="0" y="0"/>
                </a:moveTo>
                <a:cubicBezTo>
                  <a:pt x="175097" y="29994"/>
                  <a:pt x="350195" y="59988"/>
                  <a:pt x="525293" y="155643"/>
                </a:cubicBezTo>
                <a:cubicBezTo>
                  <a:pt x="700391" y="251298"/>
                  <a:pt x="875489" y="412615"/>
                  <a:pt x="1050587" y="573932"/>
                </a:cubicBezTo>
              </a:path>
            </a:pathLst>
          </a:custGeom>
          <a:noFill/>
          <a:ln w="76200" cap="flat" cmpd="sng" algn="ctr">
            <a:solidFill>
              <a:srgbClr val="3399F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11" name="Freeform 42">
            <a:extLst>
              <a:ext uri="{FF2B5EF4-FFF2-40B4-BE49-F238E27FC236}">
                <a16:creationId xmlns:a16="http://schemas.microsoft.com/office/drawing/2014/main" id="{DC255344-C2A4-1D15-4A38-BE10158DE0C4}"/>
              </a:ext>
            </a:extLst>
          </p:cNvPr>
          <p:cNvSpPr>
            <a:spLocks/>
          </p:cNvSpPr>
          <p:nvPr/>
        </p:nvSpPr>
        <p:spPr bwMode="auto">
          <a:xfrm rot="6422406">
            <a:off x="4822826" y="1984375"/>
            <a:ext cx="1225550" cy="320675"/>
          </a:xfrm>
          <a:custGeom>
            <a:avLst/>
            <a:gdLst>
              <a:gd name="T0" fmla="*/ 0 w 671208"/>
              <a:gd name="T1" fmla="*/ 0 h 350196"/>
              <a:gd name="T2" fmla="*/ 1416087203 w 671208"/>
              <a:gd name="T3" fmla="*/ 67524 h 350196"/>
              <a:gd name="T4" fmla="*/ 2147483646 w 671208"/>
              <a:gd name="T5" fmla="*/ 102007 h 350196"/>
              <a:gd name="T6" fmla="*/ 0 60000 65536"/>
              <a:gd name="T7" fmla="*/ 0 60000 65536"/>
              <a:gd name="T8" fmla="*/ 0 60000 65536"/>
              <a:gd name="T9" fmla="*/ 0 w 671208"/>
              <a:gd name="T10" fmla="*/ 0 h 350196"/>
              <a:gd name="T11" fmla="*/ 671208 w 671208"/>
              <a:gd name="T12" fmla="*/ 350196 h 350196"/>
            </a:gdLst>
            <a:ahLst/>
            <a:cxnLst>
              <a:cxn ang="T6">
                <a:pos x="T0" y="T1"/>
              </a:cxn>
              <a:cxn ang="T7">
                <a:pos x="T2" y="T3"/>
              </a:cxn>
              <a:cxn ang="T8">
                <a:pos x="T4" y="T5"/>
              </a:cxn>
            </a:cxnLst>
            <a:rect l="T9" t="T10" r="T11" b="T12"/>
            <a:pathLst>
              <a:path w="671208" h="350196">
                <a:moveTo>
                  <a:pt x="0" y="0"/>
                </a:moveTo>
                <a:cubicBezTo>
                  <a:pt x="89981" y="107004"/>
                  <a:pt x="197124" y="173445"/>
                  <a:pt x="308992" y="231811"/>
                </a:cubicBezTo>
                <a:cubicBezTo>
                  <a:pt x="420860" y="290177"/>
                  <a:pt x="537453" y="340468"/>
                  <a:pt x="671208" y="350196"/>
                </a:cubicBezTo>
              </a:path>
            </a:pathLst>
          </a:custGeom>
          <a:noFill/>
          <a:ln w="19050" cap="flat" cmpd="sng" algn="ctr">
            <a:solidFill>
              <a:srgbClr val="0000FF"/>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12" name="Freeform 41">
            <a:extLst>
              <a:ext uri="{FF2B5EF4-FFF2-40B4-BE49-F238E27FC236}">
                <a16:creationId xmlns:a16="http://schemas.microsoft.com/office/drawing/2014/main" id="{B50BB45C-FDB2-80FB-E8A5-96570D00BA35}"/>
              </a:ext>
            </a:extLst>
          </p:cNvPr>
          <p:cNvSpPr>
            <a:spLocks/>
          </p:cNvSpPr>
          <p:nvPr/>
        </p:nvSpPr>
        <p:spPr bwMode="auto">
          <a:xfrm rot="6422406">
            <a:off x="1626394" y="4080669"/>
            <a:ext cx="673100" cy="1303338"/>
          </a:xfrm>
          <a:custGeom>
            <a:avLst/>
            <a:gdLst>
              <a:gd name="T0" fmla="*/ 0 w 671208"/>
              <a:gd name="T1" fmla="*/ 0 h 350196"/>
              <a:gd name="T2" fmla="*/ 321737 w 671208"/>
              <a:gd name="T3" fmla="*/ 2147483646 h 350196"/>
              <a:gd name="T4" fmla="*/ 698895 w 671208"/>
              <a:gd name="T5" fmla="*/ 2147483646 h 350196"/>
              <a:gd name="T6" fmla="*/ 0 60000 65536"/>
              <a:gd name="T7" fmla="*/ 0 60000 65536"/>
              <a:gd name="T8" fmla="*/ 0 60000 65536"/>
              <a:gd name="T9" fmla="*/ 0 w 671208"/>
              <a:gd name="T10" fmla="*/ 0 h 350196"/>
              <a:gd name="T11" fmla="*/ 671208 w 671208"/>
              <a:gd name="T12" fmla="*/ 350196 h 350196"/>
            </a:gdLst>
            <a:ahLst/>
            <a:cxnLst>
              <a:cxn ang="T6">
                <a:pos x="T0" y="T1"/>
              </a:cxn>
              <a:cxn ang="T7">
                <a:pos x="T2" y="T3"/>
              </a:cxn>
              <a:cxn ang="T8">
                <a:pos x="T4" y="T5"/>
              </a:cxn>
            </a:cxnLst>
            <a:rect l="T9" t="T10" r="T11" b="T12"/>
            <a:pathLst>
              <a:path w="671208" h="350196">
                <a:moveTo>
                  <a:pt x="0" y="0"/>
                </a:moveTo>
                <a:cubicBezTo>
                  <a:pt x="89981" y="107004"/>
                  <a:pt x="197124" y="173445"/>
                  <a:pt x="308992" y="231811"/>
                </a:cubicBezTo>
                <a:cubicBezTo>
                  <a:pt x="420860" y="290177"/>
                  <a:pt x="537453" y="340468"/>
                  <a:pt x="671208" y="350196"/>
                </a:cubicBezTo>
              </a:path>
            </a:pathLst>
          </a:custGeom>
          <a:noFill/>
          <a:ln w="38100" cap="flat" cmpd="sng" algn="ctr">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13" name="Freeform 40">
            <a:extLst>
              <a:ext uri="{FF2B5EF4-FFF2-40B4-BE49-F238E27FC236}">
                <a16:creationId xmlns:a16="http://schemas.microsoft.com/office/drawing/2014/main" id="{B933F4FA-D576-2D80-04BD-535C911C1AE1}"/>
              </a:ext>
            </a:extLst>
          </p:cNvPr>
          <p:cNvSpPr>
            <a:spLocks/>
          </p:cNvSpPr>
          <p:nvPr/>
        </p:nvSpPr>
        <p:spPr bwMode="auto">
          <a:xfrm rot="3328233">
            <a:off x="585787" y="3697288"/>
            <a:ext cx="1141413" cy="839788"/>
          </a:xfrm>
          <a:custGeom>
            <a:avLst/>
            <a:gdLst>
              <a:gd name="T0" fmla="*/ 0 w 671208"/>
              <a:gd name="T1" fmla="*/ 0 h 350196"/>
              <a:gd name="T2" fmla="*/ 522556279 w 671208"/>
              <a:gd name="T3" fmla="*/ 2147483646 h 350196"/>
              <a:gd name="T4" fmla="*/ 1135121767 w 671208"/>
              <a:gd name="T5" fmla="*/ 2147483646 h 350196"/>
              <a:gd name="T6" fmla="*/ 0 60000 65536"/>
              <a:gd name="T7" fmla="*/ 0 60000 65536"/>
              <a:gd name="T8" fmla="*/ 0 60000 65536"/>
              <a:gd name="T9" fmla="*/ 0 w 671208"/>
              <a:gd name="T10" fmla="*/ 0 h 350196"/>
              <a:gd name="T11" fmla="*/ 671208 w 671208"/>
              <a:gd name="T12" fmla="*/ 350196 h 350196"/>
            </a:gdLst>
            <a:ahLst/>
            <a:cxnLst>
              <a:cxn ang="T6">
                <a:pos x="T0" y="T1"/>
              </a:cxn>
              <a:cxn ang="T7">
                <a:pos x="T2" y="T3"/>
              </a:cxn>
              <a:cxn ang="T8">
                <a:pos x="T4" y="T5"/>
              </a:cxn>
            </a:cxnLst>
            <a:rect l="T9" t="T10" r="T11" b="T12"/>
            <a:pathLst>
              <a:path w="671208" h="350196">
                <a:moveTo>
                  <a:pt x="0" y="0"/>
                </a:moveTo>
                <a:cubicBezTo>
                  <a:pt x="89981" y="107004"/>
                  <a:pt x="197124" y="173445"/>
                  <a:pt x="308992" y="231811"/>
                </a:cubicBezTo>
                <a:cubicBezTo>
                  <a:pt x="420860" y="290177"/>
                  <a:pt x="537453" y="340468"/>
                  <a:pt x="671208" y="350196"/>
                </a:cubicBezTo>
              </a:path>
            </a:pathLst>
          </a:custGeom>
          <a:noFill/>
          <a:ln w="38100" cap="flat" cmpd="sng" algn="ctr">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14" name="Freeform 33">
            <a:extLst>
              <a:ext uri="{FF2B5EF4-FFF2-40B4-BE49-F238E27FC236}">
                <a16:creationId xmlns:a16="http://schemas.microsoft.com/office/drawing/2014/main" id="{8B16F910-A7B2-556D-943B-509CCB1A43CD}"/>
              </a:ext>
            </a:extLst>
          </p:cNvPr>
          <p:cNvSpPr>
            <a:spLocks/>
          </p:cNvSpPr>
          <p:nvPr/>
        </p:nvSpPr>
        <p:spPr bwMode="auto">
          <a:xfrm>
            <a:off x="6381750" y="4727575"/>
            <a:ext cx="671513" cy="350838"/>
          </a:xfrm>
          <a:custGeom>
            <a:avLst/>
            <a:gdLst>
              <a:gd name="T0" fmla="*/ 0 w 671208"/>
              <a:gd name="T1" fmla="*/ 0 h 350196"/>
              <a:gd name="T2" fmla="*/ 293559 w 671208"/>
              <a:gd name="T3" fmla="*/ 278937 h 350196"/>
              <a:gd name="T4" fmla="*/ 675184 w 671208"/>
              <a:gd name="T5" fmla="*/ 358634 h 350196"/>
              <a:gd name="T6" fmla="*/ 0 60000 65536"/>
              <a:gd name="T7" fmla="*/ 0 60000 65536"/>
              <a:gd name="T8" fmla="*/ 0 60000 65536"/>
              <a:gd name="T9" fmla="*/ 0 w 671208"/>
              <a:gd name="T10" fmla="*/ 0 h 350196"/>
              <a:gd name="T11" fmla="*/ 671208 w 671208"/>
              <a:gd name="T12" fmla="*/ 350196 h 350196"/>
            </a:gdLst>
            <a:ahLst/>
            <a:cxnLst>
              <a:cxn ang="T6">
                <a:pos x="T0" y="T1"/>
              </a:cxn>
              <a:cxn ang="T7">
                <a:pos x="T2" y="T3"/>
              </a:cxn>
              <a:cxn ang="T8">
                <a:pos x="T4" y="T5"/>
              </a:cxn>
            </a:cxnLst>
            <a:rect l="T9" t="T10" r="T11" b="T12"/>
            <a:pathLst>
              <a:path w="671208" h="350196">
                <a:moveTo>
                  <a:pt x="0" y="0"/>
                </a:moveTo>
                <a:cubicBezTo>
                  <a:pt x="89981" y="107004"/>
                  <a:pt x="179962" y="214008"/>
                  <a:pt x="291830" y="272374"/>
                </a:cubicBezTo>
                <a:cubicBezTo>
                  <a:pt x="403698" y="330740"/>
                  <a:pt x="537453" y="340468"/>
                  <a:pt x="671208" y="350196"/>
                </a:cubicBezTo>
              </a:path>
            </a:pathLst>
          </a:custGeom>
          <a:noFill/>
          <a:ln w="38100" cap="flat" cmpd="sng" algn="ctr">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15" name="Title 4">
            <a:extLst>
              <a:ext uri="{FF2B5EF4-FFF2-40B4-BE49-F238E27FC236}">
                <a16:creationId xmlns:a16="http://schemas.microsoft.com/office/drawing/2014/main" id="{9E385A61-5FB9-E7D6-9E60-37FDDD1FE6D6}"/>
              </a:ext>
            </a:extLst>
          </p:cNvPr>
          <p:cNvSpPr>
            <a:spLocks noGrp="1" noChangeArrowheads="1"/>
          </p:cNvSpPr>
          <p:nvPr>
            <p:ph type="title"/>
          </p:nvPr>
        </p:nvSpPr>
        <p:spPr>
          <a:xfrm>
            <a:off x="292100" y="247438"/>
            <a:ext cx="8229600" cy="832053"/>
          </a:xfrm>
        </p:spPr>
        <p:txBody>
          <a:bodyPr/>
          <a:lstStyle/>
          <a:p>
            <a:r>
              <a:rPr lang="en-US" altLang="en-US" sz="3600" b="1" dirty="0"/>
              <a:t>Building a Traditional AI System</a:t>
            </a:r>
          </a:p>
        </p:txBody>
      </p:sp>
      <p:sp>
        <p:nvSpPr>
          <p:cNvPr id="47116" name="Cloud">
            <a:extLst>
              <a:ext uri="{FF2B5EF4-FFF2-40B4-BE49-F238E27FC236}">
                <a16:creationId xmlns:a16="http://schemas.microsoft.com/office/drawing/2014/main" id="{DF8AD75D-9453-C4C4-B99E-9727F8837DDA}"/>
              </a:ext>
            </a:extLst>
          </p:cNvPr>
          <p:cNvSpPr>
            <a:spLocks noChangeAspect="1" noEditPoints="1" noChangeArrowheads="1"/>
          </p:cNvSpPr>
          <p:nvPr/>
        </p:nvSpPr>
        <p:spPr bwMode="auto">
          <a:xfrm rot="10800000">
            <a:off x="320675" y="2581275"/>
            <a:ext cx="1652588" cy="11620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17" name="TextBox 9">
            <a:extLst>
              <a:ext uri="{FF2B5EF4-FFF2-40B4-BE49-F238E27FC236}">
                <a16:creationId xmlns:a16="http://schemas.microsoft.com/office/drawing/2014/main" id="{8E5EB842-F988-D645-BC4E-3C92ABA61F75}"/>
              </a:ext>
            </a:extLst>
          </p:cNvPr>
          <p:cNvSpPr txBox="1">
            <a:spLocks noChangeArrowheads="1"/>
          </p:cNvSpPr>
          <p:nvPr/>
        </p:nvSpPr>
        <p:spPr bwMode="auto">
          <a:xfrm>
            <a:off x="508000" y="3094038"/>
            <a:ext cx="1357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Data Sources</a:t>
            </a:r>
          </a:p>
        </p:txBody>
      </p:sp>
      <p:sp>
        <p:nvSpPr>
          <p:cNvPr id="47118" name="TextBox 13">
            <a:extLst>
              <a:ext uri="{FF2B5EF4-FFF2-40B4-BE49-F238E27FC236}">
                <a16:creationId xmlns:a16="http://schemas.microsoft.com/office/drawing/2014/main" id="{1901A0B9-B263-9AFF-C81D-F71561603A39}"/>
              </a:ext>
            </a:extLst>
          </p:cNvPr>
          <p:cNvSpPr txBox="1">
            <a:spLocks noChangeArrowheads="1"/>
          </p:cNvSpPr>
          <p:nvPr/>
        </p:nvSpPr>
        <p:spPr bwMode="auto">
          <a:xfrm>
            <a:off x="3325813" y="4524375"/>
            <a:ext cx="1062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Archived Data Sources</a:t>
            </a:r>
          </a:p>
        </p:txBody>
      </p:sp>
      <p:pic>
        <p:nvPicPr>
          <p:cNvPr id="47119" name="Picture 3" descr="C:\Users\Owner\AppData\Local\Microsoft\Windows\Temporary Internet Files\Content.IE5\C6QN19L5\MC900432646[1].png">
            <a:extLst>
              <a:ext uri="{FF2B5EF4-FFF2-40B4-BE49-F238E27FC236}">
                <a16:creationId xmlns:a16="http://schemas.microsoft.com/office/drawing/2014/main" id="{42DDF235-50CD-4A1B-7D7E-D0F61EEB7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7363" y="1157288"/>
            <a:ext cx="11715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20" name="Group 21">
            <a:extLst>
              <a:ext uri="{FF2B5EF4-FFF2-40B4-BE49-F238E27FC236}">
                <a16:creationId xmlns:a16="http://schemas.microsoft.com/office/drawing/2014/main" id="{D03571EA-FEC4-460F-8DDE-457EED4AFA34}"/>
              </a:ext>
            </a:extLst>
          </p:cNvPr>
          <p:cNvGrpSpPr>
            <a:grpSpLocks/>
          </p:cNvGrpSpPr>
          <p:nvPr/>
        </p:nvGrpSpPr>
        <p:grpSpPr bwMode="auto">
          <a:xfrm>
            <a:off x="6742113" y="4684713"/>
            <a:ext cx="941387" cy="1104900"/>
            <a:chOff x="4689835" y="1675614"/>
            <a:chExt cx="941326" cy="1105295"/>
          </a:xfrm>
        </p:grpSpPr>
        <p:pic>
          <p:nvPicPr>
            <p:cNvPr id="47133" name="Picture 8" descr="C:\Users\Owner\AppData\Local\Microsoft\Windows\Temporary Internet Files\Content.IE5\7N0YD942\MC900389830[1].wmf">
              <a:extLst>
                <a:ext uri="{FF2B5EF4-FFF2-40B4-BE49-F238E27FC236}">
                  <a16:creationId xmlns:a16="http://schemas.microsoft.com/office/drawing/2014/main" id="{51B1DC48-8603-D929-3FF2-E7A632E784A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60959" y="2243797"/>
              <a:ext cx="670202" cy="5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4" name="Picture 7" descr="C:\Users\Owner\AppData\Local\Microsoft\Windows\Temporary Internet Files\Content.IE5\PSMSMSSF\MC900441331[1].png">
              <a:extLst>
                <a:ext uri="{FF2B5EF4-FFF2-40B4-BE49-F238E27FC236}">
                  <a16:creationId xmlns:a16="http://schemas.microsoft.com/office/drawing/2014/main" id="{1ED953BC-41A3-CF92-65D3-8B7524305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835" y="1675614"/>
              <a:ext cx="787138" cy="78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Can 22">
            <a:extLst>
              <a:ext uri="{FF2B5EF4-FFF2-40B4-BE49-F238E27FC236}">
                <a16:creationId xmlns:a16="http://schemas.microsoft.com/office/drawing/2014/main" id="{03AB7489-8B01-86F4-3C20-75CAB5F2FB6E}"/>
              </a:ext>
            </a:extLst>
          </p:cNvPr>
          <p:cNvSpPr/>
          <p:nvPr/>
        </p:nvSpPr>
        <p:spPr bwMode="auto">
          <a:xfrm>
            <a:off x="5619750" y="4054475"/>
            <a:ext cx="1109663" cy="808038"/>
          </a:xfrm>
          <a:prstGeom prst="can">
            <a:avLst/>
          </a:prstGeom>
          <a:solidFill>
            <a:srgbClr val="3399FF"/>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7122" name="TextBox 23">
            <a:extLst>
              <a:ext uri="{FF2B5EF4-FFF2-40B4-BE49-F238E27FC236}">
                <a16:creationId xmlns:a16="http://schemas.microsoft.com/office/drawing/2014/main" id="{94A5FB34-A63B-38E6-B9E9-D8C2088AD240}"/>
              </a:ext>
            </a:extLst>
          </p:cNvPr>
          <p:cNvSpPr txBox="1">
            <a:spLocks noChangeArrowheads="1"/>
          </p:cNvSpPr>
          <p:nvPr/>
        </p:nvSpPr>
        <p:spPr bwMode="auto">
          <a:xfrm>
            <a:off x="5518150" y="4338638"/>
            <a:ext cx="1357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Knowledge Base</a:t>
            </a:r>
          </a:p>
        </p:txBody>
      </p:sp>
      <p:sp>
        <p:nvSpPr>
          <p:cNvPr id="25" name="TextBox 24">
            <a:extLst>
              <a:ext uri="{FF2B5EF4-FFF2-40B4-BE49-F238E27FC236}">
                <a16:creationId xmlns:a16="http://schemas.microsoft.com/office/drawing/2014/main" id="{BA5D6CFF-F2D5-57F9-AA42-410E57AABA33}"/>
              </a:ext>
            </a:extLst>
          </p:cNvPr>
          <p:cNvSpPr txBox="1"/>
          <p:nvPr/>
        </p:nvSpPr>
        <p:spPr>
          <a:xfrm>
            <a:off x="6840538" y="2447925"/>
            <a:ext cx="1973262" cy="13843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ED4F44"/>
                </a:solidFill>
                <a:effectLst/>
                <a:uLnTx/>
                <a:uFillTx/>
                <a:latin typeface="Arial"/>
                <a:ea typeface="+mn-ea"/>
                <a:cs typeface="Aharoni" pitchFamily="2" charset="-79"/>
              </a:rPr>
              <a:t>System Outputs:</a:t>
            </a:r>
          </a:p>
          <a:p>
            <a:pPr marL="233363" marR="0" lvl="1" indent="-115888"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haroni" pitchFamily="2" charset="-79"/>
              </a:rPr>
              <a:t>Trends</a:t>
            </a:r>
          </a:p>
          <a:p>
            <a:pPr marL="233363" marR="0" lvl="1" indent="-115888"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haroni" pitchFamily="2" charset="-79"/>
              </a:rPr>
              <a:t>Trend Changes</a:t>
            </a:r>
          </a:p>
          <a:p>
            <a:pPr marL="233363" marR="0" lvl="1" indent="-115888"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haroni" pitchFamily="2" charset="-79"/>
              </a:rPr>
              <a:t>Rankings</a:t>
            </a:r>
          </a:p>
          <a:p>
            <a:pPr marL="233363" marR="0" lvl="1" indent="-115888"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haroni" pitchFamily="2" charset="-79"/>
              </a:rPr>
              <a:t>Rank Changes</a:t>
            </a:r>
          </a:p>
          <a:p>
            <a:pPr marL="233363" marR="0" lvl="1" indent="-115888"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haroni" pitchFamily="2" charset="-79"/>
              </a:rPr>
              <a:t>Alerts</a:t>
            </a:r>
          </a:p>
        </p:txBody>
      </p:sp>
      <p:sp>
        <p:nvSpPr>
          <p:cNvPr id="47124" name="Right Arrow 26">
            <a:extLst>
              <a:ext uri="{FF2B5EF4-FFF2-40B4-BE49-F238E27FC236}">
                <a16:creationId xmlns:a16="http://schemas.microsoft.com/office/drawing/2014/main" id="{EE80EBFF-186D-710A-1F24-719B030B1AB7}"/>
              </a:ext>
            </a:extLst>
          </p:cNvPr>
          <p:cNvSpPr>
            <a:spLocks noChangeArrowheads="1"/>
          </p:cNvSpPr>
          <p:nvPr/>
        </p:nvSpPr>
        <p:spPr bwMode="auto">
          <a:xfrm>
            <a:off x="5661025" y="2870200"/>
            <a:ext cx="1265238" cy="495300"/>
          </a:xfrm>
          <a:prstGeom prst="rightArrow">
            <a:avLst>
              <a:gd name="adj1" fmla="val 50000"/>
              <a:gd name="adj2" fmla="val 50108"/>
            </a:avLst>
          </a:prstGeom>
          <a:solidFill>
            <a:srgbClr val="ED4F44"/>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Freeform 29">
            <a:extLst>
              <a:ext uri="{FF2B5EF4-FFF2-40B4-BE49-F238E27FC236}">
                <a16:creationId xmlns:a16="http://schemas.microsoft.com/office/drawing/2014/main" id="{D367F03F-F825-C314-F917-57CDE0661AF4}"/>
              </a:ext>
            </a:extLst>
          </p:cNvPr>
          <p:cNvSpPr/>
          <p:nvPr/>
        </p:nvSpPr>
        <p:spPr bwMode="auto">
          <a:xfrm flipV="1">
            <a:off x="3209925" y="3560763"/>
            <a:ext cx="1157288" cy="874712"/>
          </a:xfrm>
          <a:custGeom>
            <a:avLst/>
            <a:gdLst>
              <a:gd name="connsiteX0" fmla="*/ 0 w 1050587"/>
              <a:gd name="connsiteY0" fmla="*/ 0 h 573932"/>
              <a:gd name="connsiteX1" fmla="*/ 525293 w 1050587"/>
              <a:gd name="connsiteY1" fmla="*/ 155643 h 573932"/>
              <a:gd name="connsiteX2" fmla="*/ 1050587 w 1050587"/>
              <a:gd name="connsiteY2" fmla="*/ 573932 h 573932"/>
            </a:gdLst>
            <a:ahLst/>
            <a:cxnLst>
              <a:cxn ang="0">
                <a:pos x="connsiteX0" y="connsiteY0"/>
              </a:cxn>
              <a:cxn ang="0">
                <a:pos x="connsiteX1" y="connsiteY1"/>
              </a:cxn>
              <a:cxn ang="0">
                <a:pos x="connsiteX2" y="connsiteY2"/>
              </a:cxn>
            </a:cxnLst>
            <a:rect l="l" t="t" r="r" b="b"/>
            <a:pathLst>
              <a:path w="1050587" h="573932">
                <a:moveTo>
                  <a:pt x="0" y="0"/>
                </a:moveTo>
                <a:cubicBezTo>
                  <a:pt x="175097" y="29994"/>
                  <a:pt x="350195" y="59988"/>
                  <a:pt x="525293" y="155643"/>
                </a:cubicBezTo>
                <a:cubicBezTo>
                  <a:pt x="700391" y="251298"/>
                  <a:pt x="875489" y="412615"/>
                  <a:pt x="1050587" y="573932"/>
                </a:cubicBezTo>
              </a:path>
            </a:pathLst>
          </a:custGeom>
          <a:noFill/>
          <a:ln w="76200" cap="flat" cmpd="sng" algn="ctr">
            <a:solidFill>
              <a:schemeClr val="tx2">
                <a:lumMod val="25000"/>
                <a:lumOff val="75000"/>
              </a:schemeClr>
            </a:solidFill>
            <a:prstDash val="solid"/>
            <a:round/>
            <a:headEnd type="none" w="med" len="me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7126" name="Picture 9" descr="C:\Program Files (x86)\Microsoft Office\MEDIA\CAGCAT10\j0195384.wmf">
            <a:extLst>
              <a:ext uri="{FF2B5EF4-FFF2-40B4-BE49-F238E27FC236}">
                <a16:creationId xmlns:a16="http://schemas.microsoft.com/office/drawing/2014/main" id="{44BCE654-0879-3140-5431-5A7A8F85B86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flipH="1">
            <a:off x="622300" y="4376738"/>
            <a:ext cx="8461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7" name="TextBox 32">
            <a:extLst>
              <a:ext uri="{FF2B5EF4-FFF2-40B4-BE49-F238E27FC236}">
                <a16:creationId xmlns:a16="http://schemas.microsoft.com/office/drawing/2014/main" id="{2E390EE7-1142-27A1-CCFE-00F4595D3F59}"/>
              </a:ext>
            </a:extLst>
          </p:cNvPr>
          <p:cNvSpPr txBox="1">
            <a:spLocks noChangeArrowheads="1"/>
          </p:cNvSpPr>
          <p:nvPr/>
        </p:nvSpPr>
        <p:spPr bwMode="auto">
          <a:xfrm>
            <a:off x="7472363" y="4568825"/>
            <a:ext cx="1466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SME/Expert Desk/Console for Knowledge Entry/Editing</a:t>
            </a:r>
          </a:p>
        </p:txBody>
      </p:sp>
      <p:sp>
        <p:nvSpPr>
          <p:cNvPr id="47128" name="TextBox 35">
            <a:extLst>
              <a:ext uri="{FF2B5EF4-FFF2-40B4-BE49-F238E27FC236}">
                <a16:creationId xmlns:a16="http://schemas.microsoft.com/office/drawing/2014/main" id="{54BDA209-F525-23EB-E58B-E20F423C1056}"/>
              </a:ext>
            </a:extLst>
          </p:cNvPr>
          <p:cNvSpPr txBox="1">
            <a:spLocks noChangeArrowheads="1"/>
          </p:cNvSpPr>
          <p:nvPr/>
        </p:nvSpPr>
        <p:spPr bwMode="auto">
          <a:xfrm>
            <a:off x="520700" y="5299075"/>
            <a:ext cx="11239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Front-End Data Processing/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Tagging</a:t>
            </a:r>
          </a:p>
        </p:txBody>
      </p:sp>
      <p:grpSp>
        <p:nvGrpSpPr>
          <p:cNvPr id="3" name="Group 37">
            <a:extLst>
              <a:ext uri="{FF2B5EF4-FFF2-40B4-BE49-F238E27FC236}">
                <a16:creationId xmlns:a16="http://schemas.microsoft.com/office/drawing/2014/main" id="{507931EF-5ED6-F4EA-12FF-E7C7E968690D}"/>
              </a:ext>
            </a:extLst>
          </p:cNvPr>
          <p:cNvGrpSpPr/>
          <p:nvPr/>
        </p:nvGrpSpPr>
        <p:grpSpPr>
          <a:xfrm>
            <a:off x="1980531" y="4140940"/>
            <a:ext cx="1406166" cy="961534"/>
            <a:chOff x="1552514" y="4306312"/>
            <a:chExt cx="1406166" cy="961534"/>
          </a:xfrm>
          <a:effectLst>
            <a:outerShdw blurRad="50800" dist="38100" dir="2700000" algn="tl" rotWithShape="0">
              <a:prstClr val="black">
                <a:alpha val="40000"/>
              </a:prstClr>
            </a:outerShdw>
          </a:effectLst>
        </p:grpSpPr>
        <p:sp>
          <p:nvSpPr>
            <p:cNvPr id="12" name="Can 11">
              <a:extLst>
                <a:ext uri="{FF2B5EF4-FFF2-40B4-BE49-F238E27FC236}">
                  <a16:creationId xmlns:a16="http://schemas.microsoft.com/office/drawing/2014/main" id="{A5684908-25EB-F895-A8AC-EBE9A044E756}"/>
                </a:ext>
              </a:extLst>
            </p:cNvPr>
            <p:cNvSpPr/>
            <p:nvPr/>
          </p:nvSpPr>
          <p:spPr bwMode="auto">
            <a:xfrm>
              <a:off x="2100839" y="4306312"/>
              <a:ext cx="650450" cy="707011"/>
            </a:xfrm>
            <a:prstGeom prst="can">
              <a:avLst/>
            </a:prstGeom>
            <a:solidFill>
              <a:schemeClr val="tx2">
                <a:lumMod val="10000"/>
                <a:lumOff val="9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Can 12">
              <a:extLst>
                <a:ext uri="{FF2B5EF4-FFF2-40B4-BE49-F238E27FC236}">
                  <a16:creationId xmlns:a16="http://schemas.microsoft.com/office/drawing/2014/main" id="{DB7BF79A-EBCD-DCCA-5E73-CCE369651CAC}"/>
                </a:ext>
              </a:extLst>
            </p:cNvPr>
            <p:cNvSpPr/>
            <p:nvPr/>
          </p:nvSpPr>
          <p:spPr bwMode="auto">
            <a:xfrm>
              <a:off x="2308230" y="4560835"/>
              <a:ext cx="650450" cy="707011"/>
            </a:xfrm>
            <a:prstGeom prst="can">
              <a:avLst/>
            </a:prstGeom>
            <a:solidFill>
              <a:schemeClr val="tx2">
                <a:lumMod val="10000"/>
                <a:lumOff val="9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Can 10">
              <a:extLst>
                <a:ext uri="{FF2B5EF4-FFF2-40B4-BE49-F238E27FC236}">
                  <a16:creationId xmlns:a16="http://schemas.microsoft.com/office/drawing/2014/main" id="{DDA98F15-0F50-F6B9-A860-29CECD0ACD6F}"/>
                </a:ext>
              </a:extLst>
            </p:cNvPr>
            <p:cNvSpPr/>
            <p:nvPr/>
          </p:nvSpPr>
          <p:spPr bwMode="auto">
            <a:xfrm>
              <a:off x="1552514" y="4455569"/>
              <a:ext cx="650450" cy="707011"/>
            </a:xfrm>
            <a:prstGeom prst="can">
              <a:avLst/>
            </a:prstGeom>
            <a:solidFill>
              <a:schemeClr val="tx2">
                <a:lumMod val="10000"/>
                <a:lumOff val="9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47130" name="TextBox 46">
            <a:extLst>
              <a:ext uri="{FF2B5EF4-FFF2-40B4-BE49-F238E27FC236}">
                <a16:creationId xmlns:a16="http://schemas.microsoft.com/office/drawing/2014/main" id="{B90B3139-8EF7-E15B-C709-523B1A0AADFA}"/>
              </a:ext>
            </a:extLst>
          </p:cNvPr>
          <p:cNvSpPr txBox="1">
            <a:spLocks noChangeArrowheads="1"/>
          </p:cNvSpPr>
          <p:nvPr/>
        </p:nvSpPr>
        <p:spPr bwMode="auto">
          <a:xfrm>
            <a:off x="6505575" y="1092200"/>
            <a:ext cx="1468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Developer Console for System Control and Operation</a:t>
            </a:r>
          </a:p>
        </p:txBody>
      </p:sp>
      <p:sp>
        <p:nvSpPr>
          <p:cNvPr id="6" name="Oval 5">
            <a:extLst>
              <a:ext uri="{FF2B5EF4-FFF2-40B4-BE49-F238E27FC236}">
                <a16:creationId xmlns:a16="http://schemas.microsoft.com/office/drawing/2014/main" id="{D7CD39B4-2377-BC11-CF98-C17F216EC3D1}"/>
              </a:ext>
            </a:extLst>
          </p:cNvPr>
          <p:cNvSpPr/>
          <p:nvPr/>
        </p:nvSpPr>
        <p:spPr bwMode="auto">
          <a:xfrm>
            <a:off x="4127500" y="2509838"/>
            <a:ext cx="1752600" cy="1233487"/>
          </a:xfrm>
          <a:prstGeom prst="ellipse">
            <a:avLst/>
          </a:prstGeom>
          <a:solidFill>
            <a:srgbClr val="FFFFCC"/>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AI Inference Engine</a:t>
            </a:r>
          </a:p>
        </p:txBody>
      </p:sp>
      <p:sp>
        <p:nvSpPr>
          <p:cNvPr id="47132" name="Oval 53">
            <a:extLst>
              <a:ext uri="{FF2B5EF4-FFF2-40B4-BE49-F238E27FC236}">
                <a16:creationId xmlns:a16="http://schemas.microsoft.com/office/drawing/2014/main" id="{9879D588-207B-1C9D-EC8C-675904C6F244}"/>
              </a:ext>
            </a:extLst>
          </p:cNvPr>
          <p:cNvSpPr>
            <a:spLocks noChangeArrowheads="1"/>
          </p:cNvSpPr>
          <p:nvPr/>
        </p:nvSpPr>
        <p:spPr bwMode="auto">
          <a:xfrm>
            <a:off x="1290638" y="5064125"/>
            <a:ext cx="301625" cy="263525"/>
          </a:xfrm>
          <a:prstGeom prst="ellipse">
            <a:avLst/>
          </a:prstGeom>
          <a:solidFill>
            <a:schemeClr val="bg1"/>
          </a:solidFill>
          <a:ln w="9525" algn="ctr">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6</a:t>
            </a:r>
          </a:p>
        </p:txBody>
      </p:sp>
    </p:spTree>
    <p:extLst>
      <p:ext uri="{BB962C8B-B14F-4D97-AF65-F5344CB8AC3E}">
        <p14:creationId xmlns:p14="http://schemas.microsoft.com/office/powerpoint/2010/main" val="236135548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a:extLst>
              <a:ext uri="{FF2B5EF4-FFF2-40B4-BE49-F238E27FC236}">
                <a16:creationId xmlns:a16="http://schemas.microsoft.com/office/drawing/2014/main" id="{4E8BFB3C-5D5C-1FB4-0597-CF0A8BCB1CA5}"/>
              </a:ext>
            </a:extLst>
          </p:cNvPr>
          <p:cNvSpPr>
            <a:spLocks noGrp="1" noChangeArrowheads="1"/>
          </p:cNvSpPr>
          <p:nvPr>
            <p:ph type="title"/>
          </p:nvPr>
        </p:nvSpPr>
        <p:spPr>
          <a:xfrm>
            <a:off x="247650" y="188913"/>
            <a:ext cx="3332163" cy="1143000"/>
          </a:xfrm>
        </p:spPr>
        <p:txBody>
          <a:bodyPr/>
          <a:lstStyle/>
          <a:p>
            <a:r>
              <a:rPr lang="en-US" altLang="en-US" sz="3200" b="1"/>
              <a:t>Traditional AI ‘Expert System’</a:t>
            </a:r>
          </a:p>
        </p:txBody>
      </p:sp>
      <p:sp>
        <p:nvSpPr>
          <p:cNvPr id="48131" name="Content Placeholder 54">
            <a:extLst>
              <a:ext uri="{FF2B5EF4-FFF2-40B4-BE49-F238E27FC236}">
                <a16:creationId xmlns:a16="http://schemas.microsoft.com/office/drawing/2014/main" id="{F00030BA-C365-E2F9-0714-190E132484D4}"/>
              </a:ext>
            </a:extLst>
          </p:cNvPr>
          <p:cNvSpPr>
            <a:spLocks noGrp="1" noChangeArrowheads="1"/>
          </p:cNvSpPr>
          <p:nvPr>
            <p:ph idx="1"/>
          </p:nvPr>
        </p:nvSpPr>
        <p:spPr>
          <a:xfrm>
            <a:off x="346075" y="1624013"/>
            <a:ext cx="2919413" cy="2809875"/>
          </a:xfrm>
        </p:spPr>
        <p:txBody>
          <a:bodyPr lIns="0" tIns="0" rIns="0" bIns="0"/>
          <a:lstStyle/>
          <a:p>
            <a:pPr marL="228600" indent="-228600">
              <a:spcBef>
                <a:spcPct val="50000"/>
              </a:spcBef>
              <a:buFont typeface="Verdana" panose="020B0604030504040204" pitchFamily="34" charset="0"/>
              <a:buChar char="•"/>
            </a:pPr>
            <a:r>
              <a:rPr lang="en-US" altLang="en-US" sz="2000" dirty="0">
                <a:solidFill>
                  <a:schemeClr val="tx2"/>
                </a:solidFill>
              </a:rPr>
              <a:t>AI: Implementing Independent,</a:t>
            </a:r>
            <a:r>
              <a:rPr lang="en-US" altLang="en-US" sz="2000" b="1" dirty="0">
                <a:solidFill>
                  <a:schemeClr val="tx2"/>
                </a:solidFill>
              </a:rPr>
              <a:t> Intelligent Automation </a:t>
            </a:r>
            <a:r>
              <a:rPr lang="en-US" altLang="en-US" sz="2000" dirty="0">
                <a:solidFill>
                  <a:schemeClr val="tx2"/>
                </a:solidFill>
              </a:rPr>
              <a:t>In Data Mining, Diagnosis, and Trend Detection Systems</a:t>
            </a:r>
          </a:p>
          <a:p>
            <a:pPr marL="228600" indent="-228600">
              <a:spcBef>
                <a:spcPct val="50000"/>
              </a:spcBef>
              <a:buFont typeface="Verdana" panose="020B0604030504040204" pitchFamily="34" charset="0"/>
              <a:buNone/>
            </a:pPr>
            <a:endParaRPr lang="en-US" altLang="en-US" sz="2000" dirty="0">
              <a:solidFill>
                <a:schemeClr val="tx2"/>
              </a:solidFill>
            </a:endParaRPr>
          </a:p>
        </p:txBody>
      </p:sp>
      <p:sp>
        <p:nvSpPr>
          <p:cNvPr id="48132" name="Freeform 6">
            <a:extLst>
              <a:ext uri="{FF2B5EF4-FFF2-40B4-BE49-F238E27FC236}">
                <a16:creationId xmlns:a16="http://schemas.microsoft.com/office/drawing/2014/main" id="{8AFC11E9-2CAE-0DCE-4D10-60A5F85DD227}"/>
              </a:ext>
            </a:extLst>
          </p:cNvPr>
          <p:cNvSpPr>
            <a:spLocks/>
          </p:cNvSpPr>
          <p:nvPr/>
        </p:nvSpPr>
        <p:spPr bwMode="auto">
          <a:xfrm rot="6422406">
            <a:off x="4768056" y="488157"/>
            <a:ext cx="2187575" cy="1709738"/>
          </a:xfrm>
          <a:custGeom>
            <a:avLst/>
            <a:gdLst>
              <a:gd name="T0" fmla="*/ 0 w 671208"/>
              <a:gd name="T1" fmla="*/ 0 h 350196"/>
              <a:gd name="T2" fmla="*/ 2147483646 w 671208"/>
              <a:gd name="T3" fmla="*/ 2147483646 h 350196"/>
              <a:gd name="T4" fmla="*/ 2147483646 w 671208"/>
              <a:gd name="T5" fmla="*/ 2147483646 h 350196"/>
              <a:gd name="T6" fmla="*/ 0 60000 65536"/>
              <a:gd name="T7" fmla="*/ 0 60000 65536"/>
              <a:gd name="T8" fmla="*/ 0 60000 65536"/>
              <a:gd name="T9" fmla="*/ 0 w 671208"/>
              <a:gd name="T10" fmla="*/ 0 h 350196"/>
              <a:gd name="T11" fmla="*/ 671208 w 671208"/>
              <a:gd name="T12" fmla="*/ 350196 h 350196"/>
            </a:gdLst>
            <a:ahLst/>
            <a:cxnLst>
              <a:cxn ang="T6">
                <a:pos x="T0" y="T1"/>
              </a:cxn>
              <a:cxn ang="T7">
                <a:pos x="T2" y="T3"/>
              </a:cxn>
              <a:cxn ang="T8">
                <a:pos x="T4" y="T5"/>
              </a:cxn>
            </a:cxnLst>
            <a:rect l="T9" t="T10" r="T11" b="T12"/>
            <a:pathLst>
              <a:path w="671208" h="350196">
                <a:moveTo>
                  <a:pt x="0" y="0"/>
                </a:moveTo>
                <a:cubicBezTo>
                  <a:pt x="89981" y="107004"/>
                  <a:pt x="180855" y="185319"/>
                  <a:pt x="292723" y="243685"/>
                </a:cubicBezTo>
                <a:cubicBezTo>
                  <a:pt x="404591" y="302051"/>
                  <a:pt x="537453" y="340468"/>
                  <a:pt x="671208" y="350196"/>
                </a:cubicBezTo>
              </a:path>
            </a:pathLst>
          </a:custGeom>
          <a:noFill/>
          <a:ln w="19050" cap="flat" cmpd="sng" algn="ctr">
            <a:solidFill>
              <a:srgbClr val="0000FF"/>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Freeform 8">
            <a:extLst>
              <a:ext uri="{FF2B5EF4-FFF2-40B4-BE49-F238E27FC236}">
                <a16:creationId xmlns:a16="http://schemas.microsoft.com/office/drawing/2014/main" id="{4D235332-943F-11D3-142C-9754EF1E4E95}"/>
              </a:ext>
            </a:extLst>
          </p:cNvPr>
          <p:cNvSpPr/>
          <p:nvPr/>
        </p:nvSpPr>
        <p:spPr bwMode="auto">
          <a:xfrm flipV="1">
            <a:off x="4787900" y="1933575"/>
            <a:ext cx="987425" cy="133350"/>
          </a:xfrm>
          <a:custGeom>
            <a:avLst/>
            <a:gdLst>
              <a:gd name="connsiteX0" fmla="*/ 0 w 1050587"/>
              <a:gd name="connsiteY0" fmla="*/ 0 h 573932"/>
              <a:gd name="connsiteX1" fmla="*/ 525293 w 1050587"/>
              <a:gd name="connsiteY1" fmla="*/ 155643 h 573932"/>
              <a:gd name="connsiteX2" fmla="*/ 1050587 w 1050587"/>
              <a:gd name="connsiteY2" fmla="*/ 573932 h 573932"/>
            </a:gdLst>
            <a:ahLst/>
            <a:cxnLst>
              <a:cxn ang="0">
                <a:pos x="connsiteX0" y="connsiteY0"/>
              </a:cxn>
              <a:cxn ang="0">
                <a:pos x="connsiteX1" y="connsiteY1"/>
              </a:cxn>
              <a:cxn ang="0">
                <a:pos x="connsiteX2" y="connsiteY2"/>
              </a:cxn>
            </a:cxnLst>
            <a:rect l="l" t="t" r="r" b="b"/>
            <a:pathLst>
              <a:path w="1050587" h="573932">
                <a:moveTo>
                  <a:pt x="0" y="0"/>
                </a:moveTo>
                <a:cubicBezTo>
                  <a:pt x="175097" y="29994"/>
                  <a:pt x="350195" y="59988"/>
                  <a:pt x="525293" y="155643"/>
                </a:cubicBezTo>
                <a:cubicBezTo>
                  <a:pt x="700391" y="251298"/>
                  <a:pt x="875489" y="412615"/>
                  <a:pt x="1050587" y="573932"/>
                </a:cubicBezTo>
              </a:path>
            </a:pathLst>
          </a:custGeom>
          <a:noFill/>
          <a:ln w="76200" cap="flat" cmpd="sng" algn="ctr">
            <a:solidFill>
              <a:schemeClr val="tx2">
                <a:lumMod val="25000"/>
                <a:lumOff val="75000"/>
              </a:schemeClr>
            </a:solidFill>
            <a:prstDash val="solid"/>
            <a:round/>
            <a:headEnd type="none" w="med" len="me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8134" name="Freeform 9">
            <a:extLst>
              <a:ext uri="{FF2B5EF4-FFF2-40B4-BE49-F238E27FC236}">
                <a16:creationId xmlns:a16="http://schemas.microsoft.com/office/drawing/2014/main" id="{C683B41B-F2A7-B6F7-ECC6-E0D7DCDC8679}"/>
              </a:ext>
            </a:extLst>
          </p:cNvPr>
          <p:cNvSpPr>
            <a:spLocks/>
          </p:cNvSpPr>
          <p:nvPr/>
        </p:nvSpPr>
        <p:spPr bwMode="auto">
          <a:xfrm rot="6422406" flipV="1">
            <a:off x="6229350" y="1295400"/>
            <a:ext cx="2051050" cy="869950"/>
          </a:xfrm>
          <a:custGeom>
            <a:avLst/>
            <a:gdLst>
              <a:gd name="T0" fmla="*/ 0 w 671208"/>
              <a:gd name="T1" fmla="*/ 0 h 350196"/>
              <a:gd name="T2" fmla="*/ 2147483646 w 671208"/>
              <a:gd name="T3" fmla="*/ 2147483646 h 350196"/>
              <a:gd name="T4" fmla="*/ 2147483646 w 671208"/>
              <a:gd name="T5" fmla="*/ 2147483646 h 350196"/>
              <a:gd name="T6" fmla="*/ 0 60000 65536"/>
              <a:gd name="T7" fmla="*/ 0 60000 65536"/>
              <a:gd name="T8" fmla="*/ 0 60000 65536"/>
              <a:gd name="T9" fmla="*/ 0 w 671208"/>
              <a:gd name="T10" fmla="*/ 0 h 350196"/>
              <a:gd name="T11" fmla="*/ 671208 w 671208"/>
              <a:gd name="T12" fmla="*/ 350196 h 350196"/>
            </a:gdLst>
            <a:ahLst/>
            <a:cxnLst>
              <a:cxn ang="T6">
                <a:pos x="T0" y="T1"/>
              </a:cxn>
              <a:cxn ang="T7">
                <a:pos x="T2" y="T3"/>
              </a:cxn>
              <a:cxn ang="T8">
                <a:pos x="T4" y="T5"/>
              </a:cxn>
            </a:cxnLst>
            <a:rect l="T9" t="T10" r="T11" b="T12"/>
            <a:pathLst>
              <a:path w="671208" h="350196">
                <a:moveTo>
                  <a:pt x="0" y="0"/>
                </a:moveTo>
                <a:cubicBezTo>
                  <a:pt x="89981" y="107004"/>
                  <a:pt x="197124" y="173445"/>
                  <a:pt x="308992" y="231811"/>
                </a:cubicBezTo>
                <a:cubicBezTo>
                  <a:pt x="420860" y="290177"/>
                  <a:pt x="537453" y="340468"/>
                  <a:pt x="671208" y="350196"/>
                </a:cubicBezTo>
              </a:path>
            </a:pathLst>
          </a:custGeom>
          <a:noFill/>
          <a:ln w="19050" cap="flat" cmpd="sng" algn="ctr">
            <a:solidFill>
              <a:srgbClr val="0000FF"/>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135" name="Freeform 10">
            <a:extLst>
              <a:ext uri="{FF2B5EF4-FFF2-40B4-BE49-F238E27FC236}">
                <a16:creationId xmlns:a16="http://schemas.microsoft.com/office/drawing/2014/main" id="{368BF557-36AA-E785-FFE4-A712C3771FB6}"/>
              </a:ext>
            </a:extLst>
          </p:cNvPr>
          <p:cNvSpPr>
            <a:spLocks/>
          </p:cNvSpPr>
          <p:nvPr/>
        </p:nvSpPr>
        <p:spPr bwMode="auto">
          <a:xfrm rot="10800000">
            <a:off x="6519863" y="2481263"/>
            <a:ext cx="515937" cy="449262"/>
          </a:xfrm>
          <a:custGeom>
            <a:avLst/>
            <a:gdLst>
              <a:gd name="T0" fmla="*/ 0 w 1050587"/>
              <a:gd name="T1" fmla="*/ 0 h 573932"/>
              <a:gd name="T2" fmla="*/ 42 w 1050587"/>
              <a:gd name="T3" fmla="*/ 7333 h 573932"/>
              <a:gd name="T4" fmla="*/ 85 w 1050587"/>
              <a:gd name="T5" fmla="*/ 27039 h 573932"/>
              <a:gd name="T6" fmla="*/ 0 60000 65536"/>
              <a:gd name="T7" fmla="*/ 0 60000 65536"/>
              <a:gd name="T8" fmla="*/ 0 60000 65536"/>
              <a:gd name="T9" fmla="*/ 0 w 1050587"/>
              <a:gd name="T10" fmla="*/ 0 h 573932"/>
              <a:gd name="T11" fmla="*/ 1050587 w 1050587"/>
              <a:gd name="T12" fmla="*/ 573932 h 573932"/>
            </a:gdLst>
            <a:ahLst/>
            <a:cxnLst>
              <a:cxn ang="T6">
                <a:pos x="T0" y="T1"/>
              </a:cxn>
              <a:cxn ang="T7">
                <a:pos x="T2" y="T3"/>
              </a:cxn>
              <a:cxn ang="T8">
                <a:pos x="T4" y="T5"/>
              </a:cxn>
            </a:cxnLst>
            <a:rect l="T9" t="T10" r="T11" b="T12"/>
            <a:pathLst>
              <a:path w="1050587" h="573932">
                <a:moveTo>
                  <a:pt x="0" y="0"/>
                </a:moveTo>
                <a:cubicBezTo>
                  <a:pt x="175097" y="29994"/>
                  <a:pt x="350195" y="59988"/>
                  <a:pt x="525293" y="155643"/>
                </a:cubicBezTo>
                <a:cubicBezTo>
                  <a:pt x="700391" y="251298"/>
                  <a:pt x="875489" y="412615"/>
                  <a:pt x="1050587" y="573932"/>
                </a:cubicBezTo>
              </a:path>
            </a:pathLst>
          </a:custGeom>
          <a:noFill/>
          <a:ln w="76200" cap="flat" cmpd="sng" algn="ctr">
            <a:solidFill>
              <a:srgbClr val="3399F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136" name="Freeform 12">
            <a:extLst>
              <a:ext uri="{FF2B5EF4-FFF2-40B4-BE49-F238E27FC236}">
                <a16:creationId xmlns:a16="http://schemas.microsoft.com/office/drawing/2014/main" id="{99EFF2E0-69FD-0EC5-D7D3-3C3512EADDE8}"/>
              </a:ext>
            </a:extLst>
          </p:cNvPr>
          <p:cNvSpPr>
            <a:spLocks/>
          </p:cNvSpPr>
          <p:nvPr/>
        </p:nvSpPr>
        <p:spPr bwMode="auto">
          <a:xfrm rot="6422406">
            <a:off x="6273800" y="931863"/>
            <a:ext cx="1081087" cy="268288"/>
          </a:xfrm>
          <a:custGeom>
            <a:avLst/>
            <a:gdLst>
              <a:gd name="T0" fmla="*/ 0 w 671208"/>
              <a:gd name="T1" fmla="*/ 0 h 350196"/>
              <a:gd name="T2" fmla="*/ 357216045 w 671208"/>
              <a:gd name="T3" fmla="*/ 9477 h 350196"/>
              <a:gd name="T4" fmla="*/ 775962936 w 671208"/>
              <a:gd name="T5" fmla="*/ 14316 h 350196"/>
              <a:gd name="T6" fmla="*/ 0 60000 65536"/>
              <a:gd name="T7" fmla="*/ 0 60000 65536"/>
              <a:gd name="T8" fmla="*/ 0 60000 65536"/>
              <a:gd name="T9" fmla="*/ 0 w 671208"/>
              <a:gd name="T10" fmla="*/ 0 h 350196"/>
              <a:gd name="T11" fmla="*/ 671208 w 671208"/>
              <a:gd name="T12" fmla="*/ 350196 h 350196"/>
            </a:gdLst>
            <a:ahLst/>
            <a:cxnLst>
              <a:cxn ang="T6">
                <a:pos x="T0" y="T1"/>
              </a:cxn>
              <a:cxn ang="T7">
                <a:pos x="T2" y="T3"/>
              </a:cxn>
              <a:cxn ang="T8">
                <a:pos x="T4" y="T5"/>
              </a:cxn>
            </a:cxnLst>
            <a:rect l="T9" t="T10" r="T11" b="T12"/>
            <a:pathLst>
              <a:path w="671208" h="350196">
                <a:moveTo>
                  <a:pt x="0" y="0"/>
                </a:moveTo>
                <a:cubicBezTo>
                  <a:pt x="89981" y="107004"/>
                  <a:pt x="197124" y="173445"/>
                  <a:pt x="308992" y="231811"/>
                </a:cubicBezTo>
                <a:cubicBezTo>
                  <a:pt x="420860" y="290177"/>
                  <a:pt x="537453" y="340468"/>
                  <a:pt x="671208" y="350196"/>
                </a:cubicBezTo>
              </a:path>
            </a:pathLst>
          </a:custGeom>
          <a:noFill/>
          <a:ln w="19050" cap="flat" cmpd="sng" algn="ctr">
            <a:solidFill>
              <a:srgbClr val="0000FF"/>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137" name="Cloud">
            <a:extLst>
              <a:ext uri="{FF2B5EF4-FFF2-40B4-BE49-F238E27FC236}">
                <a16:creationId xmlns:a16="http://schemas.microsoft.com/office/drawing/2014/main" id="{B435E6D9-34AA-FB44-F98F-CB2CCB1B37D9}"/>
              </a:ext>
            </a:extLst>
          </p:cNvPr>
          <p:cNvSpPr>
            <a:spLocks noChangeAspect="1" noEditPoints="1" noChangeArrowheads="1"/>
          </p:cNvSpPr>
          <p:nvPr/>
        </p:nvSpPr>
        <p:spPr bwMode="auto">
          <a:xfrm rot="10800000">
            <a:off x="3625850" y="1428750"/>
            <a:ext cx="1382713" cy="1025525"/>
          </a:xfrm>
          <a:custGeom>
            <a:avLst/>
            <a:gdLst>
              <a:gd name="T0" fmla="*/ 1125098909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EC63CB2-B41F-9140-3D9E-12C16E6A7B33}"/>
              </a:ext>
            </a:extLst>
          </p:cNvPr>
          <p:cNvSpPr txBox="1"/>
          <p:nvPr/>
        </p:nvSpPr>
        <p:spPr bwMode="auto">
          <a:xfrm>
            <a:off x="3791752" y="1827016"/>
            <a:ext cx="1135063" cy="253916"/>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charset="0"/>
                <a:ea typeface="+mn-ea"/>
                <a:cs typeface="+mn-cs"/>
              </a:rPr>
              <a:t>Input Data</a:t>
            </a:r>
          </a:p>
        </p:txBody>
      </p:sp>
      <p:pic>
        <p:nvPicPr>
          <p:cNvPr id="48139" name="Picture 3" descr="C:\Users\Owner\AppData\Local\Microsoft\Windows\Temporary Internet Files\Content.IE5\C6QN19L5\MC900432646[1].png">
            <a:extLst>
              <a:ext uri="{FF2B5EF4-FFF2-40B4-BE49-F238E27FC236}">
                <a16:creationId xmlns:a16="http://schemas.microsoft.com/office/drawing/2014/main" id="{A8157D9A-C0BE-39C0-DF65-97447CC46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675" y="195263"/>
            <a:ext cx="9794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Can 27">
            <a:extLst>
              <a:ext uri="{FF2B5EF4-FFF2-40B4-BE49-F238E27FC236}">
                <a16:creationId xmlns:a16="http://schemas.microsoft.com/office/drawing/2014/main" id="{9850DD8D-30B1-B343-F5ED-3FEB209F48EF}"/>
              </a:ext>
            </a:extLst>
          </p:cNvPr>
          <p:cNvSpPr/>
          <p:nvPr/>
        </p:nvSpPr>
        <p:spPr bwMode="auto">
          <a:xfrm>
            <a:off x="6969125" y="2747963"/>
            <a:ext cx="927100" cy="712787"/>
          </a:xfrm>
          <a:prstGeom prst="can">
            <a:avLst/>
          </a:prstGeom>
          <a:solidFill>
            <a:srgbClr val="3399FF"/>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 name="TextBox 28">
            <a:extLst>
              <a:ext uri="{FF2B5EF4-FFF2-40B4-BE49-F238E27FC236}">
                <a16:creationId xmlns:a16="http://schemas.microsoft.com/office/drawing/2014/main" id="{C85E1754-6A62-BE71-4E5F-EF008E48E577}"/>
              </a:ext>
            </a:extLst>
          </p:cNvPr>
          <p:cNvSpPr txBox="1"/>
          <p:nvPr/>
        </p:nvSpPr>
        <p:spPr bwMode="auto">
          <a:xfrm>
            <a:off x="6883400" y="2998788"/>
            <a:ext cx="1135063" cy="43180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charset="0"/>
                <a:ea typeface="+mn-ea"/>
                <a:cs typeface="+mn-cs"/>
              </a:rPr>
              <a:t>Knowledge Base</a:t>
            </a:r>
          </a:p>
        </p:txBody>
      </p:sp>
      <p:sp>
        <p:nvSpPr>
          <p:cNvPr id="30" name="TextBox 29">
            <a:extLst>
              <a:ext uri="{FF2B5EF4-FFF2-40B4-BE49-F238E27FC236}">
                <a16:creationId xmlns:a16="http://schemas.microsoft.com/office/drawing/2014/main" id="{DE2A86B4-FA0D-E2FC-CB3A-C3BDAD0E76E5}"/>
              </a:ext>
            </a:extLst>
          </p:cNvPr>
          <p:cNvSpPr txBox="1"/>
          <p:nvPr/>
        </p:nvSpPr>
        <p:spPr bwMode="auto">
          <a:xfrm>
            <a:off x="8054975" y="1682750"/>
            <a:ext cx="874713" cy="4318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ED4F44"/>
                </a:solidFill>
                <a:effectLst/>
                <a:uLnTx/>
                <a:uFillTx/>
                <a:latin typeface="Arial"/>
                <a:ea typeface="+mn-ea"/>
                <a:cs typeface="Aharoni" pitchFamily="2" charset="-79"/>
              </a:rPr>
              <a:t>System Outputs</a:t>
            </a:r>
          </a:p>
        </p:txBody>
      </p:sp>
      <p:sp>
        <p:nvSpPr>
          <p:cNvPr id="48143" name="Right Arrow 30">
            <a:extLst>
              <a:ext uri="{FF2B5EF4-FFF2-40B4-BE49-F238E27FC236}">
                <a16:creationId xmlns:a16="http://schemas.microsoft.com/office/drawing/2014/main" id="{431632F6-7A2F-B73A-A0F9-F313D0A6B1B9}"/>
              </a:ext>
            </a:extLst>
          </p:cNvPr>
          <p:cNvSpPr>
            <a:spLocks noChangeArrowheads="1"/>
          </p:cNvSpPr>
          <p:nvPr/>
        </p:nvSpPr>
        <p:spPr bwMode="auto">
          <a:xfrm>
            <a:off x="7002463" y="1704975"/>
            <a:ext cx="1058862" cy="436563"/>
          </a:xfrm>
          <a:prstGeom prst="rightArrow">
            <a:avLst>
              <a:gd name="adj1" fmla="val 50000"/>
              <a:gd name="adj2" fmla="val 50104"/>
            </a:avLst>
          </a:prstGeom>
          <a:solidFill>
            <a:srgbClr val="ED4F44"/>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 name="Oval 42">
            <a:extLst>
              <a:ext uri="{FF2B5EF4-FFF2-40B4-BE49-F238E27FC236}">
                <a16:creationId xmlns:a16="http://schemas.microsoft.com/office/drawing/2014/main" id="{72C7D301-9956-A5F9-2C03-354124F5ED6B}"/>
              </a:ext>
            </a:extLst>
          </p:cNvPr>
          <p:cNvSpPr/>
          <p:nvPr/>
        </p:nvSpPr>
        <p:spPr bwMode="auto">
          <a:xfrm>
            <a:off x="5718175" y="1387475"/>
            <a:ext cx="1466850" cy="1085850"/>
          </a:xfrm>
          <a:prstGeom prst="ellipse">
            <a:avLst/>
          </a:prstGeom>
          <a:solidFill>
            <a:srgbClr val="FFFFCC"/>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AI Inference Engine</a:t>
            </a:r>
          </a:p>
        </p:txBody>
      </p:sp>
      <p:sp>
        <p:nvSpPr>
          <p:cNvPr id="56" name="Content Placeholder 54">
            <a:extLst>
              <a:ext uri="{FF2B5EF4-FFF2-40B4-BE49-F238E27FC236}">
                <a16:creationId xmlns:a16="http://schemas.microsoft.com/office/drawing/2014/main" id="{7FAEDB3C-E05C-83FA-1C47-EAD2A16FC9DC}"/>
              </a:ext>
            </a:extLst>
          </p:cNvPr>
          <p:cNvSpPr txBox="1">
            <a:spLocks/>
          </p:cNvSpPr>
          <p:nvPr/>
        </p:nvSpPr>
        <p:spPr bwMode="gray">
          <a:xfrm>
            <a:off x="331788" y="3771900"/>
            <a:ext cx="7834312" cy="2236788"/>
          </a:xfrm>
          <a:prstGeom prst="rect">
            <a:avLst/>
          </a:prstGeom>
          <a:noFill/>
          <a:ln w="9525">
            <a:noFill/>
            <a:miter lim="800000"/>
            <a:headEnd/>
            <a:tailEnd/>
          </a:ln>
        </p:spPr>
        <p:txBody>
          <a:bodyPr lIns="0" tIns="0" rIns="0" bIns="0"/>
          <a:lstStyle/>
          <a:p>
            <a:pPr marL="228600" marR="0" lvl="0" indent="-228600" algn="l" defTabSz="914400" rtl="0" eaLnBrk="0" fontAlgn="base" latinLnBrk="0" hangingPunct="0">
              <a:lnSpc>
                <a:spcPct val="100000"/>
              </a:lnSpc>
              <a:spcBef>
                <a:spcPct val="50000"/>
              </a:spcBef>
              <a:spcAft>
                <a:spcPct val="0"/>
              </a:spcAft>
              <a:buClrTx/>
              <a:buSzTx/>
              <a:buFont typeface="Verdana"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Expert Systems Use the ‘</a:t>
            </a:r>
            <a:r>
              <a:rPr kumimoji="0" lang="en-US" sz="2000" b="1" i="0" u="none" strike="noStrike" kern="0" cap="none" spc="0" normalizeH="0" baseline="0" noProof="0" dirty="0">
                <a:ln>
                  <a:noFill/>
                </a:ln>
                <a:effectLst/>
                <a:uLnTx/>
                <a:uFillTx/>
                <a:latin typeface="Arial"/>
                <a:ea typeface="+mn-ea"/>
                <a:cs typeface="+mn-cs"/>
              </a:rPr>
              <a:t>Reasoning Mechanism</a:t>
            </a:r>
            <a:r>
              <a:rPr kumimoji="0" lang="en-US" sz="2000" b="0" i="0" u="none" strike="noStrike" kern="0" cap="none" spc="0" normalizeH="0" baseline="0" noProof="0" dirty="0">
                <a:ln>
                  <a:noFill/>
                </a:ln>
                <a:solidFill>
                  <a:srgbClr val="000000"/>
                </a:solidFill>
                <a:effectLst/>
                <a:uLnTx/>
                <a:uFillTx/>
                <a:latin typeface="Arial"/>
                <a:ea typeface="+mn-ea"/>
                <a:cs typeface="+mn-cs"/>
              </a:rPr>
              <a:t>’ (the </a:t>
            </a:r>
            <a:r>
              <a:rPr kumimoji="0" lang="en-US" sz="2000" b="1" i="0" u="none" strike="noStrike" kern="0" cap="none" spc="0" normalizeH="0" baseline="0" noProof="0" dirty="0">
                <a:ln>
                  <a:noFill/>
                </a:ln>
                <a:solidFill>
                  <a:srgbClr val="0070C0"/>
                </a:solidFill>
                <a:effectLst/>
                <a:uLnTx/>
                <a:uFillTx/>
                <a:latin typeface="Arial"/>
                <a:ea typeface="+mn-ea"/>
                <a:cs typeface="+mn-cs"/>
              </a:rPr>
              <a:t>Inference Engine</a:t>
            </a:r>
            <a:r>
              <a:rPr kumimoji="0" lang="en-US" sz="2000" b="0" i="0" u="none" strike="noStrike" kern="0" cap="none" spc="0" normalizeH="0" baseline="0" noProof="0" dirty="0">
                <a:ln>
                  <a:noFill/>
                </a:ln>
                <a:solidFill>
                  <a:srgbClr val="000000"/>
                </a:solidFill>
                <a:effectLst/>
                <a:uLnTx/>
                <a:uFillTx/>
                <a:latin typeface="Arial"/>
                <a:ea typeface="+mn-ea"/>
                <a:cs typeface="+mn-cs"/>
              </a:rPr>
              <a:t>) and the Stored ‘</a:t>
            </a:r>
            <a:r>
              <a:rPr kumimoji="0" lang="en-US" sz="2000" b="1" i="0" u="none" strike="noStrike" kern="0" cap="none" spc="0" normalizeH="0" baseline="0" noProof="0" dirty="0">
                <a:ln>
                  <a:noFill/>
                </a:ln>
                <a:solidFill>
                  <a:srgbClr val="0070C0"/>
                </a:solidFill>
                <a:effectLst/>
                <a:uLnTx/>
                <a:uFillTx/>
                <a:latin typeface="Arial"/>
                <a:ea typeface="+mn-ea"/>
                <a:cs typeface="+mn-cs"/>
              </a:rPr>
              <a:t>Knowledge Base</a:t>
            </a:r>
            <a:r>
              <a:rPr kumimoji="0" lang="en-US" sz="2000" b="0" i="0" u="none" strike="noStrike" kern="0" cap="none" spc="0" normalizeH="0" baseline="0" noProof="0" dirty="0">
                <a:ln>
                  <a:noFill/>
                </a:ln>
                <a:solidFill>
                  <a:srgbClr val="000000"/>
                </a:solidFill>
                <a:effectLst/>
                <a:uLnTx/>
                <a:uFillTx/>
                <a:latin typeface="Arial"/>
                <a:ea typeface="+mn-ea"/>
                <a:cs typeface="+mn-cs"/>
              </a:rPr>
              <a:t>’ to Evaluate and Process Run-time Input Data.</a:t>
            </a:r>
          </a:p>
          <a:p>
            <a:pPr marL="228600" marR="0" lvl="0" indent="-228600" algn="l" defTabSz="914400" rtl="0" eaLnBrk="0" fontAlgn="base" latinLnBrk="0" hangingPunct="0">
              <a:lnSpc>
                <a:spcPct val="100000"/>
              </a:lnSpc>
              <a:spcBef>
                <a:spcPts val="2400"/>
              </a:spcBef>
              <a:spcAft>
                <a:spcPct val="0"/>
              </a:spcAft>
              <a:buClrTx/>
              <a:buSzTx/>
              <a:buFont typeface="Verdana"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The Knowledge Base Captures </a:t>
            </a:r>
            <a:r>
              <a:rPr kumimoji="0" lang="en-US" sz="2000" b="1" i="0" u="none" strike="noStrike" kern="0" cap="none" spc="0" normalizeH="0" baseline="0" noProof="0" dirty="0">
                <a:ln>
                  <a:noFill/>
                </a:ln>
                <a:solidFill>
                  <a:srgbClr val="000000"/>
                </a:solidFill>
                <a:effectLst/>
                <a:uLnTx/>
                <a:uFillTx/>
                <a:latin typeface="Arial"/>
                <a:ea typeface="+mn-ea"/>
                <a:cs typeface="+mn-cs"/>
              </a:rPr>
              <a:t>Expertise from Multiple Sources </a:t>
            </a:r>
            <a:r>
              <a:rPr kumimoji="0" lang="en-US" sz="2000" b="0" i="0" u="none" strike="noStrike" kern="0" cap="none" spc="0" normalizeH="0" baseline="0" noProof="0" dirty="0">
                <a:ln>
                  <a:noFill/>
                </a:ln>
                <a:solidFill>
                  <a:srgbClr val="000000"/>
                </a:solidFill>
                <a:effectLst/>
                <a:uLnTx/>
                <a:uFillTx/>
                <a:latin typeface="Arial"/>
                <a:ea typeface="+mn-ea"/>
                <a:cs typeface="+mn-cs"/>
              </a:rPr>
              <a:t>Creating a Growing and Valuable Store of Domain-Specific Knowledge that can be Applied to New Data and Events</a:t>
            </a:r>
          </a:p>
          <a:p>
            <a:pPr marL="228600" marR="0" lvl="0" indent="-228600" algn="l" defTabSz="914400" rtl="0" eaLnBrk="0" fontAlgn="base" latinLnBrk="0" hangingPunct="0">
              <a:lnSpc>
                <a:spcPct val="100000"/>
              </a:lnSpc>
              <a:spcBef>
                <a:spcPct val="50000"/>
              </a:spcBef>
              <a:spcAft>
                <a:spcPct val="0"/>
              </a:spcAft>
              <a:buClrTx/>
              <a:buSzTx/>
              <a:buFont typeface="Verdana" pitchFamily="34" charset="0"/>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26834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fade">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xEl>
                                              <p:pRg st="1" end="1"/>
                                            </p:txEl>
                                          </p:spTgt>
                                        </p:tgtEl>
                                        <p:attrNameLst>
                                          <p:attrName>style.visibility</p:attrName>
                                        </p:attrNameLst>
                                      </p:cBhvr>
                                      <p:to>
                                        <p:strVal val="visible"/>
                                      </p:to>
                                    </p:set>
                                    <p:animEffect transition="in" filter="fade">
                                      <p:cBhvr>
                                        <p:cTn id="12" dur="5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C6BE1-72A5-4BCB-BBA0-AB63C18D7D16}"/>
              </a:ext>
            </a:extLst>
          </p:cNvPr>
          <p:cNvSpPr/>
          <p:nvPr/>
        </p:nvSpPr>
        <p:spPr>
          <a:xfrm>
            <a:off x="376518" y="3079374"/>
            <a:ext cx="8429946" cy="524436"/>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808080"/>
              </a:solidFill>
              <a:effectLst/>
              <a:uLnTx/>
              <a:uFillTx/>
              <a:latin typeface="Arial"/>
              <a:ea typeface="+mn-ea"/>
              <a:cs typeface="+mn-cs"/>
            </a:endParaRPr>
          </a:p>
        </p:txBody>
      </p:sp>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376518" y="23018"/>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557373" y="1290918"/>
            <a:ext cx="8229600" cy="4401063"/>
          </a:xfrm>
        </p:spPr>
        <p:txBody>
          <a:bodyPr/>
          <a:lstStyle/>
          <a:p>
            <a:pPr marL="347472" algn="l" rtl="0" fontAlgn="base">
              <a:spcBef>
                <a:spcPts val="768"/>
              </a:spcBef>
              <a:spcAft>
                <a:spcPts val="0"/>
              </a:spcAft>
            </a:pPr>
            <a:r>
              <a:rPr lang="en-US" b="1" spc="-1" dirty="0">
                <a:solidFill>
                  <a:schemeClr val="bg2"/>
                </a:solidFill>
                <a:effectLst/>
                <a:latin typeface="Arial" panose="020B0604020202020204" pitchFamily="34" charset="0"/>
              </a:rPr>
              <a:t>AI In The </a:t>
            </a:r>
            <a:r>
              <a:rPr lang="en-US" b="1" spc="-1" dirty="0">
                <a:solidFill>
                  <a:schemeClr val="bg2"/>
                </a:solidFill>
                <a:latin typeface="Arial" panose="020B0604020202020204" pitchFamily="34" charset="0"/>
              </a:rPr>
              <a:t>News/Media</a:t>
            </a:r>
            <a:r>
              <a:rPr lang="en-US" b="1" spc="-1" dirty="0">
                <a:solidFill>
                  <a:schemeClr val="bg2"/>
                </a:solidFill>
                <a:effectLst/>
                <a:latin typeface="Arial" panose="020B0604020202020204" pitchFamily="34" charset="0"/>
              </a:rPr>
              <a:t> </a:t>
            </a:r>
          </a:p>
          <a:p>
            <a:pPr marL="347472" algn="l" rtl="0" fontAlgn="base">
              <a:spcBef>
                <a:spcPts val="768"/>
              </a:spcBef>
              <a:spcAft>
                <a:spcPts val="0"/>
              </a:spcAft>
            </a:pPr>
            <a:r>
              <a:rPr lang="en-US" b="1" spc="-1" dirty="0">
                <a:solidFill>
                  <a:schemeClr val="bg2"/>
                </a:solidFill>
                <a:effectLst/>
                <a:latin typeface="Arial" panose="020B0604020202020204" pitchFamily="34" charset="0"/>
              </a:rPr>
              <a:t>What IS AI?</a:t>
            </a:r>
            <a:endParaRPr lang="en-US" dirty="0">
              <a:solidFill>
                <a:schemeClr val="bg2"/>
              </a:solidFill>
              <a:effectLst/>
            </a:endParaRPr>
          </a:p>
          <a:p>
            <a:pPr marL="397764" indent="0" algn="l" rtl="0" fontAlgn="base">
              <a:spcBef>
                <a:spcPts val="672"/>
              </a:spcBef>
              <a:spcAft>
                <a:spcPts val="0"/>
              </a:spcAft>
              <a:buNone/>
            </a:pPr>
            <a:r>
              <a:rPr lang="en-US" dirty="0">
                <a:solidFill>
                  <a:schemeClr val="bg2"/>
                </a:solidFill>
                <a:effectLst/>
              </a:rPr>
              <a:t>– </a:t>
            </a:r>
            <a:r>
              <a:rPr lang="en-US" b="1" spc="-1" dirty="0">
                <a:solidFill>
                  <a:schemeClr val="bg2"/>
                </a:solidFill>
                <a:effectLst/>
                <a:latin typeface="Arial" panose="020B0604020202020204" pitchFamily="34" charset="0"/>
              </a:rPr>
              <a:t>Traditional AI</a:t>
            </a:r>
            <a:endParaRPr lang="en-US" dirty="0">
              <a:solidFill>
                <a:schemeClr val="bg2"/>
              </a:solidFill>
              <a:effectLst/>
            </a:endParaRPr>
          </a:p>
          <a:p>
            <a:pPr marL="397764" indent="0" algn="l" rtl="0" fontAlgn="base">
              <a:spcBef>
                <a:spcPts val="672"/>
              </a:spcBef>
              <a:spcAft>
                <a:spcPts val="0"/>
              </a:spcAft>
              <a:buNone/>
            </a:pPr>
            <a:r>
              <a:rPr lang="en-US" dirty="0">
                <a:solidFill>
                  <a:schemeClr val="accent2"/>
                </a:solidFill>
                <a:effectLst/>
              </a:rPr>
              <a:t>– </a:t>
            </a:r>
            <a:r>
              <a:rPr lang="en-US" b="1" spc="-1" dirty="0">
                <a:solidFill>
                  <a:schemeClr val="accent2"/>
                </a:solidFill>
                <a:effectLst/>
                <a:latin typeface="Arial" panose="020B0604020202020204" pitchFamily="34" charset="0"/>
              </a:rPr>
              <a:t>Machine/Deep Learning</a:t>
            </a:r>
            <a:endParaRPr lang="en-US" dirty="0">
              <a:solidFill>
                <a:schemeClr val="accent2"/>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Current Uses of AI</a:t>
            </a:r>
            <a:endParaRPr lang="en-US" dirty="0">
              <a:solidFill>
                <a:schemeClr val="bg1"/>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Is This Intelligent?</a:t>
            </a:r>
          </a:p>
          <a:p>
            <a:pPr marL="347472" algn="l" rtl="0" fontAlgn="base">
              <a:spcBef>
                <a:spcPts val="768"/>
              </a:spcBef>
              <a:spcAft>
                <a:spcPts val="0"/>
              </a:spcAft>
            </a:pPr>
            <a:r>
              <a:rPr lang="en-US" b="1" spc="-1" dirty="0">
                <a:solidFill>
                  <a:schemeClr val="bg1"/>
                </a:solidFill>
                <a:effectLst/>
                <a:latin typeface="Arial" panose="020B0604020202020204" pitchFamily="34" charset="0"/>
              </a:rPr>
              <a:t>Where Is This Going?</a:t>
            </a:r>
            <a:endParaRPr lang="en-US" dirty="0">
              <a:solidFill>
                <a:schemeClr val="bg1"/>
              </a:solidFill>
              <a:effectLst/>
            </a:endParaRPr>
          </a:p>
        </p:txBody>
      </p:sp>
    </p:spTree>
    <p:extLst>
      <p:ext uri="{BB962C8B-B14F-4D97-AF65-F5344CB8AC3E}">
        <p14:creationId xmlns:p14="http://schemas.microsoft.com/office/powerpoint/2010/main" val="235676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1482-CC57-33D0-21AA-D67F20C7D920}"/>
              </a:ext>
            </a:extLst>
          </p:cNvPr>
          <p:cNvSpPr>
            <a:spLocks noGrp="1"/>
          </p:cNvSpPr>
          <p:nvPr>
            <p:ph type="title"/>
          </p:nvPr>
        </p:nvSpPr>
        <p:spPr>
          <a:xfrm>
            <a:off x="431800" y="182563"/>
            <a:ext cx="8229600" cy="1143000"/>
          </a:xfrm>
        </p:spPr>
        <p:txBody>
          <a:bodyPr/>
          <a:lstStyle/>
          <a:p>
            <a:pPr>
              <a:defRPr/>
            </a:pPr>
            <a:r>
              <a:rPr lang="en-US" sz="3200" b="1" cap="all" dirty="0"/>
              <a:t>A Glossary of</a:t>
            </a:r>
            <a:br>
              <a:rPr lang="en-US" sz="3200" b="1" cap="all" dirty="0"/>
            </a:br>
            <a:r>
              <a:rPr lang="en-US" sz="3200" b="1" cap="all" dirty="0"/>
              <a:t>Artificial Intelligence Terms</a:t>
            </a:r>
            <a:endParaRPr lang="en-US" sz="3200" dirty="0"/>
          </a:p>
        </p:txBody>
      </p:sp>
      <p:sp>
        <p:nvSpPr>
          <p:cNvPr id="37891" name="Content Placeholder 2">
            <a:extLst>
              <a:ext uri="{FF2B5EF4-FFF2-40B4-BE49-F238E27FC236}">
                <a16:creationId xmlns:a16="http://schemas.microsoft.com/office/drawing/2014/main" id="{C4A4023B-F8DE-A427-457D-AFA7840DA94D}"/>
              </a:ext>
            </a:extLst>
          </p:cNvPr>
          <p:cNvSpPr>
            <a:spLocks noGrp="1" noChangeArrowheads="1"/>
          </p:cNvSpPr>
          <p:nvPr>
            <p:ph idx="1"/>
          </p:nvPr>
        </p:nvSpPr>
        <p:spPr/>
        <p:txBody>
          <a:bodyPr/>
          <a:lstStyle/>
          <a:p>
            <a:r>
              <a:rPr lang="en-US" altLang="en-US" sz="2000" b="1" dirty="0"/>
              <a:t>ARTIFICIAL INTELLIGENCE</a:t>
            </a:r>
          </a:p>
          <a:p>
            <a:pPr lvl="1"/>
            <a:r>
              <a:rPr lang="en-US" altLang="en-US" sz="1800" dirty="0"/>
              <a:t>AI is the broadest term applying to any technique that enables computers to mimic human intelligence, using logic, if-then rules, decision trees, </a:t>
            </a:r>
            <a:r>
              <a:rPr lang="en-US" altLang="en-US" sz="1800" dirty="0">
                <a:solidFill>
                  <a:srgbClr val="0070C0"/>
                </a:solidFill>
              </a:rPr>
              <a:t>neural networks </a:t>
            </a:r>
            <a:r>
              <a:rPr lang="en-US" altLang="en-US" sz="1800" dirty="0"/>
              <a:t>and machine learning algorithms.</a:t>
            </a:r>
          </a:p>
          <a:p>
            <a:pPr lvl="1"/>
            <a:r>
              <a:rPr lang="en-US" altLang="en-US" sz="2000" b="1" dirty="0"/>
              <a:t>MACHINE LEARNING </a:t>
            </a:r>
          </a:p>
          <a:p>
            <a:pPr lvl="2"/>
            <a:r>
              <a:rPr lang="en-US" altLang="en-US" sz="1800" dirty="0"/>
              <a:t>The subset of AI using </a:t>
            </a:r>
            <a:r>
              <a:rPr lang="en-US" altLang="en-US" sz="1800" dirty="0">
                <a:solidFill>
                  <a:srgbClr val="0070C0"/>
                </a:solidFill>
              </a:rPr>
              <a:t>neural networks </a:t>
            </a:r>
            <a:r>
              <a:rPr lang="en-US" altLang="en-US" sz="1800" dirty="0"/>
              <a:t>with probability and statistical techniques that enable machines to improve at tasks with experience. The category includes deep learning. </a:t>
            </a:r>
          </a:p>
          <a:p>
            <a:pPr lvl="2"/>
            <a:r>
              <a:rPr lang="en-US" altLang="en-US" sz="2000" b="1" dirty="0">
                <a:solidFill>
                  <a:srgbClr val="FF6600"/>
                </a:solidFill>
              </a:rPr>
              <a:t>DEEP LEARNING </a:t>
            </a:r>
          </a:p>
          <a:p>
            <a:pPr lvl="3"/>
            <a:r>
              <a:rPr lang="en-US" altLang="en-US" sz="1800" dirty="0"/>
              <a:t>A subset of machine learning that enables a </a:t>
            </a:r>
            <a:r>
              <a:rPr lang="en-US" altLang="en-US" sz="1800" dirty="0">
                <a:solidFill>
                  <a:srgbClr val="0070C0"/>
                </a:solidFill>
              </a:rPr>
              <a:t>multilayered neural network</a:t>
            </a:r>
            <a:r>
              <a:rPr lang="en-US" altLang="en-US" sz="1800" dirty="0"/>
              <a:t> to “train itself” to perform tasks, like speech and image recognition, by analyzing and building upon to vast amounts of data.</a:t>
            </a:r>
          </a:p>
        </p:txBody>
      </p:sp>
    </p:spTree>
    <p:extLst>
      <p:ext uri="{BB962C8B-B14F-4D97-AF65-F5344CB8AC3E}">
        <p14:creationId xmlns:p14="http://schemas.microsoft.com/office/powerpoint/2010/main" val="146416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fade">
                                      <p:cBhvr>
                                        <p:cTn id="7" dur="500"/>
                                        <p:tgtEl>
                                          <p:spTgt spid="3789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891">
                                            <p:txEl>
                                              <p:pRg st="1" end="1"/>
                                            </p:txEl>
                                          </p:spTgt>
                                        </p:tgtEl>
                                        <p:attrNameLst>
                                          <p:attrName>style.visibility</p:attrName>
                                        </p:attrNameLst>
                                      </p:cBhvr>
                                      <p:to>
                                        <p:strVal val="visible"/>
                                      </p:to>
                                    </p:set>
                                    <p:animEffect transition="in" filter="fade">
                                      <p:cBhvr>
                                        <p:cTn id="10" dur="500"/>
                                        <p:tgtEl>
                                          <p:spTgt spid="378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animEffect transition="in" filter="fade">
                                      <p:cBhvr>
                                        <p:cTn id="15" dur="500"/>
                                        <p:tgtEl>
                                          <p:spTgt spid="37891">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891">
                                            <p:txEl>
                                              <p:pRg st="3" end="3"/>
                                            </p:txEl>
                                          </p:spTgt>
                                        </p:tgtEl>
                                        <p:attrNameLst>
                                          <p:attrName>style.visibility</p:attrName>
                                        </p:attrNameLst>
                                      </p:cBhvr>
                                      <p:to>
                                        <p:strVal val="visible"/>
                                      </p:to>
                                    </p:set>
                                    <p:animEffect transition="in" filter="fade">
                                      <p:cBhvr>
                                        <p:cTn id="18" dur="500"/>
                                        <p:tgtEl>
                                          <p:spTgt spid="3789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891">
                                            <p:txEl>
                                              <p:pRg st="4" end="4"/>
                                            </p:txEl>
                                          </p:spTgt>
                                        </p:tgtEl>
                                        <p:attrNameLst>
                                          <p:attrName>style.visibility</p:attrName>
                                        </p:attrNameLst>
                                      </p:cBhvr>
                                      <p:to>
                                        <p:strVal val="visible"/>
                                      </p:to>
                                    </p:set>
                                    <p:animEffect transition="in" filter="fade">
                                      <p:cBhvr>
                                        <p:cTn id="23" dur="500"/>
                                        <p:tgtEl>
                                          <p:spTgt spid="37891">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891">
                                            <p:txEl>
                                              <p:pRg st="5" end="5"/>
                                            </p:txEl>
                                          </p:spTgt>
                                        </p:tgtEl>
                                        <p:attrNameLst>
                                          <p:attrName>style.visibility</p:attrName>
                                        </p:attrNameLst>
                                      </p:cBhvr>
                                      <p:to>
                                        <p:strVal val="visible"/>
                                      </p:to>
                                    </p:set>
                                    <p:animEffect transition="in" filter="fade">
                                      <p:cBhvr>
                                        <p:cTn id="26" dur="500"/>
                                        <p:tgtEl>
                                          <p:spTgt spid="37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8EB1-C1FC-7C6F-5283-C0B4B0C02071}"/>
              </a:ext>
            </a:extLst>
          </p:cNvPr>
          <p:cNvSpPr>
            <a:spLocks noGrp="1"/>
          </p:cNvSpPr>
          <p:nvPr>
            <p:ph type="title"/>
          </p:nvPr>
        </p:nvSpPr>
        <p:spPr>
          <a:xfrm>
            <a:off x="0" y="187325"/>
            <a:ext cx="6248400" cy="877887"/>
          </a:xfrm>
        </p:spPr>
        <p:txBody>
          <a:bodyPr/>
          <a:lstStyle/>
          <a:p>
            <a:pPr>
              <a:defRPr/>
            </a:pPr>
            <a:r>
              <a:rPr lang="en-US" sz="3600" b="1" dirty="0">
                <a:solidFill>
                  <a:schemeClr val="tx1"/>
                </a:solidFill>
                <a:latin typeface="+mn-lt"/>
                <a:ea typeface="+mn-ea"/>
                <a:cs typeface="+mn-cs"/>
              </a:rPr>
              <a:t>Neural Networks</a:t>
            </a:r>
          </a:p>
        </p:txBody>
      </p:sp>
      <p:sp>
        <p:nvSpPr>
          <p:cNvPr id="49155" name="Content Placeholder 2">
            <a:extLst>
              <a:ext uri="{FF2B5EF4-FFF2-40B4-BE49-F238E27FC236}">
                <a16:creationId xmlns:a16="http://schemas.microsoft.com/office/drawing/2014/main" id="{8300377C-C878-35FC-34EF-0B41133AA0A7}"/>
              </a:ext>
            </a:extLst>
          </p:cNvPr>
          <p:cNvSpPr>
            <a:spLocks noGrp="1" noChangeArrowheads="1"/>
          </p:cNvSpPr>
          <p:nvPr>
            <p:ph idx="1"/>
          </p:nvPr>
        </p:nvSpPr>
        <p:spPr>
          <a:xfrm>
            <a:off x="323104" y="1065212"/>
            <a:ext cx="5807169" cy="4525963"/>
          </a:xfrm>
        </p:spPr>
        <p:txBody>
          <a:bodyPr/>
          <a:lstStyle/>
          <a:p>
            <a:pPr>
              <a:spcAft>
                <a:spcPts val="1800"/>
              </a:spcAft>
            </a:pPr>
            <a:r>
              <a:rPr lang="en-US" altLang="en-US" sz="2400" dirty="0"/>
              <a:t>Neural Networks are inspired by our understanding of the biology of our brains – all those </a:t>
            </a:r>
            <a:r>
              <a:rPr lang="en-US" altLang="en-US" sz="2400" b="1" dirty="0">
                <a:solidFill>
                  <a:srgbClr val="0070C0"/>
                </a:solidFill>
              </a:rPr>
              <a:t>interconnections between the neurons</a:t>
            </a:r>
            <a:r>
              <a:rPr lang="en-US" altLang="en-US" sz="2400" dirty="0"/>
              <a:t>. </a:t>
            </a:r>
          </a:p>
          <a:p>
            <a:r>
              <a:rPr lang="en-US" altLang="en-US" sz="2400" dirty="0"/>
              <a:t>But, unlike a biological brain where any neuron can connect to any other neuron within a certain physical distance, these artificial neural networks have: </a:t>
            </a:r>
          </a:p>
          <a:p>
            <a:pPr lvl="1"/>
            <a:r>
              <a:rPr lang="en-US" altLang="en-US" sz="2400" b="1" dirty="0">
                <a:solidFill>
                  <a:srgbClr val="0070C0"/>
                </a:solidFill>
              </a:rPr>
              <a:t>discrete layers, </a:t>
            </a:r>
          </a:p>
          <a:p>
            <a:pPr lvl="1"/>
            <a:r>
              <a:rPr lang="en-US" altLang="en-US" sz="2400" b="1" dirty="0">
                <a:solidFill>
                  <a:srgbClr val="0070C0"/>
                </a:solidFill>
              </a:rPr>
              <a:t>specific connections, and </a:t>
            </a:r>
          </a:p>
          <a:p>
            <a:pPr lvl="1"/>
            <a:r>
              <a:rPr lang="en-US" altLang="en-US" sz="2400" b="1" dirty="0">
                <a:solidFill>
                  <a:srgbClr val="0070C0"/>
                </a:solidFill>
              </a:rPr>
              <a:t>directions of data propagation.</a:t>
            </a:r>
            <a:endParaRPr lang="en-US" altLang="en-US" sz="2000" b="1" dirty="0">
              <a:solidFill>
                <a:srgbClr val="0070C0"/>
              </a:solidFill>
            </a:endParaRPr>
          </a:p>
        </p:txBody>
      </p:sp>
      <p:sp>
        <p:nvSpPr>
          <p:cNvPr id="4" name="Content Placeholder 2">
            <a:extLst>
              <a:ext uri="{FF2B5EF4-FFF2-40B4-BE49-F238E27FC236}">
                <a16:creationId xmlns:a16="http://schemas.microsoft.com/office/drawing/2014/main" id="{801563B8-14F7-C90F-A112-DD816C90B0A7}"/>
              </a:ext>
            </a:extLst>
          </p:cNvPr>
          <p:cNvSpPr txBox="1">
            <a:spLocks/>
          </p:cNvSpPr>
          <p:nvPr/>
        </p:nvSpPr>
        <p:spPr bwMode="auto">
          <a:xfrm>
            <a:off x="80682" y="6408830"/>
            <a:ext cx="8229600" cy="261845"/>
          </a:xfrm>
          <a:prstGeom prst="rect">
            <a:avLst/>
          </a:prstGeom>
          <a:noFill/>
          <a:ln w="9525">
            <a:noFill/>
            <a:miter lim="800000"/>
            <a:headEnd/>
            <a:tailEnd/>
          </a:ln>
        </p:spPr>
        <p:txBody>
          <a:bodyPr/>
          <a:lstStyle/>
          <a:p>
            <a:pPr>
              <a:spcBef>
                <a:spcPct val="20000"/>
              </a:spcBef>
              <a:defRPr/>
            </a:pPr>
            <a:r>
              <a:rPr lang="en-US" sz="800" kern="0" dirty="0">
                <a:latin typeface="+mn-lt"/>
              </a:rPr>
              <a:t>Source:  MIT Technology Review: 2013  “</a:t>
            </a:r>
            <a:r>
              <a:rPr lang="en-US" sz="800" b="1" kern="0" dirty="0">
                <a:latin typeface="+mn-lt"/>
              </a:rPr>
              <a:t>Deep Learning </a:t>
            </a:r>
            <a:r>
              <a:rPr lang="en-US" sz="800" kern="0" dirty="0">
                <a:latin typeface="+mn-lt"/>
              </a:rPr>
              <a:t>With massive amounts of computational power, machines can now recognize objects and translate speech in real time. Artificial intelligence is finally getting smart” by Robert D. Hof    https://www.technologyreview.com/s/513696/deep-learning/ </a:t>
            </a:r>
          </a:p>
        </p:txBody>
      </p:sp>
      <p:pic>
        <p:nvPicPr>
          <p:cNvPr id="49157" name="Picture 2">
            <a:extLst>
              <a:ext uri="{FF2B5EF4-FFF2-40B4-BE49-F238E27FC236}">
                <a16:creationId xmlns:a16="http://schemas.microsoft.com/office/drawing/2014/main" id="{BC3B63BE-FE34-E1D6-D0C9-D8B3B2F3C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3065" y="3118216"/>
            <a:ext cx="2801937"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descr="artificial-brain_23-2147499616.jpg">
            <a:extLst>
              <a:ext uri="{FF2B5EF4-FFF2-40B4-BE49-F238E27FC236}">
                <a16:creationId xmlns:a16="http://schemas.microsoft.com/office/drawing/2014/main" id="{E092A926-56B8-21A9-CA8D-D620E2213E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476157"/>
            <a:ext cx="2655887"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diagram of a neural network&#10;&#10;Description automatically generated">
            <a:extLst>
              <a:ext uri="{FF2B5EF4-FFF2-40B4-BE49-F238E27FC236}">
                <a16:creationId xmlns:a16="http://schemas.microsoft.com/office/drawing/2014/main" id="{2EB4DA47-4E75-4225-E436-BC6F95CB7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958" y="3679824"/>
            <a:ext cx="2801938" cy="2408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fade">
                                      <p:cBhvr>
                                        <p:cTn id="7" dur="500"/>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fade">
                                      <p:cBhvr>
                                        <p:cTn id="12" dur="500"/>
                                        <p:tgtEl>
                                          <p:spTgt spid="4915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9157"/>
                                        </p:tgtEl>
                                        <p:attrNameLst>
                                          <p:attrName>style.visibility</p:attrName>
                                        </p:attrNameLst>
                                      </p:cBhvr>
                                      <p:to>
                                        <p:strVal val="visible"/>
                                      </p:to>
                                    </p:set>
                                    <p:animEffect transition="in" filter="fade">
                                      <p:cBhvr>
                                        <p:cTn id="15" dur="500"/>
                                        <p:tgtEl>
                                          <p:spTgt spid="4915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9155">
                                            <p:txEl>
                                              <p:pRg st="2" end="2"/>
                                            </p:txEl>
                                          </p:spTgt>
                                        </p:tgtEl>
                                        <p:attrNameLst>
                                          <p:attrName>style.visibility</p:attrName>
                                        </p:attrNameLst>
                                      </p:cBhvr>
                                      <p:to>
                                        <p:strVal val="visible"/>
                                      </p:to>
                                    </p:set>
                                    <p:animEffect transition="in" filter="fade">
                                      <p:cBhvr>
                                        <p:cTn id="20" dur="500"/>
                                        <p:tgtEl>
                                          <p:spTgt spid="4915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xit" presetSubtype="0" fill="hold" nodeType="withEffect">
                                  <p:stCondLst>
                                    <p:cond delay="0"/>
                                  </p:stCondLst>
                                  <p:childTnLst>
                                    <p:animEffect transition="out" filter="fade">
                                      <p:cBhvr>
                                        <p:cTn id="25" dur="500"/>
                                        <p:tgtEl>
                                          <p:spTgt spid="49157"/>
                                        </p:tgtEl>
                                      </p:cBhvr>
                                    </p:animEffect>
                                    <p:set>
                                      <p:cBhvr>
                                        <p:cTn id="26" dur="1" fill="hold">
                                          <p:stCondLst>
                                            <p:cond delay="499"/>
                                          </p:stCondLst>
                                        </p:cTn>
                                        <p:tgtEl>
                                          <p:spTgt spid="4915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9155">
                                            <p:txEl>
                                              <p:pRg st="3" end="3"/>
                                            </p:txEl>
                                          </p:spTgt>
                                        </p:tgtEl>
                                        <p:attrNameLst>
                                          <p:attrName>style.visibility</p:attrName>
                                        </p:attrNameLst>
                                      </p:cBhvr>
                                      <p:to>
                                        <p:strVal val="visible"/>
                                      </p:to>
                                    </p:set>
                                    <p:animEffect transition="in" filter="fade">
                                      <p:cBhvr>
                                        <p:cTn id="31" dur="500"/>
                                        <p:tgtEl>
                                          <p:spTgt spid="4915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9155">
                                            <p:txEl>
                                              <p:pRg st="4" end="4"/>
                                            </p:txEl>
                                          </p:spTgt>
                                        </p:tgtEl>
                                        <p:attrNameLst>
                                          <p:attrName>style.visibility</p:attrName>
                                        </p:attrNameLst>
                                      </p:cBhvr>
                                      <p:to>
                                        <p:strVal val="visible"/>
                                      </p:to>
                                    </p:set>
                                    <p:animEffect transition="in" filter="fade">
                                      <p:cBhvr>
                                        <p:cTn id="36" dur="500"/>
                                        <p:tgtEl>
                                          <p:spTgt spid="491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605FD116-8136-CA13-75B5-4537EBC5EDCD}"/>
              </a:ext>
            </a:extLst>
          </p:cNvPr>
          <p:cNvSpPr>
            <a:spLocks noGrp="1" noChangeArrowheads="1"/>
          </p:cNvSpPr>
          <p:nvPr>
            <p:ph type="title"/>
          </p:nvPr>
        </p:nvSpPr>
        <p:spPr>
          <a:xfrm>
            <a:off x="165100" y="0"/>
            <a:ext cx="7672388" cy="1143000"/>
          </a:xfrm>
        </p:spPr>
        <p:txBody>
          <a:bodyPr/>
          <a:lstStyle/>
          <a:p>
            <a:r>
              <a:rPr lang="en-US" altLang="en-US" sz="3200" b="1"/>
              <a:t>Simplified Neural Network</a:t>
            </a:r>
          </a:p>
        </p:txBody>
      </p:sp>
      <p:pic>
        <p:nvPicPr>
          <p:cNvPr id="50179" name="Picture 2" descr="296px-Colored_neural_network.svg.png">
            <a:extLst>
              <a:ext uri="{FF2B5EF4-FFF2-40B4-BE49-F238E27FC236}">
                <a16:creationId xmlns:a16="http://schemas.microsoft.com/office/drawing/2014/main" id="{14B4A7C3-C3F1-B24F-325E-AE458DB51B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8700" y="1060450"/>
            <a:ext cx="430530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4">
            <a:extLst>
              <a:ext uri="{FF2B5EF4-FFF2-40B4-BE49-F238E27FC236}">
                <a16:creationId xmlns:a16="http://schemas.microsoft.com/office/drawing/2014/main" id="{F1B82C84-4278-5163-9AFB-99EA559DC81B}"/>
              </a:ext>
            </a:extLst>
          </p:cNvPr>
          <p:cNvSpPr txBox="1">
            <a:spLocks noChangeArrowheads="1"/>
          </p:cNvSpPr>
          <p:nvPr/>
        </p:nvSpPr>
        <p:spPr bwMode="auto">
          <a:xfrm>
            <a:off x="5664200" y="1054100"/>
            <a:ext cx="325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Each Node (“Neuron) Has Its Own Processing Function (Algorithm)</a:t>
            </a:r>
          </a:p>
        </p:txBody>
      </p:sp>
      <p:sp>
        <p:nvSpPr>
          <p:cNvPr id="50181" name="TextBox 5">
            <a:extLst>
              <a:ext uri="{FF2B5EF4-FFF2-40B4-BE49-F238E27FC236}">
                <a16:creationId xmlns:a16="http://schemas.microsoft.com/office/drawing/2014/main" id="{F02350E2-8DF8-9767-7BDB-BA2F05E9BE50}"/>
              </a:ext>
            </a:extLst>
          </p:cNvPr>
          <p:cNvSpPr txBox="1">
            <a:spLocks noChangeArrowheads="1"/>
          </p:cNvSpPr>
          <p:nvPr/>
        </p:nvSpPr>
        <p:spPr bwMode="auto">
          <a:xfrm>
            <a:off x="6896100" y="2959100"/>
            <a:ext cx="2247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Each Output Node Represents a Specific and Unique Outcome</a:t>
            </a:r>
          </a:p>
        </p:txBody>
      </p:sp>
      <p:sp>
        <p:nvSpPr>
          <p:cNvPr id="50182" name="TextBox 6">
            <a:extLst>
              <a:ext uri="{FF2B5EF4-FFF2-40B4-BE49-F238E27FC236}">
                <a16:creationId xmlns:a16="http://schemas.microsoft.com/office/drawing/2014/main" id="{DE8020C9-2643-D3F8-50E0-C7E8A7A792E1}"/>
              </a:ext>
            </a:extLst>
          </p:cNvPr>
          <p:cNvSpPr txBox="1">
            <a:spLocks noChangeArrowheads="1"/>
          </p:cNvSpPr>
          <p:nvPr/>
        </p:nvSpPr>
        <p:spPr bwMode="auto">
          <a:xfrm>
            <a:off x="0" y="2400300"/>
            <a:ext cx="22479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Each Input Node Detects a Unique Characteristic of the Data (e.g., Image, Voice, File…)</a:t>
            </a:r>
          </a:p>
        </p:txBody>
      </p:sp>
      <p:sp>
        <p:nvSpPr>
          <p:cNvPr id="50183" name="TextBox 7">
            <a:extLst>
              <a:ext uri="{FF2B5EF4-FFF2-40B4-BE49-F238E27FC236}">
                <a16:creationId xmlns:a16="http://schemas.microsoft.com/office/drawing/2014/main" id="{50ED3390-524A-C94B-BDFC-12C2CCC105C2}"/>
              </a:ext>
            </a:extLst>
          </p:cNvPr>
          <p:cNvSpPr txBox="1">
            <a:spLocks noChangeArrowheads="1"/>
          </p:cNvSpPr>
          <p:nvPr/>
        </p:nvSpPr>
        <p:spPr bwMode="auto">
          <a:xfrm>
            <a:off x="5888038" y="4867275"/>
            <a:ext cx="30813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As Multiple Inputs Are Presented, the Weights &amp; Probabilities Are Adjusted to Achieve the Proper Output. The System is Said to ‘Learn’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82"/>
                                        </p:tgtEl>
                                        <p:attrNameLst>
                                          <p:attrName>style.visibility</p:attrName>
                                        </p:attrNameLst>
                                      </p:cBhvr>
                                      <p:to>
                                        <p:strVal val="visible"/>
                                      </p:to>
                                    </p:set>
                                    <p:animEffect transition="in" filter="fade">
                                      <p:cBhvr>
                                        <p:cTn id="7" dur="500"/>
                                        <p:tgtEl>
                                          <p:spTgt spid="50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fade">
                                      <p:cBhvr>
                                        <p:cTn id="12" dur="500"/>
                                        <p:tgtEl>
                                          <p:spTgt spid="501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180"/>
                                        </p:tgtEl>
                                        <p:attrNameLst>
                                          <p:attrName>style.visibility</p:attrName>
                                        </p:attrNameLst>
                                      </p:cBhvr>
                                      <p:to>
                                        <p:strVal val="visible"/>
                                      </p:to>
                                    </p:set>
                                    <p:animEffect transition="in" filter="fade">
                                      <p:cBhvr>
                                        <p:cTn id="17" dur="500"/>
                                        <p:tgtEl>
                                          <p:spTgt spid="501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183"/>
                                        </p:tgtEl>
                                        <p:attrNameLst>
                                          <p:attrName>style.visibility</p:attrName>
                                        </p:attrNameLst>
                                      </p:cBhvr>
                                      <p:to>
                                        <p:strVal val="visible"/>
                                      </p:to>
                                    </p:set>
                                    <p:animEffect transition="in" filter="fade">
                                      <p:cBhvr>
                                        <p:cTn id="22" dur="500"/>
                                        <p:tgtEl>
                                          <p:spTgt spid="50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P spid="50181" grpId="0"/>
      <p:bldP spid="50182" grpId="0"/>
      <p:bldP spid="5018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4CAACD88-9973-CF13-A0CA-AAB8176A78C6}"/>
              </a:ext>
            </a:extLst>
          </p:cNvPr>
          <p:cNvSpPr>
            <a:spLocks noGrp="1" noChangeArrowheads="1"/>
          </p:cNvSpPr>
          <p:nvPr>
            <p:ph type="title"/>
          </p:nvPr>
        </p:nvSpPr>
        <p:spPr>
          <a:xfrm>
            <a:off x="457200" y="274638"/>
            <a:ext cx="7104063" cy="842962"/>
          </a:xfrm>
        </p:spPr>
        <p:txBody>
          <a:bodyPr/>
          <a:lstStyle/>
          <a:p>
            <a:r>
              <a:rPr lang="en-US" altLang="en-US" b="1"/>
              <a:t>Overview</a:t>
            </a:r>
          </a:p>
        </p:txBody>
      </p:sp>
      <p:sp>
        <p:nvSpPr>
          <p:cNvPr id="5123" name="Content Placeholder 2">
            <a:extLst>
              <a:ext uri="{FF2B5EF4-FFF2-40B4-BE49-F238E27FC236}">
                <a16:creationId xmlns:a16="http://schemas.microsoft.com/office/drawing/2014/main" id="{3E3B1E6B-5DC3-2CA9-0C62-4F8C2F4C93BA}"/>
              </a:ext>
            </a:extLst>
          </p:cNvPr>
          <p:cNvSpPr>
            <a:spLocks noGrp="1" noChangeArrowheads="1"/>
          </p:cNvSpPr>
          <p:nvPr>
            <p:ph idx="1"/>
          </p:nvPr>
        </p:nvSpPr>
        <p:spPr>
          <a:xfrm>
            <a:off x="275433" y="1325166"/>
            <a:ext cx="6515786" cy="4525963"/>
          </a:xfrm>
        </p:spPr>
        <p:txBody>
          <a:bodyPr/>
          <a:lstStyle/>
          <a:p>
            <a:r>
              <a:rPr lang="en-US" altLang="en-US" sz="2800" b="1" dirty="0"/>
              <a:t>Will AI "take over the world" and displace humans on an increasing basis? </a:t>
            </a:r>
          </a:p>
          <a:p>
            <a:pPr>
              <a:spcBef>
                <a:spcPts val="1800"/>
              </a:spcBef>
            </a:pPr>
            <a:r>
              <a:rPr lang="en-US" altLang="en-US" sz="2800" b="1" dirty="0"/>
              <a:t>This presentation will briefly review the current state of AI implementations and developments, noting what can, and still cannot, be done using AI, with some perspectives on what the future may hold. </a:t>
            </a:r>
          </a:p>
        </p:txBody>
      </p:sp>
      <p:pic>
        <p:nvPicPr>
          <p:cNvPr id="5124" name="Picture 7" descr="Robot Jia Jia">
            <a:extLst>
              <a:ext uri="{FF2B5EF4-FFF2-40B4-BE49-F238E27FC236}">
                <a16:creationId xmlns:a16="http://schemas.microsoft.com/office/drawing/2014/main" id="{11F1DAC0-0E04-12D2-EDDB-E521AEA04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850" y="3367088"/>
            <a:ext cx="1998663"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5">
            <a:extLst>
              <a:ext uri="{FF2B5EF4-FFF2-40B4-BE49-F238E27FC236}">
                <a16:creationId xmlns:a16="http://schemas.microsoft.com/office/drawing/2014/main" id="{D4F4816B-58E6-F8B9-050E-4B49755C0BCC}"/>
              </a:ext>
            </a:extLst>
          </p:cNvPr>
          <p:cNvSpPr txBox="1">
            <a:spLocks noChangeArrowheads="1"/>
          </p:cNvSpPr>
          <p:nvPr/>
        </p:nvSpPr>
        <p:spPr bwMode="auto">
          <a:xfrm>
            <a:off x="203201" y="6568281"/>
            <a:ext cx="6096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Source: http://www.foxnews.com/tech/2016/04/19/researchers-in-china-introduce-jia-jia-robot-goddess.html</a:t>
            </a:r>
          </a:p>
        </p:txBody>
      </p:sp>
      <p:pic>
        <p:nvPicPr>
          <p:cNvPr id="5126" name="Picture 6" descr="animated-robot-image-0014.gif">
            <a:extLst>
              <a:ext uri="{FF2B5EF4-FFF2-40B4-BE49-F238E27FC236}">
                <a16:creationId xmlns:a16="http://schemas.microsoft.com/office/drawing/2014/main" id="{32F41D3F-4014-B13B-0C0D-D511E4C201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2738" y="903288"/>
            <a:ext cx="2173287"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6">
            <a:extLst>
              <a:ext uri="{FF2B5EF4-FFF2-40B4-BE49-F238E27FC236}">
                <a16:creationId xmlns:a16="http://schemas.microsoft.com/office/drawing/2014/main" id="{893A925F-3EBA-5498-4EA0-EACAB78F3899}"/>
              </a:ext>
            </a:extLst>
          </p:cNvPr>
          <p:cNvSpPr txBox="1">
            <a:spLocks noChangeArrowheads="1"/>
          </p:cNvSpPr>
          <p:nvPr/>
        </p:nvSpPr>
        <p:spPr bwMode="auto">
          <a:xfrm>
            <a:off x="5892800" y="6313488"/>
            <a:ext cx="325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dirty="0"/>
              <a:t>Jia </a:t>
            </a:r>
            <a:r>
              <a:rPr lang="en-US" altLang="en-US" sz="900" dirty="0" err="1"/>
              <a:t>Jia</a:t>
            </a:r>
            <a:r>
              <a:rPr lang="en-US" altLang="en-US" sz="900" dirty="0"/>
              <a:t> ‘robot goddess’ developed by Chen Xiaoping at the University of Science and Technology of China, June 2016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500"/>
                                        <p:tgtEl>
                                          <p:spTgt spid="51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27"/>
                                        </p:tgtEl>
                                        <p:attrNameLst>
                                          <p:attrName>style.visibility</p:attrName>
                                        </p:attrNameLst>
                                      </p:cBhvr>
                                      <p:to>
                                        <p:strVal val="visible"/>
                                      </p:to>
                                    </p:set>
                                    <p:animEffect transition="in" filter="fade">
                                      <p:cBhvr>
                                        <p:cTn id="18"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P spid="51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4">
            <a:extLst>
              <a:ext uri="{FF2B5EF4-FFF2-40B4-BE49-F238E27FC236}">
                <a16:creationId xmlns:a16="http://schemas.microsoft.com/office/drawing/2014/main" id="{83BB137B-3170-1BB8-94DC-F15D9586D160}"/>
              </a:ext>
            </a:extLst>
          </p:cNvPr>
          <p:cNvSpPr>
            <a:spLocks noGrp="1" noChangeArrowheads="1"/>
          </p:cNvSpPr>
          <p:nvPr>
            <p:ph type="title"/>
          </p:nvPr>
        </p:nvSpPr>
        <p:spPr>
          <a:xfrm>
            <a:off x="222250" y="261938"/>
            <a:ext cx="4625975" cy="1143000"/>
          </a:xfrm>
        </p:spPr>
        <p:txBody>
          <a:bodyPr/>
          <a:lstStyle/>
          <a:p>
            <a:r>
              <a:rPr lang="en-US" altLang="en-US" sz="3200" b="1"/>
              <a:t>Neural Network in Use</a:t>
            </a:r>
          </a:p>
        </p:txBody>
      </p:sp>
      <p:sp>
        <p:nvSpPr>
          <p:cNvPr id="51203" name="Content Placeholder 54">
            <a:extLst>
              <a:ext uri="{FF2B5EF4-FFF2-40B4-BE49-F238E27FC236}">
                <a16:creationId xmlns:a16="http://schemas.microsoft.com/office/drawing/2014/main" id="{45BF2461-AB2E-63CC-E8E8-7DEC206BC8BF}"/>
              </a:ext>
            </a:extLst>
          </p:cNvPr>
          <p:cNvSpPr>
            <a:spLocks noGrp="1" noChangeArrowheads="1"/>
          </p:cNvSpPr>
          <p:nvPr>
            <p:ph idx="1"/>
          </p:nvPr>
        </p:nvSpPr>
        <p:spPr>
          <a:xfrm>
            <a:off x="346075" y="1435100"/>
            <a:ext cx="3063875" cy="2809875"/>
          </a:xfrm>
        </p:spPr>
        <p:txBody>
          <a:bodyPr lIns="0" tIns="0" rIns="0" bIns="0"/>
          <a:lstStyle/>
          <a:p>
            <a:pPr marL="228600" indent="-228600">
              <a:spcBef>
                <a:spcPct val="50000"/>
              </a:spcBef>
              <a:buFont typeface="Verdana" panose="020B0604030504040204" pitchFamily="34" charset="0"/>
              <a:buChar char="•"/>
            </a:pPr>
            <a:r>
              <a:rPr lang="en-US" altLang="en-US" sz="2000" dirty="0">
                <a:solidFill>
                  <a:schemeClr val="tx2"/>
                </a:solidFill>
              </a:rPr>
              <a:t>With Neural Networks, the Knowledge is Imbedded in the Network’s Nodes (Neurons) as Weights, Probabilities, and Stored Data for Each Node and Each of the Node’s Links</a:t>
            </a:r>
          </a:p>
          <a:p>
            <a:pPr marL="228600" indent="-228600">
              <a:spcBef>
                <a:spcPct val="50000"/>
              </a:spcBef>
              <a:buFont typeface="Verdana" panose="020B0604030504040204" pitchFamily="34" charset="0"/>
              <a:buNone/>
            </a:pPr>
            <a:endParaRPr lang="en-US" altLang="en-US" sz="2000" dirty="0">
              <a:solidFill>
                <a:schemeClr val="tx2"/>
              </a:solidFill>
            </a:endParaRPr>
          </a:p>
        </p:txBody>
      </p:sp>
      <p:sp>
        <p:nvSpPr>
          <p:cNvPr id="56" name="Content Placeholder 54">
            <a:extLst>
              <a:ext uri="{FF2B5EF4-FFF2-40B4-BE49-F238E27FC236}">
                <a16:creationId xmlns:a16="http://schemas.microsoft.com/office/drawing/2014/main" id="{E994F3DA-AFB3-D82E-E91E-44D911AB36E2}"/>
              </a:ext>
            </a:extLst>
          </p:cNvPr>
          <p:cNvSpPr txBox="1">
            <a:spLocks/>
          </p:cNvSpPr>
          <p:nvPr/>
        </p:nvSpPr>
        <p:spPr bwMode="gray">
          <a:xfrm>
            <a:off x="346075" y="4156917"/>
            <a:ext cx="7834313" cy="2236787"/>
          </a:xfrm>
          <a:prstGeom prst="rect">
            <a:avLst/>
          </a:prstGeom>
          <a:noFill/>
          <a:ln w="9525">
            <a:noFill/>
            <a:miter lim="800000"/>
            <a:headEnd/>
            <a:tailEnd/>
          </a:ln>
        </p:spPr>
        <p:txBody>
          <a:bodyPr lIns="0" tIns="0" rIns="0" bIns="0"/>
          <a:lstStyle/>
          <a:p>
            <a:pPr marL="228600" indent="-228600">
              <a:spcBef>
                <a:spcPts val="1200"/>
              </a:spcBef>
              <a:spcAft>
                <a:spcPts val="600"/>
              </a:spcAft>
              <a:buFont typeface="Verdana" pitchFamily="34" charset="0"/>
              <a:buChar char="•"/>
              <a:defRPr/>
            </a:pPr>
            <a:r>
              <a:rPr lang="en-US" sz="2000" kern="0" dirty="0">
                <a:solidFill>
                  <a:schemeClr val="tx2"/>
                </a:solidFill>
                <a:latin typeface="+mn-lt"/>
              </a:rPr>
              <a:t>Neural Networks Require EXTENSIVE Front-End Development Work, But Provide a Means to Capture Large Amounts of Examples (Exemplars) Over Time</a:t>
            </a:r>
          </a:p>
          <a:p>
            <a:pPr marL="228600" indent="-228600">
              <a:spcBef>
                <a:spcPts val="1200"/>
              </a:spcBef>
              <a:spcAft>
                <a:spcPts val="600"/>
              </a:spcAft>
              <a:buFont typeface="Verdana" pitchFamily="34" charset="0"/>
              <a:buChar char="•"/>
              <a:defRPr/>
            </a:pPr>
            <a:r>
              <a:rPr lang="en-US" sz="2000" kern="0" dirty="0">
                <a:solidFill>
                  <a:schemeClr val="tx2"/>
                </a:solidFill>
                <a:latin typeface="+mn-lt"/>
              </a:rPr>
              <a:t>Self-Correcting Functions Automate the Weight/Probability Adjustments to Achieve the Proper Output</a:t>
            </a:r>
          </a:p>
          <a:p>
            <a:pPr marL="228600" indent="-228600">
              <a:spcBef>
                <a:spcPts val="0"/>
              </a:spcBef>
              <a:spcAft>
                <a:spcPts val="600"/>
              </a:spcAft>
              <a:buFont typeface="Verdana" pitchFamily="34" charset="0"/>
              <a:buNone/>
              <a:defRPr/>
            </a:pPr>
            <a:endParaRPr lang="en-US" sz="2000" kern="0" dirty="0">
              <a:solidFill>
                <a:schemeClr val="tx2"/>
              </a:solidFill>
              <a:latin typeface="+mn-lt"/>
            </a:endParaRPr>
          </a:p>
        </p:txBody>
      </p:sp>
      <p:grpSp>
        <p:nvGrpSpPr>
          <p:cNvPr id="2" name="Group 1">
            <a:extLst>
              <a:ext uri="{FF2B5EF4-FFF2-40B4-BE49-F238E27FC236}">
                <a16:creationId xmlns:a16="http://schemas.microsoft.com/office/drawing/2014/main" id="{70DEE1C1-4670-DF8F-BA2A-41530B46B3C0}"/>
              </a:ext>
            </a:extLst>
          </p:cNvPr>
          <p:cNvGrpSpPr/>
          <p:nvPr/>
        </p:nvGrpSpPr>
        <p:grpSpPr>
          <a:xfrm>
            <a:off x="3662456" y="598862"/>
            <a:ext cx="5418138" cy="2747962"/>
            <a:chOff x="3536950" y="249238"/>
            <a:chExt cx="5418138" cy="2747962"/>
          </a:xfrm>
        </p:grpSpPr>
        <p:sp>
          <p:nvSpPr>
            <p:cNvPr id="51204" name="Freeform 6">
              <a:extLst>
                <a:ext uri="{FF2B5EF4-FFF2-40B4-BE49-F238E27FC236}">
                  <a16:creationId xmlns:a16="http://schemas.microsoft.com/office/drawing/2014/main" id="{309116FB-91DD-1A69-6003-85F5430EB38D}"/>
                </a:ext>
              </a:extLst>
            </p:cNvPr>
            <p:cNvSpPr>
              <a:spLocks/>
            </p:cNvSpPr>
            <p:nvPr/>
          </p:nvSpPr>
          <p:spPr bwMode="auto">
            <a:xfrm rot="6962596">
              <a:off x="4768056" y="488157"/>
              <a:ext cx="2187575" cy="1709738"/>
            </a:xfrm>
            <a:custGeom>
              <a:avLst/>
              <a:gdLst>
                <a:gd name="T0" fmla="*/ 0 w 671208"/>
                <a:gd name="T1" fmla="*/ 0 h 350196"/>
                <a:gd name="T2" fmla="*/ 2147483646 w 671208"/>
                <a:gd name="T3" fmla="*/ 2147483646 h 350196"/>
                <a:gd name="T4" fmla="*/ 2147483646 w 671208"/>
                <a:gd name="T5" fmla="*/ 2147483646 h 350196"/>
                <a:gd name="T6" fmla="*/ 0 60000 65536"/>
                <a:gd name="T7" fmla="*/ 0 60000 65536"/>
                <a:gd name="T8" fmla="*/ 0 60000 65536"/>
                <a:gd name="T9" fmla="*/ 0 w 671208"/>
                <a:gd name="T10" fmla="*/ 0 h 350196"/>
                <a:gd name="T11" fmla="*/ 671208 w 671208"/>
                <a:gd name="T12" fmla="*/ 350196 h 350196"/>
              </a:gdLst>
              <a:ahLst/>
              <a:cxnLst>
                <a:cxn ang="T6">
                  <a:pos x="T0" y="T1"/>
                </a:cxn>
                <a:cxn ang="T7">
                  <a:pos x="T2" y="T3"/>
                </a:cxn>
                <a:cxn ang="T8">
                  <a:pos x="T4" y="T5"/>
                </a:cxn>
              </a:cxnLst>
              <a:rect l="T9" t="T10" r="T11" b="T12"/>
              <a:pathLst>
                <a:path w="671208" h="350196">
                  <a:moveTo>
                    <a:pt x="0" y="0"/>
                  </a:moveTo>
                  <a:cubicBezTo>
                    <a:pt x="89981" y="107004"/>
                    <a:pt x="180855" y="185319"/>
                    <a:pt x="292723" y="243685"/>
                  </a:cubicBezTo>
                  <a:cubicBezTo>
                    <a:pt x="404591" y="302051"/>
                    <a:pt x="537453" y="340468"/>
                    <a:pt x="671208" y="350196"/>
                  </a:cubicBezTo>
                </a:path>
              </a:pathLst>
            </a:custGeom>
            <a:noFill/>
            <a:ln w="19050" cap="flat" cmpd="sng" algn="ctr">
              <a:solidFill>
                <a:srgbClr val="0000FF"/>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1206" name="Group 32">
              <a:extLst>
                <a:ext uri="{FF2B5EF4-FFF2-40B4-BE49-F238E27FC236}">
                  <a16:creationId xmlns:a16="http://schemas.microsoft.com/office/drawing/2014/main" id="{4B68647D-278C-84F0-BD4B-940D75ED2AB5}"/>
                </a:ext>
              </a:extLst>
            </p:cNvPr>
            <p:cNvGrpSpPr>
              <a:grpSpLocks/>
            </p:cNvGrpSpPr>
            <p:nvPr/>
          </p:nvGrpSpPr>
          <p:grpSpPr bwMode="auto">
            <a:xfrm>
              <a:off x="3536950" y="576263"/>
              <a:ext cx="5418138" cy="2420937"/>
              <a:chOff x="3511550" y="195263"/>
              <a:chExt cx="5418138" cy="2420936"/>
            </a:xfrm>
          </p:grpSpPr>
          <p:sp>
            <p:nvSpPr>
              <p:cNvPr id="9" name="Freeform 8">
                <a:extLst>
                  <a:ext uri="{FF2B5EF4-FFF2-40B4-BE49-F238E27FC236}">
                    <a16:creationId xmlns:a16="http://schemas.microsoft.com/office/drawing/2014/main" id="{F1BC6654-0A75-237E-76A4-47692F951365}"/>
                  </a:ext>
                </a:extLst>
              </p:cNvPr>
              <p:cNvSpPr/>
              <p:nvPr/>
            </p:nvSpPr>
            <p:spPr bwMode="auto">
              <a:xfrm flipV="1">
                <a:off x="4559300" y="1997074"/>
                <a:ext cx="987425" cy="133350"/>
              </a:xfrm>
              <a:custGeom>
                <a:avLst/>
                <a:gdLst>
                  <a:gd name="connsiteX0" fmla="*/ 0 w 1050587"/>
                  <a:gd name="connsiteY0" fmla="*/ 0 h 573932"/>
                  <a:gd name="connsiteX1" fmla="*/ 525293 w 1050587"/>
                  <a:gd name="connsiteY1" fmla="*/ 155643 h 573932"/>
                  <a:gd name="connsiteX2" fmla="*/ 1050587 w 1050587"/>
                  <a:gd name="connsiteY2" fmla="*/ 573932 h 573932"/>
                </a:gdLst>
                <a:ahLst/>
                <a:cxnLst>
                  <a:cxn ang="0">
                    <a:pos x="connsiteX0" y="connsiteY0"/>
                  </a:cxn>
                  <a:cxn ang="0">
                    <a:pos x="connsiteX1" y="connsiteY1"/>
                  </a:cxn>
                  <a:cxn ang="0">
                    <a:pos x="connsiteX2" y="connsiteY2"/>
                  </a:cxn>
                </a:cxnLst>
                <a:rect l="l" t="t" r="r" b="b"/>
                <a:pathLst>
                  <a:path w="1050587" h="573932">
                    <a:moveTo>
                      <a:pt x="0" y="0"/>
                    </a:moveTo>
                    <a:cubicBezTo>
                      <a:pt x="175097" y="29994"/>
                      <a:pt x="350195" y="59988"/>
                      <a:pt x="525293" y="155643"/>
                    </a:cubicBezTo>
                    <a:cubicBezTo>
                      <a:pt x="700391" y="251298"/>
                      <a:pt x="875489" y="412615"/>
                      <a:pt x="1050587" y="573932"/>
                    </a:cubicBezTo>
                  </a:path>
                </a:pathLst>
              </a:custGeom>
              <a:noFill/>
              <a:ln w="76200" cap="flat" cmpd="sng" algn="ctr">
                <a:solidFill>
                  <a:schemeClr val="tx2">
                    <a:lumMod val="25000"/>
                    <a:lumOff val="75000"/>
                  </a:schemeClr>
                </a:solidFill>
                <a:prstDash val="solid"/>
                <a:round/>
                <a:headEnd type="none" w="med" len="med"/>
                <a:tailEnd type="triangle" w="med" len="med"/>
              </a:ln>
              <a:effectLst/>
            </p:spPr>
            <p:txBody>
              <a:bodyPr/>
              <a:lstStyle/>
              <a:p>
                <a:pPr>
                  <a:defRPr/>
                </a:pPr>
                <a:endParaRPr lang="en-US">
                  <a:latin typeface="Arial" charset="0"/>
                </a:endParaRPr>
              </a:p>
            </p:txBody>
          </p:sp>
          <p:sp>
            <p:nvSpPr>
              <p:cNvPr id="51208" name="Freeform 12">
                <a:extLst>
                  <a:ext uri="{FF2B5EF4-FFF2-40B4-BE49-F238E27FC236}">
                    <a16:creationId xmlns:a16="http://schemas.microsoft.com/office/drawing/2014/main" id="{C0EDDFCD-B18B-7BFB-4CD3-E4EFF71E1D35}"/>
                  </a:ext>
                </a:extLst>
              </p:cNvPr>
              <p:cNvSpPr>
                <a:spLocks/>
              </p:cNvSpPr>
              <p:nvPr/>
            </p:nvSpPr>
            <p:spPr bwMode="auto">
              <a:xfrm rot="6422406">
                <a:off x="6273267" y="931725"/>
                <a:ext cx="1081082" cy="268148"/>
              </a:xfrm>
              <a:custGeom>
                <a:avLst/>
                <a:gdLst>
                  <a:gd name="T0" fmla="*/ 0 w 671208"/>
                  <a:gd name="T1" fmla="*/ 0 h 350196"/>
                  <a:gd name="T2" fmla="*/ 357199981 w 671208"/>
                  <a:gd name="T3" fmla="*/ 9427 h 350196"/>
                  <a:gd name="T4" fmla="*/ 775926957 w 671208"/>
                  <a:gd name="T5" fmla="*/ 14242 h 350196"/>
                  <a:gd name="T6" fmla="*/ 0 60000 65536"/>
                  <a:gd name="T7" fmla="*/ 0 60000 65536"/>
                  <a:gd name="T8" fmla="*/ 0 60000 65536"/>
                  <a:gd name="T9" fmla="*/ 0 w 671208"/>
                  <a:gd name="T10" fmla="*/ 0 h 350196"/>
                  <a:gd name="T11" fmla="*/ 671208 w 671208"/>
                  <a:gd name="T12" fmla="*/ 350196 h 350196"/>
                </a:gdLst>
                <a:ahLst/>
                <a:cxnLst>
                  <a:cxn ang="T6">
                    <a:pos x="T0" y="T1"/>
                  </a:cxn>
                  <a:cxn ang="T7">
                    <a:pos x="T2" y="T3"/>
                  </a:cxn>
                  <a:cxn ang="T8">
                    <a:pos x="T4" y="T5"/>
                  </a:cxn>
                </a:cxnLst>
                <a:rect l="T9" t="T10" r="T11" b="T12"/>
                <a:pathLst>
                  <a:path w="671208" h="350196">
                    <a:moveTo>
                      <a:pt x="0" y="0"/>
                    </a:moveTo>
                    <a:cubicBezTo>
                      <a:pt x="89981" y="107004"/>
                      <a:pt x="197124" y="173445"/>
                      <a:pt x="308992" y="231811"/>
                    </a:cubicBezTo>
                    <a:cubicBezTo>
                      <a:pt x="420860" y="290177"/>
                      <a:pt x="537453" y="340468"/>
                      <a:pt x="671208" y="350196"/>
                    </a:cubicBezTo>
                  </a:path>
                </a:pathLst>
              </a:custGeom>
              <a:noFill/>
              <a:ln w="19050" cap="flat" cmpd="sng" algn="ctr">
                <a:solidFill>
                  <a:srgbClr val="0000FF"/>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09" name="Cloud">
                <a:extLst>
                  <a:ext uri="{FF2B5EF4-FFF2-40B4-BE49-F238E27FC236}">
                    <a16:creationId xmlns:a16="http://schemas.microsoft.com/office/drawing/2014/main" id="{71B10D88-2E78-EEED-BAD5-5156755C707E}"/>
                  </a:ext>
                </a:extLst>
              </p:cNvPr>
              <p:cNvSpPr>
                <a:spLocks noChangeAspect="1" noEditPoints="1" noChangeArrowheads="1"/>
              </p:cNvSpPr>
              <p:nvPr/>
            </p:nvSpPr>
            <p:spPr bwMode="auto">
              <a:xfrm rot="10800000">
                <a:off x="3511550" y="1555749"/>
                <a:ext cx="1382713" cy="1025525"/>
              </a:xfrm>
              <a:custGeom>
                <a:avLst/>
                <a:gdLst>
                  <a:gd name="T0" fmla="*/ 1125098909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22" name="TextBox 21">
                <a:extLst>
                  <a:ext uri="{FF2B5EF4-FFF2-40B4-BE49-F238E27FC236}">
                    <a16:creationId xmlns:a16="http://schemas.microsoft.com/office/drawing/2014/main" id="{36D86E6E-7052-F615-4D39-4C94FB177FF2}"/>
                  </a:ext>
                </a:extLst>
              </p:cNvPr>
              <p:cNvSpPr txBox="1"/>
              <p:nvPr/>
            </p:nvSpPr>
            <p:spPr bwMode="auto">
              <a:xfrm>
                <a:off x="3721100" y="1936749"/>
                <a:ext cx="1135063" cy="415925"/>
              </a:xfrm>
              <a:prstGeom prst="rect">
                <a:avLst/>
              </a:prstGeom>
              <a:noFill/>
            </p:spPr>
            <p:txBody>
              <a:bodyPr>
                <a:spAutoFit/>
              </a:bodyPr>
              <a:lstStyle/>
              <a:p>
                <a:pPr algn="ctr" eaLnBrk="1" hangingPunct="1">
                  <a:defRPr/>
                </a:pPr>
                <a:r>
                  <a:rPr lang="en-US" sz="1050" b="1" dirty="0">
                    <a:latin typeface="Arial" charset="0"/>
                  </a:rPr>
                  <a:t>Input Data Sources</a:t>
                </a:r>
              </a:p>
            </p:txBody>
          </p:sp>
          <p:pic>
            <p:nvPicPr>
              <p:cNvPr id="51211" name="Picture 3" descr="C:\Users\Owner\AppData\Local\Microsoft\Windows\Temporary Internet Files\Content.IE5\C6QN19L5\MC900432646[1].png">
                <a:extLst>
                  <a:ext uri="{FF2B5EF4-FFF2-40B4-BE49-F238E27FC236}">
                    <a16:creationId xmlns:a16="http://schemas.microsoft.com/office/drawing/2014/main" id="{7D875D0F-2F6C-F7C1-2270-9CDF966D3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008" y="195263"/>
                <a:ext cx="979834" cy="1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5896C5BA-70FC-9E1E-D256-7CBD96A6F9AB}"/>
                  </a:ext>
                </a:extLst>
              </p:cNvPr>
              <p:cNvSpPr txBox="1"/>
              <p:nvPr/>
            </p:nvSpPr>
            <p:spPr bwMode="auto">
              <a:xfrm>
                <a:off x="8054975" y="1682749"/>
                <a:ext cx="874713" cy="431800"/>
              </a:xfrm>
              <a:prstGeom prst="rect">
                <a:avLst/>
              </a:prstGeom>
              <a:noFill/>
            </p:spPr>
            <p:txBody>
              <a:bodyPr>
                <a:spAutoFit/>
              </a:bodyPr>
              <a:lstStyle/>
              <a:p>
                <a:pPr eaLnBrk="1" hangingPunct="1">
                  <a:defRPr/>
                </a:pPr>
                <a:r>
                  <a:rPr lang="en-US" sz="1100" b="1" dirty="0">
                    <a:solidFill>
                      <a:srgbClr val="ED4F44"/>
                    </a:solidFill>
                    <a:latin typeface="+mn-lt"/>
                    <a:cs typeface="Aharoni" pitchFamily="2" charset="-79"/>
                  </a:rPr>
                  <a:t>System Outputs</a:t>
                </a:r>
              </a:p>
            </p:txBody>
          </p:sp>
          <p:sp>
            <p:nvSpPr>
              <p:cNvPr id="51213" name="Right Arrow 30">
                <a:extLst>
                  <a:ext uri="{FF2B5EF4-FFF2-40B4-BE49-F238E27FC236}">
                    <a16:creationId xmlns:a16="http://schemas.microsoft.com/office/drawing/2014/main" id="{48982CD5-8FE3-B951-0B30-FA1FFE5D5A37}"/>
                  </a:ext>
                </a:extLst>
              </p:cNvPr>
              <p:cNvSpPr>
                <a:spLocks noChangeArrowheads="1"/>
              </p:cNvSpPr>
              <p:nvPr/>
            </p:nvSpPr>
            <p:spPr bwMode="auto">
              <a:xfrm>
                <a:off x="7002884" y="1704584"/>
                <a:ext cx="1058026" cy="437118"/>
              </a:xfrm>
              <a:prstGeom prst="rightArrow">
                <a:avLst>
                  <a:gd name="adj1" fmla="val 50000"/>
                  <a:gd name="adj2" fmla="val 50000"/>
                </a:avLst>
              </a:prstGeom>
              <a:solidFill>
                <a:srgbClr val="ED4F44"/>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 name="Oval 42">
                <a:extLst>
                  <a:ext uri="{FF2B5EF4-FFF2-40B4-BE49-F238E27FC236}">
                    <a16:creationId xmlns:a16="http://schemas.microsoft.com/office/drawing/2014/main" id="{8C0B8D08-42CD-1324-FC27-1F29BED1F117}"/>
                  </a:ext>
                </a:extLst>
              </p:cNvPr>
              <p:cNvSpPr/>
              <p:nvPr/>
            </p:nvSpPr>
            <p:spPr bwMode="auto">
              <a:xfrm>
                <a:off x="5486400" y="1387475"/>
                <a:ext cx="1698625" cy="1228724"/>
              </a:xfrm>
              <a:prstGeom prst="ellipse">
                <a:avLst/>
              </a:prstGeom>
              <a:solidFill>
                <a:srgbClr val="FFFFCC"/>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0" rIns="0"/>
              <a:lstStyle/>
              <a:p>
                <a:pPr algn="ctr">
                  <a:defRPr/>
                </a:pPr>
                <a:endParaRPr lang="en-US" sz="1200" b="1" dirty="0">
                  <a:latin typeface="Arial" charset="0"/>
                </a:endParaRPr>
              </a:p>
              <a:p>
                <a:pPr algn="ctr">
                  <a:defRPr/>
                </a:pPr>
                <a:r>
                  <a:rPr lang="en-US" sz="1200" b="1" dirty="0">
                    <a:latin typeface="Arial" charset="0"/>
                  </a:rPr>
                  <a:t>Neural Network</a:t>
                </a:r>
              </a:p>
            </p:txBody>
          </p:sp>
          <p:grpSp>
            <p:nvGrpSpPr>
              <p:cNvPr id="51215" name="Group 30">
                <a:extLst>
                  <a:ext uri="{FF2B5EF4-FFF2-40B4-BE49-F238E27FC236}">
                    <a16:creationId xmlns:a16="http://schemas.microsoft.com/office/drawing/2014/main" id="{ADFDA784-C6B0-7D95-4846-9D57DC18107E}"/>
                  </a:ext>
                </a:extLst>
              </p:cNvPr>
              <p:cNvGrpSpPr>
                <a:grpSpLocks/>
              </p:cNvGrpSpPr>
              <p:nvPr/>
            </p:nvGrpSpPr>
            <p:grpSpPr bwMode="auto">
              <a:xfrm>
                <a:off x="5892801" y="2024063"/>
                <a:ext cx="965200" cy="528637"/>
                <a:chOff x="6883400" y="2747963"/>
                <a:chExt cx="1135063" cy="712787"/>
              </a:xfrm>
            </p:grpSpPr>
            <p:sp>
              <p:nvSpPr>
                <p:cNvPr id="28" name="Can 27">
                  <a:extLst>
                    <a:ext uri="{FF2B5EF4-FFF2-40B4-BE49-F238E27FC236}">
                      <a16:creationId xmlns:a16="http://schemas.microsoft.com/office/drawing/2014/main" id="{178BDA26-8228-F6F6-3AA2-D14BD3D3A413}"/>
                    </a:ext>
                  </a:extLst>
                </p:cNvPr>
                <p:cNvSpPr/>
                <p:nvPr/>
              </p:nvSpPr>
              <p:spPr bwMode="auto">
                <a:xfrm>
                  <a:off x="6969275" y="2747962"/>
                  <a:ext cx="927840" cy="712787"/>
                </a:xfrm>
                <a:prstGeom prst="can">
                  <a:avLst/>
                </a:prstGeom>
                <a:solidFill>
                  <a:srgbClr val="3399FF"/>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n-US" sz="1200">
                    <a:latin typeface="Arial" charset="0"/>
                  </a:endParaRPr>
                </a:p>
              </p:txBody>
            </p:sp>
            <p:sp>
              <p:nvSpPr>
                <p:cNvPr id="51217" name="TextBox 28">
                  <a:extLst>
                    <a:ext uri="{FF2B5EF4-FFF2-40B4-BE49-F238E27FC236}">
                      <a16:creationId xmlns:a16="http://schemas.microsoft.com/office/drawing/2014/main" id="{6823AE11-70AE-F7AA-383A-F698A0FEBA0C}"/>
                    </a:ext>
                  </a:extLst>
                </p:cNvPr>
                <p:cNvSpPr txBox="1">
                  <a:spLocks noChangeArrowheads="1"/>
                </p:cNvSpPr>
                <p:nvPr/>
              </p:nvSpPr>
              <p:spPr bwMode="auto">
                <a:xfrm>
                  <a:off x="6883400" y="2998787"/>
                  <a:ext cx="1135063" cy="4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 b="1"/>
                    <a:t>Knowledge Base</a:t>
                  </a:r>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fade">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xEl>
                                              <p:pRg st="1" end="1"/>
                                            </p:txEl>
                                          </p:spTgt>
                                        </p:tgtEl>
                                        <p:attrNameLst>
                                          <p:attrName>style.visibility</p:attrName>
                                        </p:attrNameLst>
                                      </p:cBhvr>
                                      <p:to>
                                        <p:strVal val="visible"/>
                                      </p:to>
                                    </p:set>
                                    <p:animEffect transition="in" filter="fade">
                                      <p:cBhvr>
                                        <p:cTn id="12" dur="5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fortunedotcom.files.wordpress.com/2016/09/lrn-10-01-16-neural-networks-e1474990995824.png">
            <a:extLst>
              <a:ext uri="{FF2B5EF4-FFF2-40B4-BE49-F238E27FC236}">
                <a16:creationId xmlns:a16="http://schemas.microsoft.com/office/drawing/2014/main" id="{671194FE-7566-0CDC-6A3F-F6EF1CF8F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888" y="157163"/>
            <a:ext cx="3476625"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descr="https://fortunedotcom.files.wordpress.com/2016/09/lrn-10-01-16-neural-networks-e1474990995824.png">
            <a:extLst>
              <a:ext uri="{FF2B5EF4-FFF2-40B4-BE49-F238E27FC236}">
                <a16:creationId xmlns:a16="http://schemas.microsoft.com/office/drawing/2014/main" id="{7DCB8A8F-21E4-B9A9-3435-B98F4B774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347663"/>
            <a:ext cx="3937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descr="https://fortunedotcom.files.wordpress.com/2016/09/lrn-10-01-16-neural-networks-e1474990995824.png">
            <a:extLst>
              <a:ext uri="{FF2B5EF4-FFF2-40B4-BE49-F238E27FC236}">
                <a16:creationId xmlns:a16="http://schemas.microsoft.com/office/drawing/2014/main" id="{41DE4B34-751D-7B57-ABDA-1C59233AE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988" y="1296988"/>
            <a:ext cx="18034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2" descr="https://fortunedotcom.files.wordpress.com/2016/09/lrn-10-01-16-neural-networks-e1474990995824.png">
            <a:extLst>
              <a:ext uri="{FF2B5EF4-FFF2-40B4-BE49-F238E27FC236}">
                <a16:creationId xmlns:a16="http://schemas.microsoft.com/office/drawing/2014/main" id="{E224B1A5-72B1-B613-17F8-BA052DBEF2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25" y="2311400"/>
            <a:ext cx="28527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32B3E2D9-4535-B7AD-609E-10BF3958E946}"/>
              </a:ext>
            </a:extLst>
          </p:cNvPr>
          <p:cNvSpPr txBox="1">
            <a:spLocks/>
          </p:cNvSpPr>
          <p:nvPr/>
        </p:nvSpPr>
        <p:spPr bwMode="auto">
          <a:xfrm>
            <a:off x="0" y="6656463"/>
            <a:ext cx="8473141" cy="190500"/>
          </a:xfrm>
          <a:prstGeom prst="rect">
            <a:avLst/>
          </a:prstGeom>
          <a:noFill/>
          <a:ln w="9525">
            <a:noFill/>
            <a:miter lim="800000"/>
            <a:headEnd/>
            <a:tailEnd/>
          </a:ln>
        </p:spPr>
        <p:txBody>
          <a:bodyPr/>
          <a:lstStyle/>
          <a:p>
            <a:pPr>
              <a:spcBef>
                <a:spcPct val="20000"/>
              </a:spcBef>
              <a:defRPr/>
            </a:pPr>
            <a:r>
              <a:rPr lang="en-US" sz="800" kern="0" dirty="0">
                <a:latin typeface="+mn-lt"/>
              </a:rPr>
              <a:t>Source:  http://fortune.com/ai-artificial-intelligence-deep-machine-learning/  </a:t>
            </a:r>
            <a:r>
              <a:rPr lang="en-US" sz="800" b="1" kern="0" cap="all" dirty="0">
                <a:latin typeface="+mn-lt"/>
              </a:rPr>
              <a:t>Why Deep Learning Is Suddenly Changing Your Life, </a:t>
            </a:r>
            <a:r>
              <a:rPr lang="en-US" sz="800" b="1" kern="0" dirty="0">
                <a:latin typeface="+mn-lt"/>
              </a:rPr>
              <a:t>by Roger </a:t>
            </a:r>
            <a:r>
              <a:rPr lang="en-US" sz="800" b="1" kern="0" dirty="0" err="1">
                <a:latin typeface="+mn-lt"/>
              </a:rPr>
              <a:t>Parloff</a:t>
            </a:r>
            <a:r>
              <a:rPr lang="en-US" sz="800" b="1" kern="0" dirty="0">
                <a:latin typeface="+mn-lt"/>
              </a:rPr>
              <a:t>,</a:t>
            </a:r>
            <a:r>
              <a:rPr lang="en-US" sz="800" kern="0" dirty="0">
                <a:latin typeface="+mn-lt"/>
              </a:rPr>
              <a:t> September 28, 2016</a:t>
            </a:r>
          </a:p>
        </p:txBody>
      </p:sp>
      <p:pic>
        <p:nvPicPr>
          <p:cNvPr id="3" name="Picture 2">
            <a:extLst>
              <a:ext uri="{FF2B5EF4-FFF2-40B4-BE49-F238E27FC236}">
                <a16:creationId xmlns:a16="http://schemas.microsoft.com/office/drawing/2014/main" id="{FE2A5BB2-D253-FBC9-1AC2-1E2AAA3337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4455" y="4174252"/>
            <a:ext cx="1686160" cy="1676634"/>
          </a:xfrm>
          <a:prstGeom prst="rect">
            <a:avLst/>
          </a:prstGeom>
        </p:spPr>
      </p:pic>
      <p:sp>
        <p:nvSpPr>
          <p:cNvPr id="4" name="TextBox 3">
            <a:extLst>
              <a:ext uri="{FF2B5EF4-FFF2-40B4-BE49-F238E27FC236}">
                <a16:creationId xmlns:a16="http://schemas.microsoft.com/office/drawing/2014/main" id="{3039B6ED-AC6C-0D1D-ED8E-26A47EC0EBEE}"/>
              </a:ext>
            </a:extLst>
          </p:cNvPr>
          <p:cNvSpPr txBox="1"/>
          <p:nvPr/>
        </p:nvSpPr>
        <p:spPr>
          <a:xfrm>
            <a:off x="230188" y="4174252"/>
            <a:ext cx="1990165" cy="2062103"/>
          </a:xfrm>
          <a:prstGeom prst="rect">
            <a:avLst/>
          </a:prstGeom>
          <a:noFill/>
        </p:spPr>
        <p:txBody>
          <a:bodyPr wrap="square" rtlCol="0">
            <a:spAutoFit/>
          </a:bodyPr>
          <a:lstStyle/>
          <a:p>
            <a:r>
              <a:rPr lang="en-US" sz="1600" b="1" dirty="0"/>
              <a:t>Dr. Fei-Fei Li is credited with Reviving Neural Networks ~2007 by Using a Massive Database of Labelled Images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fortunedotcom.files.wordpress.com/2016/09/lrn-10-01-16-neural-networks-e1474990995824.png">
            <a:extLst>
              <a:ext uri="{FF2B5EF4-FFF2-40B4-BE49-F238E27FC236}">
                <a16:creationId xmlns:a16="http://schemas.microsoft.com/office/drawing/2014/main" id="{D8534B88-4E67-216F-162C-55A7D7222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44500"/>
            <a:ext cx="7643813"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fortunedotcom.files.wordpress.com/2016/09/lrn-10-01-16-neural-networks-e1474990995824.png">
            <a:extLst>
              <a:ext uri="{FF2B5EF4-FFF2-40B4-BE49-F238E27FC236}">
                <a16:creationId xmlns:a16="http://schemas.microsoft.com/office/drawing/2014/main" id="{79EEC64C-9FF2-0645-5512-C7F8A8861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501650"/>
            <a:ext cx="8229600"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fortunedotcom.files.wordpress.com/2016/09/lrn-10-01-16-neural-networks-e1474990995824.png">
            <a:extLst>
              <a:ext uri="{FF2B5EF4-FFF2-40B4-BE49-F238E27FC236}">
                <a16:creationId xmlns:a16="http://schemas.microsoft.com/office/drawing/2014/main" id="{6D6F9C25-F626-2AF9-6F91-37D40BFE1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8" y="731838"/>
            <a:ext cx="8396287"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A23030FB-4CC1-6E94-4B98-D304E4216607}"/>
              </a:ext>
            </a:extLst>
          </p:cNvPr>
          <p:cNvSpPr>
            <a:spLocks noGrp="1" noChangeArrowheads="1"/>
          </p:cNvSpPr>
          <p:nvPr>
            <p:ph type="title"/>
          </p:nvPr>
        </p:nvSpPr>
        <p:spPr>
          <a:xfrm>
            <a:off x="400050" y="132815"/>
            <a:ext cx="5246688" cy="828675"/>
          </a:xfrm>
        </p:spPr>
        <p:txBody>
          <a:bodyPr/>
          <a:lstStyle/>
          <a:p>
            <a:r>
              <a:rPr lang="en-US" altLang="en-US" sz="4000" b="1" dirty="0"/>
              <a:t>Machine Learning</a:t>
            </a:r>
          </a:p>
        </p:txBody>
      </p:sp>
      <p:sp>
        <p:nvSpPr>
          <p:cNvPr id="56323" name="Content Placeholder 2">
            <a:extLst>
              <a:ext uri="{FF2B5EF4-FFF2-40B4-BE49-F238E27FC236}">
                <a16:creationId xmlns:a16="http://schemas.microsoft.com/office/drawing/2014/main" id="{5D133BED-BC6F-B3C1-F8CC-BF04E4AF70F8}"/>
              </a:ext>
            </a:extLst>
          </p:cNvPr>
          <p:cNvSpPr>
            <a:spLocks noGrp="1" noChangeArrowheads="1"/>
          </p:cNvSpPr>
          <p:nvPr>
            <p:ph idx="1"/>
          </p:nvPr>
        </p:nvSpPr>
        <p:spPr>
          <a:xfrm>
            <a:off x="180975" y="961490"/>
            <a:ext cx="5323354" cy="1606550"/>
          </a:xfrm>
        </p:spPr>
        <p:txBody>
          <a:bodyPr/>
          <a:lstStyle/>
          <a:p>
            <a:r>
              <a:rPr lang="en-US" altLang="en-US" sz="2400" dirty="0"/>
              <a:t>Uses </a:t>
            </a:r>
            <a:r>
              <a:rPr lang="en-US" altLang="en-US" sz="2400" b="1" dirty="0"/>
              <a:t>algebraic continuous algorithms </a:t>
            </a:r>
            <a:r>
              <a:rPr lang="en-US" altLang="en-US" sz="2400" dirty="0"/>
              <a:t>to parse, categorize and store data about inputs, and then make a determination or prediction</a:t>
            </a:r>
          </a:p>
        </p:txBody>
      </p:sp>
      <p:sp>
        <p:nvSpPr>
          <p:cNvPr id="4" name="Content Placeholder 2">
            <a:extLst>
              <a:ext uri="{FF2B5EF4-FFF2-40B4-BE49-F238E27FC236}">
                <a16:creationId xmlns:a16="http://schemas.microsoft.com/office/drawing/2014/main" id="{9E9E51D7-D034-DF89-9427-BA03191F4611}"/>
              </a:ext>
            </a:extLst>
          </p:cNvPr>
          <p:cNvSpPr txBox="1">
            <a:spLocks/>
          </p:cNvSpPr>
          <p:nvPr/>
        </p:nvSpPr>
        <p:spPr bwMode="auto">
          <a:xfrm>
            <a:off x="180975" y="6453747"/>
            <a:ext cx="8229600" cy="404253"/>
          </a:xfrm>
          <a:prstGeom prst="rect">
            <a:avLst/>
          </a:prstGeom>
          <a:noFill/>
          <a:ln w="9525">
            <a:noFill/>
            <a:miter lim="800000"/>
            <a:headEnd/>
            <a:tailEnd/>
          </a:ln>
        </p:spPr>
        <p:txBody>
          <a:bodyPr/>
          <a:lstStyle/>
          <a:p>
            <a:pPr>
              <a:spcBef>
                <a:spcPct val="20000"/>
              </a:spcBef>
              <a:defRPr/>
            </a:pPr>
            <a:r>
              <a:rPr lang="en-US" sz="700" kern="0" dirty="0">
                <a:latin typeface="+mn-lt"/>
              </a:rPr>
              <a:t>Source:  MIT Technology Review: 2013  “</a:t>
            </a:r>
            <a:r>
              <a:rPr lang="en-US" sz="700" b="1" kern="0" dirty="0">
                <a:latin typeface="+mn-lt"/>
              </a:rPr>
              <a:t>Deep Learning </a:t>
            </a:r>
            <a:r>
              <a:rPr lang="en-US" sz="700" kern="0" dirty="0">
                <a:latin typeface="+mn-lt"/>
              </a:rPr>
              <a:t>With massive amounts of computational power, machines can now recognize objects and translate speech in real time. Artificial intelligence is finally getting smart” by Robert D. Hof    https://www.technologyreview.com/s/513696/deep-learning/ </a:t>
            </a:r>
          </a:p>
        </p:txBody>
      </p:sp>
      <p:pic>
        <p:nvPicPr>
          <p:cNvPr id="56325" name="Picture 6" descr="http://lydia.bradley.edu/campusorg/aipo/372_files/image002.jpg">
            <a:extLst>
              <a:ext uri="{FF2B5EF4-FFF2-40B4-BE49-F238E27FC236}">
                <a16:creationId xmlns:a16="http://schemas.microsoft.com/office/drawing/2014/main" id="{556CC058-00A6-A5C5-DEBD-576D321BA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738" y="547688"/>
            <a:ext cx="34972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C471F486-F4C2-0BCC-9174-DE2C87492EF8}"/>
              </a:ext>
            </a:extLst>
          </p:cNvPr>
          <p:cNvSpPr txBox="1">
            <a:spLocks/>
          </p:cNvSpPr>
          <p:nvPr/>
        </p:nvSpPr>
        <p:spPr bwMode="auto">
          <a:xfrm>
            <a:off x="180975" y="2862798"/>
            <a:ext cx="8577543" cy="2854325"/>
          </a:xfrm>
          <a:prstGeom prst="rect">
            <a:avLst/>
          </a:prstGeom>
          <a:noFill/>
          <a:ln w="9525">
            <a:noFill/>
            <a:miter lim="800000"/>
            <a:headEnd/>
            <a:tailEnd/>
          </a:ln>
        </p:spPr>
        <p:txBody>
          <a:bodyPr/>
          <a:lstStyle/>
          <a:p>
            <a:pPr marL="342900" indent="-342900">
              <a:spcBef>
                <a:spcPct val="20000"/>
              </a:spcBef>
              <a:buFontTx/>
              <a:buChar char="•"/>
              <a:defRPr/>
            </a:pPr>
            <a:r>
              <a:rPr lang="en-US" sz="2400" b="1" kern="0" dirty="0">
                <a:solidFill>
                  <a:srgbClr val="0070C0"/>
                </a:solidFill>
              </a:rPr>
              <a:t>Hidden Nodes </a:t>
            </a:r>
            <a:r>
              <a:rPr lang="en-US" sz="2400" kern="0" dirty="0"/>
              <a:t>Contain Algorithms of All Sorts:  decision tree learning, inductive logic, clustering, reinforcement learning, Bayesian networks … </a:t>
            </a:r>
            <a:r>
              <a:rPr lang="en-US" sz="2400" b="1" kern="0" dirty="0">
                <a:solidFill>
                  <a:srgbClr val="0070C0"/>
                </a:solidFill>
              </a:rPr>
              <a:t>All with Adjustable Parameters called ‘Weights.’</a:t>
            </a:r>
          </a:p>
          <a:p>
            <a:pPr marL="342900" indent="-342900">
              <a:spcBef>
                <a:spcPct val="20000"/>
              </a:spcBef>
              <a:buFontTx/>
              <a:buChar char="•"/>
              <a:defRPr/>
            </a:pPr>
            <a:r>
              <a:rPr lang="en-US" sz="2400" kern="0" dirty="0">
                <a:latin typeface="+mn-lt"/>
              </a:rPr>
              <a:t>So </a:t>
            </a:r>
            <a:r>
              <a:rPr lang="en-US" sz="2400" b="1" kern="0" dirty="0">
                <a:latin typeface="+mn-lt"/>
              </a:rPr>
              <a:t>rather than hand-coding software routines </a:t>
            </a:r>
            <a:r>
              <a:rPr lang="en-US" sz="2400" kern="0" dirty="0">
                <a:latin typeface="+mn-lt"/>
              </a:rPr>
              <a:t>with a specific set of instructions to accomplish a particular task, the machine is “</a:t>
            </a:r>
            <a:r>
              <a:rPr lang="en-US" sz="2400" b="1" kern="0" dirty="0">
                <a:latin typeface="+mn-lt"/>
              </a:rPr>
              <a:t>trained</a:t>
            </a:r>
            <a:r>
              <a:rPr lang="en-US" sz="2400" kern="0" dirty="0">
                <a:latin typeface="+mn-lt"/>
              </a:rPr>
              <a:t>” using large amounts of data and algorithms that give it the ability to “</a:t>
            </a:r>
            <a:r>
              <a:rPr lang="en-US" sz="2400" b="1" kern="0" dirty="0">
                <a:latin typeface="+mn-lt"/>
              </a:rPr>
              <a:t>learn</a:t>
            </a:r>
            <a:r>
              <a:rPr lang="en-US" sz="2400" kern="0" dirty="0">
                <a:latin typeface="+mn-lt"/>
              </a:rPr>
              <a:t>” how to perform the task.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7F6C1BCA-3486-19BE-2218-75A8CEDF2CB7}"/>
              </a:ext>
            </a:extLst>
          </p:cNvPr>
          <p:cNvSpPr>
            <a:spLocks noGrp="1" noChangeArrowheads="1"/>
          </p:cNvSpPr>
          <p:nvPr>
            <p:ph type="title"/>
          </p:nvPr>
        </p:nvSpPr>
        <p:spPr>
          <a:xfrm>
            <a:off x="386790" y="146004"/>
            <a:ext cx="5275263" cy="784225"/>
          </a:xfrm>
        </p:spPr>
        <p:txBody>
          <a:bodyPr/>
          <a:lstStyle/>
          <a:p>
            <a:r>
              <a:rPr lang="en-US" altLang="en-US" sz="4000" b="1" dirty="0"/>
              <a:t>Deep Learning</a:t>
            </a:r>
          </a:p>
        </p:txBody>
      </p:sp>
      <p:sp>
        <p:nvSpPr>
          <p:cNvPr id="58371" name="Content Placeholder 2">
            <a:extLst>
              <a:ext uri="{FF2B5EF4-FFF2-40B4-BE49-F238E27FC236}">
                <a16:creationId xmlns:a16="http://schemas.microsoft.com/office/drawing/2014/main" id="{3CF90096-5390-FD2F-14A6-20E88FEE58E0}"/>
              </a:ext>
            </a:extLst>
          </p:cNvPr>
          <p:cNvSpPr>
            <a:spLocks noGrp="1" noChangeArrowheads="1"/>
          </p:cNvSpPr>
          <p:nvPr>
            <p:ph idx="1"/>
          </p:nvPr>
        </p:nvSpPr>
        <p:spPr>
          <a:xfrm>
            <a:off x="295836" y="1063333"/>
            <a:ext cx="5407025" cy="2222547"/>
          </a:xfrm>
        </p:spPr>
        <p:txBody>
          <a:bodyPr/>
          <a:lstStyle/>
          <a:p>
            <a:pPr>
              <a:spcBef>
                <a:spcPts val="1200"/>
              </a:spcBef>
              <a:spcAft>
                <a:spcPts val="0"/>
              </a:spcAft>
            </a:pPr>
            <a:r>
              <a:rPr lang="en-US" altLang="en-US" sz="2400" dirty="0"/>
              <a:t>Each Neural Network needs training.   Lots of Training.</a:t>
            </a:r>
          </a:p>
          <a:p>
            <a:pPr>
              <a:spcBef>
                <a:spcPts val="1200"/>
              </a:spcBef>
              <a:spcAft>
                <a:spcPts val="0"/>
              </a:spcAft>
            </a:pPr>
            <a:r>
              <a:rPr lang="en-US" altLang="en-US" sz="2400" dirty="0"/>
              <a:t>Programmers created </a:t>
            </a:r>
            <a:r>
              <a:rPr lang="en-US" altLang="en-US" sz="2400" dirty="0">
                <a:solidFill>
                  <a:srgbClr val="FF0000"/>
                </a:solidFill>
              </a:rPr>
              <a:t>a “learning” algorithm</a:t>
            </a:r>
            <a:r>
              <a:rPr lang="en-US" altLang="en-US" sz="2400" dirty="0"/>
              <a:t>, exposed it to terabytes of data — hundreds of thousands of</a:t>
            </a:r>
            <a:endParaRPr lang="en-US" altLang="en-US" sz="1600" dirty="0"/>
          </a:p>
        </p:txBody>
      </p:sp>
      <p:sp>
        <p:nvSpPr>
          <p:cNvPr id="5" name="Content Placeholder 2">
            <a:extLst>
              <a:ext uri="{FF2B5EF4-FFF2-40B4-BE49-F238E27FC236}">
                <a16:creationId xmlns:a16="http://schemas.microsoft.com/office/drawing/2014/main" id="{5F48C326-4C13-BD95-80A1-0C958BA5C905}"/>
              </a:ext>
            </a:extLst>
          </p:cNvPr>
          <p:cNvSpPr txBox="1">
            <a:spLocks/>
          </p:cNvSpPr>
          <p:nvPr/>
        </p:nvSpPr>
        <p:spPr bwMode="auto">
          <a:xfrm>
            <a:off x="134471" y="6468662"/>
            <a:ext cx="8229600" cy="387410"/>
          </a:xfrm>
          <a:prstGeom prst="rect">
            <a:avLst/>
          </a:prstGeom>
          <a:noFill/>
          <a:ln w="9525">
            <a:noFill/>
            <a:miter lim="800000"/>
            <a:headEnd/>
            <a:tailEnd/>
          </a:ln>
        </p:spPr>
        <p:txBody>
          <a:bodyPr/>
          <a:lstStyle/>
          <a:p>
            <a:pPr>
              <a:spcBef>
                <a:spcPct val="20000"/>
              </a:spcBef>
              <a:defRPr/>
            </a:pPr>
            <a:r>
              <a:rPr lang="en-US" sz="800" kern="0" dirty="0">
                <a:latin typeface="+mn-lt"/>
              </a:rPr>
              <a:t>Source: NVIDIA article “</a:t>
            </a:r>
            <a:r>
              <a:rPr lang="en-US" sz="800" b="1" kern="0" dirty="0">
                <a:latin typeface="+mn-lt"/>
              </a:rPr>
              <a:t>What’s the Difference Between Artificial Intelligence, Machine Learning, and Deep Learning?” by Michael Copeland.  </a:t>
            </a:r>
            <a:r>
              <a:rPr lang="en-US" sz="800" kern="0" dirty="0">
                <a:latin typeface="+mn-lt"/>
              </a:rPr>
              <a:t>https://blogs.nvidia.com/blog/2016/07/29/whats-difference-artificial-intelligence-machine-learning-deep-learning-ai/</a:t>
            </a:r>
          </a:p>
        </p:txBody>
      </p:sp>
      <p:pic>
        <p:nvPicPr>
          <p:cNvPr id="58373" name="Picture 2">
            <a:extLst>
              <a:ext uri="{FF2B5EF4-FFF2-40B4-BE49-F238E27FC236}">
                <a16:creationId xmlns:a16="http://schemas.microsoft.com/office/drawing/2014/main" id="{F6EBC5AA-C8D1-18C6-9835-D996088FF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635" y="369888"/>
            <a:ext cx="2970199" cy="24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94F8B7C4-B39D-1610-940D-B56D93CFE10D}"/>
              </a:ext>
            </a:extLst>
          </p:cNvPr>
          <p:cNvSpPr txBox="1">
            <a:spLocks/>
          </p:cNvSpPr>
          <p:nvPr/>
        </p:nvSpPr>
        <p:spPr bwMode="auto">
          <a:xfrm>
            <a:off x="627530" y="3045340"/>
            <a:ext cx="8707437" cy="1372339"/>
          </a:xfrm>
          <a:prstGeom prst="rect">
            <a:avLst/>
          </a:prstGeom>
          <a:noFill/>
          <a:ln w="9525">
            <a:noFill/>
            <a:miter lim="800000"/>
            <a:headEnd/>
            <a:tailEnd/>
          </a:ln>
        </p:spPr>
        <p:txBody>
          <a:bodyPr/>
          <a:lstStyle/>
          <a:p>
            <a:pPr>
              <a:spcAft>
                <a:spcPts val="1200"/>
              </a:spcAft>
            </a:pPr>
            <a:r>
              <a:rPr lang="en-US" altLang="en-US" sz="2400" dirty="0"/>
              <a:t>images or years’ worth of speech samples — until the </a:t>
            </a:r>
            <a:r>
              <a:rPr lang="en-US" altLang="en-US" sz="2400" b="1" dirty="0">
                <a:solidFill>
                  <a:srgbClr val="0070C0"/>
                </a:solidFill>
              </a:rPr>
              <a:t>weightings of the neuron </a:t>
            </a:r>
            <a:r>
              <a:rPr lang="en-US" sz="2400" b="1" dirty="0">
                <a:solidFill>
                  <a:srgbClr val="0070C0"/>
                </a:solidFill>
                <a:latin typeface="Arial" charset="0"/>
              </a:rPr>
              <a:t>inputs/parameters are tuned </a:t>
            </a:r>
            <a:r>
              <a:rPr lang="en-US" sz="2400" dirty="0">
                <a:latin typeface="Arial" charset="0"/>
              </a:rPr>
              <a:t>so precisely that it gets the answer right practically every time. </a:t>
            </a:r>
            <a:r>
              <a:rPr lang="en-US" kern="0" dirty="0">
                <a:latin typeface="+mn-lt"/>
              </a:rPr>
              <a:t> </a:t>
            </a:r>
            <a:endParaRPr lang="en-US" sz="1600" kern="0" dirty="0">
              <a:latin typeface="+mn-lt"/>
            </a:endParaRPr>
          </a:p>
        </p:txBody>
      </p:sp>
      <p:sp>
        <p:nvSpPr>
          <p:cNvPr id="2" name="TextBox 1">
            <a:extLst>
              <a:ext uri="{FF2B5EF4-FFF2-40B4-BE49-F238E27FC236}">
                <a16:creationId xmlns:a16="http://schemas.microsoft.com/office/drawing/2014/main" id="{CEC940C6-F388-01FF-5577-07141CC7505F}"/>
              </a:ext>
            </a:extLst>
          </p:cNvPr>
          <p:cNvSpPr txBox="1"/>
          <p:nvPr/>
        </p:nvSpPr>
        <p:spPr>
          <a:xfrm>
            <a:off x="295836" y="4334882"/>
            <a:ext cx="6929717" cy="2215991"/>
          </a:xfrm>
          <a:prstGeom prst="rect">
            <a:avLst/>
          </a:prstGeom>
          <a:noFill/>
        </p:spPr>
        <p:txBody>
          <a:bodyPr wrap="square" rtlCol="0">
            <a:spAutoFit/>
          </a:bodyPr>
          <a:lstStyle/>
          <a:p>
            <a:pPr marL="341313" indent="-341313">
              <a:buFont typeface="Arial" panose="020B0604020202020204" pitchFamily="34" charset="0"/>
              <a:buChar char="•"/>
            </a:pPr>
            <a:r>
              <a:rPr lang="en-US" sz="2400" kern="0" dirty="0">
                <a:latin typeface="+mn-lt"/>
              </a:rPr>
              <a:t>It’s at that point that the neural network has “taught itself” what looks like a stop sign; or your mother’s face (in the case of Facebook); or a cat, which is what Andrew Ng did in 2012 at Google.</a:t>
            </a:r>
          </a:p>
          <a:p>
            <a:pPr marL="285750" indent="-285750">
              <a:buFont typeface="Arial" panose="020B0604020202020204" pitchFamily="34" charset="0"/>
              <a:buChar char="•"/>
            </a:pPr>
            <a:endParaRPr lang="en-US" dirty="0"/>
          </a:p>
        </p:txBody>
      </p:sp>
      <p:pic>
        <p:nvPicPr>
          <p:cNvPr id="4" name="Picture 3" descr="A person in a suit smiling&#10;&#10;Description automatically generated">
            <a:extLst>
              <a:ext uri="{FF2B5EF4-FFF2-40B4-BE49-F238E27FC236}">
                <a16:creationId xmlns:a16="http://schemas.microsoft.com/office/drawing/2014/main" id="{A1EFF505-94AB-CE9A-FF0B-137075F5A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122" y="4446494"/>
            <a:ext cx="1389854" cy="18466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animEffect transition="in" filter="fade">
                                      <p:cBhvr>
                                        <p:cTn id="7" dur="500"/>
                                        <p:tgtEl>
                                          <p:spTgt spid="58371">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4D41D-8B0A-42B1-3361-B8CA1EC3D24E}"/>
              </a:ext>
            </a:extLst>
          </p:cNvPr>
          <p:cNvSpPr txBox="1"/>
          <p:nvPr/>
        </p:nvSpPr>
        <p:spPr>
          <a:xfrm>
            <a:off x="315686" y="802013"/>
            <a:ext cx="8595232" cy="2262158"/>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Complexity of the NN more than doubles every three to four months. </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Much of the AI talent that drives this complexity is concentrated within CSPs (Cloud Service Providers). </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number of AI employees at the top five US hubs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Amazon, Microsoft, Alphabet, Facebook, and IBM</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exceeds the size of the AI workforces at the next 45 US companies combined. </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D39AB795-C4BB-8D08-8295-427E596BE2B0}"/>
              </a:ext>
            </a:extLst>
          </p:cNvPr>
          <p:cNvSpPr txBox="1"/>
          <p:nvPr/>
        </p:nvSpPr>
        <p:spPr>
          <a:xfrm>
            <a:off x="163286" y="6549998"/>
            <a:ext cx="6204857" cy="215444"/>
          </a:xfrm>
          <a:prstGeom prst="rect">
            <a:avLst/>
          </a:prstGeom>
          <a:noFill/>
        </p:spPr>
        <p:txBody>
          <a:bodyPr wrap="square" rtlCol="0">
            <a:spAutoFit/>
          </a:bodyPr>
          <a:lstStyle/>
          <a:p>
            <a:pPr lvl="0">
              <a:defRPr/>
            </a:pPr>
            <a:r>
              <a:rPr lang="en-US" sz="800" dirty="0">
                <a:solidFill>
                  <a:srgbClr val="000000"/>
                </a:solidFill>
              </a:rPr>
              <a:t>Source: https</a:t>
            </a:r>
            <a:r>
              <a:rPr kumimoji="0" lang="en-US" sz="800" b="0" i="0" u="none" strike="noStrike" kern="1200" cap="none" spc="0" normalizeH="0" baseline="0" noProof="0" dirty="0">
                <a:ln>
                  <a:noFill/>
                </a:ln>
                <a:solidFill>
                  <a:srgbClr val="000000"/>
                </a:solidFill>
                <a:effectLst/>
                <a:uLnTx/>
                <a:uFillTx/>
              </a:rPr>
              <a:t>://www.bain.com/insights/who-will-lead-the-next-era-of-artificial-intelligence-tech-report-2021/</a:t>
            </a:r>
          </a:p>
        </p:txBody>
      </p:sp>
      <p:pic>
        <p:nvPicPr>
          <p:cNvPr id="5" name="Picture 4" descr="A picture containing text, screenshot, diagram, line&#10;&#10;Description automatically generated">
            <a:extLst>
              <a:ext uri="{FF2B5EF4-FFF2-40B4-BE49-F238E27FC236}">
                <a16:creationId xmlns:a16="http://schemas.microsoft.com/office/drawing/2014/main" id="{25C71742-896B-8876-03A6-AE470F58A67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73138" y="2787501"/>
            <a:ext cx="6543448" cy="3680690"/>
          </a:xfrm>
          <a:prstGeom prst="rect">
            <a:avLst/>
          </a:prstGeom>
        </p:spPr>
      </p:pic>
      <p:sp>
        <p:nvSpPr>
          <p:cNvPr id="4" name="TextBox 3">
            <a:extLst>
              <a:ext uri="{FF2B5EF4-FFF2-40B4-BE49-F238E27FC236}">
                <a16:creationId xmlns:a16="http://schemas.microsoft.com/office/drawing/2014/main" id="{98BA05E6-FD23-CC29-A277-36E132CE0CAE}"/>
              </a:ext>
            </a:extLst>
          </p:cNvPr>
          <p:cNvSpPr txBox="1"/>
          <p:nvPr/>
        </p:nvSpPr>
        <p:spPr>
          <a:xfrm>
            <a:off x="842682" y="175574"/>
            <a:ext cx="7458636" cy="523220"/>
          </a:xfrm>
          <a:prstGeom prst="rect">
            <a:avLst/>
          </a:prstGeom>
          <a:noFill/>
        </p:spPr>
        <p:txBody>
          <a:bodyPr wrap="square" rtlCol="0">
            <a:spAutoFit/>
          </a:bodyPr>
          <a:lstStyle/>
          <a:p>
            <a:pPr algn="ct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Complexity Behind Deep-Learning Models</a:t>
            </a:r>
            <a:endParaRPr lang="en-US" sz="2800" b="1" dirty="0">
              <a:solidFill>
                <a:srgbClr val="0070C0"/>
              </a:solidFill>
            </a:endParaRPr>
          </a:p>
        </p:txBody>
      </p:sp>
      <p:grpSp>
        <p:nvGrpSpPr>
          <p:cNvPr id="7" name="Group 6">
            <a:extLst>
              <a:ext uri="{FF2B5EF4-FFF2-40B4-BE49-F238E27FC236}">
                <a16:creationId xmlns:a16="http://schemas.microsoft.com/office/drawing/2014/main" id="{517E9C30-89E5-1419-D409-09FA7777C72F}"/>
              </a:ext>
            </a:extLst>
          </p:cNvPr>
          <p:cNvGrpSpPr/>
          <p:nvPr/>
        </p:nvGrpSpPr>
        <p:grpSpPr>
          <a:xfrm>
            <a:off x="5746376" y="3429000"/>
            <a:ext cx="3432844" cy="923330"/>
            <a:chOff x="5746376" y="3429000"/>
            <a:chExt cx="3432844" cy="923330"/>
          </a:xfrm>
        </p:grpSpPr>
        <p:sp>
          <p:nvSpPr>
            <p:cNvPr id="6" name="TextBox 5">
              <a:extLst>
                <a:ext uri="{FF2B5EF4-FFF2-40B4-BE49-F238E27FC236}">
                  <a16:creationId xmlns:a16="http://schemas.microsoft.com/office/drawing/2014/main" id="{01FA0BD9-84A0-B4C0-B39E-20929B3E0BFA}"/>
                </a:ext>
              </a:extLst>
            </p:cNvPr>
            <p:cNvSpPr txBox="1"/>
            <p:nvPr/>
          </p:nvSpPr>
          <p:spPr>
            <a:xfrm>
              <a:off x="7561410" y="3429000"/>
              <a:ext cx="1617810" cy="923330"/>
            </a:xfrm>
            <a:prstGeom prst="rect">
              <a:avLst/>
            </a:prstGeom>
            <a:noFill/>
          </p:spPr>
          <p:txBody>
            <a:bodyPr wrap="square" rtlCol="0">
              <a:spAutoFit/>
            </a:bodyPr>
            <a:lstStyle/>
            <a:p>
              <a:r>
                <a:rPr lang="en-US" b="1" dirty="0">
                  <a:solidFill>
                    <a:srgbClr val="C00000"/>
                  </a:solidFill>
                </a:rPr>
                <a:t>ChatGPT: ~200B+ Parameters</a:t>
              </a:r>
            </a:p>
          </p:txBody>
        </p:sp>
        <p:cxnSp>
          <p:nvCxnSpPr>
            <p:cNvPr id="8" name="Straight Arrow Connector 7">
              <a:extLst>
                <a:ext uri="{FF2B5EF4-FFF2-40B4-BE49-F238E27FC236}">
                  <a16:creationId xmlns:a16="http://schemas.microsoft.com/office/drawing/2014/main" id="{04BB386B-1FF7-D5FA-3B16-AD693D8564E9}"/>
                </a:ext>
              </a:extLst>
            </p:cNvPr>
            <p:cNvCxnSpPr>
              <a:cxnSpLocks/>
            </p:cNvCxnSpPr>
            <p:nvPr/>
          </p:nvCxnSpPr>
          <p:spPr>
            <a:xfrm flipH="1">
              <a:off x="5746376" y="3962400"/>
              <a:ext cx="177021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53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C6BE1-72A5-4BCB-BBA0-AB63C18D7D16}"/>
              </a:ext>
            </a:extLst>
          </p:cNvPr>
          <p:cNvSpPr/>
          <p:nvPr/>
        </p:nvSpPr>
        <p:spPr>
          <a:xfrm>
            <a:off x="376518" y="2398058"/>
            <a:ext cx="8429946" cy="524436"/>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376518" y="23018"/>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557373" y="1166018"/>
            <a:ext cx="8229600" cy="4525963"/>
          </a:xfrm>
        </p:spPr>
        <p:txBody>
          <a:bodyPr/>
          <a:lstStyle/>
          <a:p>
            <a:pPr marL="347472" algn="l" rtl="0" fontAlgn="base">
              <a:spcBef>
                <a:spcPts val="768"/>
              </a:spcBef>
              <a:spcAft>
                <a:spcPts val="0"/>
              </a:spcAft>
            </a:pPr>
            <a:r>
              <a:rPr lang="en-US" b="1" spc="-1" dirty="0">
                <a:solidFill>
                  <a:schemeClr val="bg2"/>
                </a:solidFill>
                <a:effectLst/>
                <a:latin typeface="Arial" panose="020B0604020202020204" pitchFamily="34" charset="0"/>
              </a:rPr>
              <a:t>AI In The </a:t>
            </a:r>
            <a:r>
              <a:rPr lang="en-US" b="1" spc="-1" dirty="0">
                <a:solidFill>
                  <a:schemeClr val="bg2"/>
                </a:solidFill>
                <a:latin typeface="Arial" panose="020B0604020202020204" pitchFamily="34" charset="0"/>
              </a:rPr>
              <a:t>News/Media</a:t>
            </a:r>
            <a:r>
              <a:rPr lang="en-US" b="1" spc="-1" dirty="0">
                <a:solidFill>
                  <a:schemeClr val="bg2"/>
                </a:solidFill>
                <a:effectLst/>
                <a:latin typeface="Arial" panose="020B0604020202020204" pitchFamily="34" charset="0"/>
              </a:rPr>
              <a:t> </a:t>
            </a:r>
          </a:p>
          <a:p>
            <a:pPr marL="347472" algn="l" rtl="0" fontAlgn="base">
              <a:spcBef>
                <a:spcPts val="768"/>
              </a:spcBef>
              <a:spcAft>
                <a:spcPts val="0"/>
              </a:spcAft>
            </a:pPr>
            <a:r>
              <a:rPr lang="en-US" b="1" spc="-1" dirty="0">
                <a:solidFill>
                  <a:schemeClr val="bg2"/>
                </a:solidFill>
                <a:effectLst/>
                <a:latin typeface="Arial" panose="020B0604020202020204" pitchFamily="34" charset="0"/>
              </a:rPr>
              <a:t>What IS AI?</a:t>
            </a:r>
            <a:endParaRPr lang="en-US" dirty="0">
              <a:solidFill>
                <a:schemeClr val="bg2"/>
              </a:solidFill>
              <a:effectLst/>
            </a:endParaRPr>
          </a:p>
          <a:p>
            <a:pPr marL="347472" algn="l" rtl="0" fontAlgn="base">
              <a:spcBef>
                <a:spcPts val="768"/>
              </a:spcBef>
              <a:spcAft>
                <a:spcPts val="0"/>
              </a:spcAft>
            </a:pPr>
            <a:r>
              <a:rPr lang="en-US" b="1" spc="-1" dirty="0">
                <a:solidFill>
                  <a:schemeClr val="accent2"/>
                </a:solidFill>
                <a:effectLst/>
                <a:latin typeface="Arial" panose="020B0604020202020204" pitchFamily="34" charset="0"/>
              </a:rPr>
              <a:t>Current Uses of AI</a:t>
            </a:r>
            <a:endParaRPr lang="en-US" dirty="0">
              <a:solidFill>
                <a:schemeClr val="accent2"/>
              </a:solidFill>
              <a:effectLst/>
            </a:endParaRPr>
          </a:p>
          <a:p>
            <a:pPr marL="397764" indent="0" algn="l" rtl="0" fontAlgn="base">
              <a:spcBef>
                <a:spcPts val="672"/>
              </a:spcBef>
              <a:spcAft>
                <a:spcPts val="0"/>
              </a:spcAft>
              <a:buNone/>
            </a:pPr>
            <a:r>
              <a:rPr lang="en-US" dirty="0">
                <a:solidFill>
                  <a:schemeClr val="bg1"/>
                </a:solidFill>
                <a:effectLst/>
              </a:rPr>
              <a:t>– </a:t>
            </a:r>
            <a:r>
              <a:rPr lang="en-US" b="1" spc="-1" dirty="0">
                <a:solidFill>
                  <a:schemeClr val="bg1"/>
                </a:solidFill>
                <a:effectLst/>
                <a:latin typeface="Arial" panose="020B0604020202020204" pitchFamily="34" charset="0"/>
              </a:rPr>
              <a:t>ChatGPT</a:t>
            </a:r>
          </a:p>
          <a:p>
            <a:pPr marL="397764" indent="0" algn="l" rtl="0" fontAlgn="base">
              <a:spcBef>
                <a:spcPts val="672"/>
              </a:spcBef>
              <a:spcAft>
                <a:spcPts val="0"/>
              </a:spcAft>
              <a:buNone/>
            </a:pPr>
            <a:r>
              <a:rPr lang="en-US" dirty="0">
                <a:solidFill>
                  <a:schemeClr val="bg1"/>
                </a:solidFill>
                <a:effectLst/>
              </a:rPr>
              <a:t>–</a:t>
            </a:r>
            <a:r>
              <a:rPr lang="en-US" dirty="0">
                <a:solidFill>
                  <a:schemeClr val="tx1">
                    <a:lumMod val="50000"/>
                    <a:lumOff val="50000"/>
                  </a:schemeClr>
                </a:solidFill>
                <a:effectLst/>
              </a:rPr>
              <a:t> </a:t>
            </a:r>
            <a:r>
              <a:rPr kumimoji="0" lang="en-US" b="1" i="0" u="none" strike="noStrike" kern="1200" cap="none" spc="0" normalizeH="0" baseline="0" noProof="0" dirty="0">
                <a:ln>
                  <a:noFill/>
                </a:ln>
                <a:solidFill>
                  <a:schemeClr val="bg1"/>
                </a:solidFill>
                <a:effectLst/>
                <a:uLnTx/>
                <a:uFillTx/>
                <a:latin typeface="Arial" panose="020B0604020202020204" pitchFamily="34" charset="0"/>
              </a:rPr>
              <a:t>The Human Cost of AI</a:t>
            </a:r>
            <a:endParaRPr lang="en-US" dirty="0">
              <a:solidFill>
                <a:schemeClr val="bg1"/>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Is This Intelligent?</a:t>
            </a:r>
          </a:p>
          <a:p>
            <a:pPr marL="347472" algn="l" rtl="0" fontAlgn="base">
              <a:spcBef>
                <a:spcPts val="768"/>
              </a:spcBef>
              <a:spcAft>
                <a:spcPts val="0"/>
              </a:spcAft>
            </a:pPr>
            <a:r>
              <a:rPr lang="en-US" b="1" spc="-1" dirty="0">
                <a:solidFill>
                  <a:schemeClr val="bg1"/>
                </a:solidFill>
                <a:effectLst/>
                <a:latin typeface="Arial" panose="020B0604020202020204" pitchFamily="34" charset="0"/>
              </a:rPr>
              <a:t>Where Is This Going?</a:t>
            </a:r>
            <a:endParaRPr lang="en-US" dirty="0">
              <a:solidFill>
                <a:schemeClr val="bg1"/>
              </a:solidFill>
              <a:effectLst/>
            </a:endParaRPr>
          </a:p>
        </p:txBody>
      </p:sp>
    </p:spTree>
    <p:extLst>
      <p:ext uri="{BB962C8B-B14F-4D97-AF65-F5344CB8AC3E}">
        <p14:creationId xmlns:p14="http://schemas.microsoft.com/office/powerpoint/2010/main" val="3816896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EAC2-7672-4DFE-3AC8-66AE446F447A}"/>
              </a:ext>
            </a:extLst>
          </p:cNvPr>
          <p:cNvSpPr>
            <a:spLocks noGrp="1"/>
          </p:cNvSpPr>
          <p:nvPr>
            <p:ph type="title"/>
          </p:nvPr>
        </p:nvSpPr>
        <p:spPr>
          <a:xfrm>
            <a:off x="457200" y="274639"/>
            <a:ext cx="8229600" cy="639762"/>
          </a:xfrm>
        </p:spPr>
        <p:txBody>
          <a:bodyPr/>
          <a:lstStyle/>
          <a:p>
            <a:r>
              <a:rPr lang="en-US" sz="3600" b="1" dirty="0"/>
              <a:t>Current Uses of AI </a:t>
            </a:r>
          </a:p>
        </p:txBody>
      </p:sp>
      <p:sp>
        <p:nvSpPr>
          <p:cNvPr id="3" name="Content Placeholder 2">
            <a:extLst>
              <a:ext uri="{FF2B5EF4-FFF2-40B4-BE49-F238E27FC236}">
                <a16:creationId xmlns:a16="http://schemas.microsoft.com/office/drawing/2014/main" id="{B3F027D5-FE40-BADD-3E53-0643313839B7}"/>
              </a:ext>
            </a:extLst>
          </p:cNvPr>
          <p:cNvSpPr>
            <a:spLocks noGrp="1"/>
          </p:cNvSpPr>
          <p:nvPr>
            <p:ph idx="1"/>
          </p:nvPr>
        </p:nvSpPr>
        <p:spPr>
          <a:xfrm>
            <a:off x="324000" y="991336"/>
            <a:ext cx="8640706" cy="4525963"/>
          </a:xfrm>
        </p:spPr>
        <p:txBody>
          <a:bodyPr/>
          <a:lstStyle/>
          <a:p>
            <a:r>
              <a:rPr lang="en-US" sz="2200" b="1" dirty="0"/>
              <a:t>Planning Assistance</a:t>
            </a:r>
            <a:r>
              <a:rPr lang="en-US" sz="2200" dirty="0"/>
              <a:t>: Gardens, Workouts, Route Optimization</a:t>
            </a:r>
          </a:p>
          <a:p>
            <a:r>
              <a:rPr lang="en-US" sz="2200" b="1" dirty="0"/>
              <a:t>Financial/Insurance</a:t>
            </a:r>
            <a:r>
              <a:rPr lang="en-US" sz="2200" dirty="0"/>
              <a:t>: Underwriting, Claims Processing, Fraud Detection, Market Trend Analysis</a:t>
            </a:r>
          </a:p>
          <a:p>
            <a:r>
              <a:rPr lang="en-US" sz="2200" b="1" dirty="0"/>
              <a:t>Writing</a:t>
            </a:r>
            <a:r>
              <a:rPr lang="en-US" sz="2200" dirty="0"/>
              <a:t>: Speeches, Emails, Reports, Computer Code</a:t>
            </a:r>
          </a:p>
          <a:p>
            <a:r>
              <a:rPr lang="en-US" sz="2200" b="1" dirty="0"/>
              <a:t>Video/Image Editing/Creation </a:t>
            </a:r>
            <a:r>
              <a:rPr lang="en-US" sz="2200" dirty="0"/>
              <a:t>in Movies, TV Programs, CGI</a:t>
            </a:r>
          </a:p>
          <a:p>
            <a:r>
              <a:rPr lang="en-US" sz="2200" b="1" dirty="0"/>
              <a:t>Image Analysis</a:t>
            </a:r>
            <a:r>
              <a:rPr lang="en-US" sz="2200" dirty="0"/>
              <a:t>: Farming Soil Optimization</a:t>
            </a:r>
          </a:p>
          <a:p>
            <a:r>
              <a:rPr lang="en-US" sz="2200" b="1" dirty="0"/>
              <a:t>Research &amp; Search</a:t>
            </a:r>
            <a:r>
              <a:rPr lang="en-US" sz="2200" dirty="0"/>
              <a:t>: Recommendation Engines, Sort Pictures, Find Articles with Specific Content</a:t>
            </a:r>
          </a:p>
          <a:p>
            <a:r>
              <a:rPr lang="en-US" sz="2200" b="1" dirty="0"/>
              <a:t>Design Assistance</a:t>
            </a:r>
            <a:r>
              <a:rPr lang="en-US" sz="2200" dirty="0"/>
              <a:t>: Mechanical Parts, Proteins, Drugs/Chemicals</a:t>
            </a:r>
          </a:p>
          <a:p>
            <a:pPr marL="0" indent="0">
              <a:buNone/>
            </a:pPr>
            <a:endParaRPr lang="en-US" sz="2200" dirty="0"/>
          </a:p>
        </p:txBody>
      </p:sp>
      <p:pic>
        <p:nvPicPr>
          <p:cNvPr id="5" name="Picture 4">
            <a:extLst>
              <a:ext uri="{FF2B5EF4-FFF2-40B4-BE49-F238E27FC236}">
                <a16:creationId xmlns:a16="http://schemas.microsoft.com/office/drawing/2014/main" id="{DEFD15E5-EB78-14DE-B7CF-16E2F5FEB9C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885765" y="4666004"/>
            <a:ext cx="3719082" cy="2091310"/>
          </a:xfrm>
          <a:prstGeom prst="rect">
            <a:avLst/>
          </a:prstGeom>
        </p:spPr>
      </p:pic>
      <p:sp>
        <p:nvSpPr>
          <p:cNvPr id="6" name="Content Placeholder 2">
            <a:extLst>
              <a:ext uri="{FF2B5EF4-FFF2-40B4-BE49-F238E27FC236}">
                <a16:creationId xmlns:a16="http://schemas.microsoft.com/office/drawing/2014/main" id="{F0FF5E21-5377-70E6-F653-773D5A472090}"/>
              </a:ext>
            </a:extLst>
          </p:cNvPr>
          <p:cNvSpPr txBox="1">
            <a:spLocks/>
          </p:cNvSpPr>
          <p:nvPr/>
        </p:nvSpPr>
        <p:spPr bwMode="auto">
          <a:xfrm>
            <a:off x="324000" y="4839957"/>
            <a:ext cx="4893459" cy="174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200" b="1" dirty="0"/>
              <a:t>Medical Diagnosis </a:t>
            </a:r>
            <a:r>
              <a:rPr lang="en-US" sz="2200" dirty="0"/>
              <a:t>&amp; Image Analysis, Monitoring</a:t>
            </a:r>
          </a:p>
          <a:p>
            <a:r>
              <a:rPr lang="en-US" sz="2200" b="1" kern="0" dirty="0"/>
              <a:t>Language Translation</a:t>
            </a:r>
          </a:p>
          <a:p>
            <a:r>
              <a:rPr lang="en-US" sz="2200" b="1" kern="0" dirty="0"/>
              <a:t>Autonomous Vehicles</a:t>
            </a:r>
          </a:p>
          <a:p>
            <a:endParaRPr lang="en-US" sz="2200" kern="0" dirty="0"/>
          </a:p>
        </p:txBody>
      </p:sp>
    </p:spTree>
    <p:extLst>
      <p:ext uri="{BB962C8B-B14F-4D97-AF65-F5344CB8AC3E}">
        <p14:creationId xmlns:p14="http://schemas.microsoft.com/office/powerpoint/2010/main" val="3354992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457200" y="238171"/>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744069" y="1685363"/>
            <a:ext cx="8051867" cy="4203841"/>
          </a:xfrm>
        </p:spPr>
        <p:txBody>
          <a:bodyPr/>
          <a:lstStyle/>
          <a:p>
            <a:pPr marL="457200" indent="-454025" algn="l" rtl="0" fontAlgn="base">
              <a:spcBef>
                <a:spcPts val="768"/>
              </a:spcBef>
              <a:spcAft>
                <a:spcPts val="0"/>
              </a:spcAft>
            </a:pPr>
            <a:r>
              <a:rPr lang="en-US" sz="4000" b="1" spc="-1" dirty="0">
                <a:solidFill>
                  <a:schemeClr val="bg1"/>
                </a:solidFill>
                <a:effectLst/>
                <a:latin typeface="Arial" panose="020B0604020202020204" pitchFamily="34" charset="0"/>
              </a:rPr>
              <a:t>AI In The News/Media</a:t>
            </a:r>
            <a:endParaRPr lang="en-US" sz="4000" dirty="0">
              <a:solidFill>
                <a:schemeClr val="bg1"/>
              </a:solidFill>
              <a:effectLst/>
            </a:endParaRPr>
          </a:p>
          <a:p>
            <a:pPr marL="457200" indent="-454025" algn="l" rtl="0" fontAlgn="base">
              <a:spcBef>
                <a:spcPts val="768"/>
              </a:spcBef>
              <a:spcAft>
                <a:spcPts val="0"/>
              </a:spcAft>
            </a:pPr>
            <a:r>
              <a:rPr lang="en-US" sz="4000" b="1" spc="-1" dirty="0">
                <a:solidFill>
                  <a:schemeClr val="bg1"/>
                </a:solidFill>
                <a:effectLst/>
                <a:latin typeface="Arial" panose="020B0604020202020204" pitchFamily="34" charset="0"/>
              </a:rPr>
              <a:t>What IS AI?</a:t>
            </a:r>
            <a:endParaRPr lang="en-US" sz="4000" dirty="0">
              <a:solidFill>
                <a:schemeClr val="bg1"/>
              </a:solidFill>
              <a:effectLst/>
            </a:endParaRPr>
          </a:p>
          <a:p>
            <a:pPr marL="457200" indent="-454025" algn="l" rtl="0" fontAlgn="base">
              <a:spcBef>
                <a:spcPts val="768"/>
              </a:spcBef>
              <a:spcAft>
                <a:spcPts val="0"/>
              </a:spcAft>
            </a:pPr>
            <a:r>
              <a:rPr lang="en-US" sz="4000" b="1" spc="-1" dirty="0">
                <a:solidFill>
                  <a:schemeClr val="bg1"/>
                </a:solidFill>
                <a:effectLst/>
                <a:latin typeface="Arial" panose="020B0604020202020204" pitchFamily="34" charset="0"/>
              </a:rPr>
              <a:t>Current Uses of AI</a:t>
            </a:r>
            <a:endParaRPr lang="en-US" sz="4000" dirty="0">
              <a:solidFill>
                <a:schemeClr val="bg1"/>
              </a:solidFill>
              <a:effectLst/>
            </a:endParaRPr>
          </a:p>
          <a:p>
            <a:pPr marL="457200" indent="-454025" algn="l" rtl="0" fontAlgn="base">
              <a:spcBef>
                <a:spcPts val="768"/>
              </a:spcBef>
              <a:spcAft>
                <a:spcPts val="0"/>
              </a:spcAft>
            </a:pPr>
            <a:r>
              <a:rPr lang="en-US" sz="4000" b="1" spc="-1" dirty="0">
                <a:solidFill>
                  <a:schemeClr val="bg1"/>
                </a:solidFill>
                <a:effectLst/>
                <a:latin typeface="Arial" panose="020B0604020202020204" pitchFamily="34" charset="0"/>
              </a:rPr>
              <a:t>Is This Intelligent?</a:t>
            </a:r>
          </a:p>
          <a:p>
            <a:pPr marL="457200" indent="-454025" algn="l" rtl="0" fontAlgn="base">
              <a:spcBef>
                <a:spcPts val="768"/>
              </a:spcBef>
              <a:spcAft>
                <a:spcPts val="0"/>
              </a:spcAft>
            </a:pPr>
            <a:r>
              <a:rPr lang="en-US" sz="4000" b="1" spc="-1" dirty="0">
                <a:solidFill>
                  <a:schemeClr val="bg1"/>
                </a:solidFill>
                <a:effectLst/>
                <a:latin typeface="Arial" panose="020B0604020202020204" pitchFamily="34" charset="0"/>
              </a:rPr>
              <a:t>Where Is This Going?</a:t>
            </a:r>
            <a:endParaRPr lang="en-US" sz="4000" dirty="0">
              <a:solidFill>
                <a:schemeClr val="bg1"/>
              </a:solidFill>
              <a:effectLst/>
            </a:endParaRPr>
          </a:p>
        </p:txBody>
      </p:sp>
    </p:spTree>
    <p:extLst>
      <p:ext uri="{BB962C8B-B14F-4D97-AF65-F5344CB8AC3E}">
        <p14:creationId xmlns:p14="http://schemas.microsoft.com/office/powerpoint/2010/main" val="3394126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A588050D-DACB-9BE5-B378-E81134932B2F}"/>
              </a:ext>
            </a:extLst>
          </p:cNvPr>
          <p:cNvSpPr>
            <a:spLocks noGrp="1" noChangeArrowheads="1"/>
          </p:cNvSpPr>
          <p:nvPr>
            <p:ph type="title"/>
          </p:nvPr>
        </p:nvSpPr>
        <p:spPr>
          <a:xfrm>
            <a:off x="457200" y="274639"/>
            <a:ext cx="6146800" cy="836986"/>
          </a:xfrm>
        </p:spPr>
        <p:txBody>
          <a:bodyPr/>
          <a:lstStyle/>
          <a:p>
            <a:r>
              <a:rPr lang="en-US" altLang="en-US" sz="3600" b="1" dirty="0"/>
              <a:t>Autonomous Vehicles</a:t>
            </a:r>
          </a:p>
        </p:txBody>
      </p:sp>
      <p:sp>
        <p:nvSpPr>
          <p:cNvPr id="67587" name="Content Placeholder 2">
            <a:extLst>
              <a:ext uri="{FF2B5EF4-FFF2-40B4-BE49-F238E27FC236}">
                <a16:creationId xmlns:a16="http://schemas.microsoft.com/office/drawing/2014/main" id="{42065718-6FE0-D96C-3C7E-5B16EEA8C989}"/>
              </a:ext>
            </a:extLst>
          </p:cNvPr>
          <p:cNvSpPr>
            <a:spLocks noGrp="1" noChangeArrowheads="1"/>
          </p:cNvSpPr>
          <p:nvPr>
            <p:ph idx="1"/>
          </p:nvPr>
        </p:nvSpPr>
        <p:spPr>
          <a:xfrm>
            <a:off x="149039" y="6406491"/>
            <a:ext cx="8229600" cy="352898"/>
          </a:xfrm>
        </p:spPr>
        <p:txBody>
          <a:bodyPr/>
          <a:lstStyle/>
          <a:p>
            <a:pPr marL="0" indent="0">
              <a:buFontTx/>
              <a:buNone/>
            </a:pPr>
            <a:r>
              <a:rPr lang="en-US" altLang="en-US" sz="800" dirty="0"/>
              <a:t>Source:  Wall Street Daily </a:t>
            </a:r>
            <a:r>
              <a:rPr lang="en-US" altLang="en-US" sz="800" b="1" dirty="0"/>
              <a:t>“Artificial Intelligence: The Race Is On to Smarten Our Cars” </a:t>
            </a:r>
            <a:r>
              <a:rPr lang="en-US" altLang="en-US" sz="800" i="1" dirty="0"/>
              <a:t>Mon, Oct 10, 2016 </a:t>
            </a:r>
            <a:r>
              <a:rPr lang="en-US" altLang="en-US" sz="800" dirty="0"/>
              <a:t> David </a:t>
            </a:r>
            <a:r>
              <a:rPr lang="en-US" altLang="en-US" sz="800" dirty="0" err="1"/>
              <a:t>Dittman</a:t>
            </a:r>
            <a:r>
              <a:rPr lang="en-US" altLang="en-US" sz="800" dirty="0"/>
              <a:t>, </a:t>
            </a:r>
            <a:r>
              <a:rPr lang="en-US" altLang="en-US" sz="800" i="1" dirty="0"/>
              <a:t>Editorial Director </a:t>
            </a:r>
            <a:r>
              <a:rPr lang="en-US" altLang="en-US" sz="800" dirty="0"/>
              <a:t>http://www.wallstreetdaily.com/2016/10/10/artificial-intelligence-race-smarten-cars/  </a:t>
            </a:r>
          </a:p>
        </p:txBody>
      </p:sp>
      <p:sp>
        <p:nvSpPr>
          <p:cNvPr id="67588" name="Rectangle 3">
            <a:extLst>
              <a:ext uri="{FF2B5EF4-FFF2-40B4-BE49-F238E27FC236}">
                <a16:creationId xmlns:a16="http://schemas.microsoft.com/office/drawing/2014/main" id="{EDAD0AB7-284F-2CCC-045A-0BDE8A634C1C}"/>
              </a:ext>
            </a:extLst>
          </p:cNvPr>
          <p:cNvSpPr>
            <a:spLocks noChangeArrowheads="1"/>
          </p:cNvSpPr>
          <p:nvPr/>
        </p:nvSpPr>
        <p:spPr bwMode="auto">
          <a:xfrm>
            <a:off x="247650" y="1219200"/>
            <a:ext cx="642567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spcAft>
                <a:spcPts val="600"/>
              </a:spcAft>
            </a:pPr>
            <a:r>
              <a:rPr lang="en-US" altLang="en-US" sz="2000" b="1" dirty="0"/>
              <a:t>Uber’s</a:t>
            </a:r>
            <a:r>
              <a:rPr lang="en-US" altLang="en-US" sz="2000" dirty="0"/>
              <a:t> Pittsburgh Experiment, featuring semi-autonomous vehicles, is up and running. If only its fleet could distinguish the proper path down a one-way street. </a:t>
            </a:r>
          </a:p>
          <a:p>
            <a:pPr eaLnBrk="1" hangingPunct="1">
              <a:spcBef>
                <a:spcPts val="0"/>
              </a:spcBef>
              <a:spcAft>
                <a:spcPts val="600"/>
              </a:spcAft>
            </a:pPr>
            <a:r>
              <a:rPr lang="en-US" altLang="en-US" sz="2000" dirty="0"/>
              <a:t>And </a:t>
            </a:r>
            <a:r>
              <a:rPr lang="en-US" altLang="en-US" sz="2000" b="1" dirty="0"/>
              <a:t>Google</a:t>
            </a:r>
            <a:r>
              <a:rPr lang="en-US" altLang="en-US" sz="2000" dirty="0"/>
              <a:t> is reporting smashing results for its autonomous vehicle program. [Google’s Lexus was hit in an intersection]</a:t>
            </a:r>
          </a:p>
          <a:p>
            <a:pPr eaLnBrk="1" hangingPunct="1">
              <a:spcBef>
                <a:spcPts val="0"/>
              </a:spcBef>
              <a:spcAft>
                <a:spcPts val="600"/>
              </a:spcAft>
            </a:pPr>
            <a:r>
              <a:rPr lang="en-US" sz="2000" dirty="0">
                <a:latin typeface="Arial" charset="0"/>
              </a:rPr>
              <a:t>Although autonomous vehicles are an exciting concept, </a:t>
            </a:r>
            <a:r>
              <a:rPr lang="en-US" sz="2000" b="1" dirty="0">
                <a:solidFill>
                  <a:srgbClr val="0070C0"/>
                </a:solidFill>
                <a:latin typeface="Arial" charset="0"/>
              </a:rPr>
              <a:t>t</a:t>
            </a:r>
            <a:r>
              <a:rPr lang="en-US" altLang="en-US" sz="2000" b="1" dirty="0">
                <a:solidFill>
                  <a:srgbClr val="0070C0"/>
                </a:solidFill>
              </a:rPr>
              <a:t>his is really hard </a:t>
            </a:r>
            <a:r>
              <a:rPr lang="en-US" altLang="en-US" sz="2000" dirty="0"/>
              <a:t>– as in “difficult” – science. We’re talking about solving and integrating concepts such as real-time computer vision, deep learning, machine learning, and latency.</a:t>
            </a:r>
            <a:endParaRPr lang="en-US" sz="2000" kern="0" dirty="0"/>
          </a:p>
        </p:txBody>
      </p:sp>
      <p:pic>
        <p:nvPicPr>
          <p:cNvPr id="67589" name="Picture 5">
            <a:extLst>
              <a:ext uri="{FF2B5EF4-FFF2-40B4-BE49-F238E27FC236}">
                <a16:creationId xmlns:a16="http://schemas.microsoft.com/office/drawing/2014/main" id="{6F3B8FD5-7435-05F8-B8ED-1D7772282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3320" y="363538"/>
            <a:ext cx="2194455" cy="15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7" descr="https://upload.wikimedia.org/wikipedia/commons/thumb/1/1b/Google%27s_Lexus_RX_450h_Self-Driving_Car.jpg/220px-Google%27s_Lexus_RX_450h_Self-Driving_Car.jpg">
            <a:extLst>
              <a:ext uri="{FF2B5EF4-FFF2-40B4-BE49-F238E27FC236}">
                <a16:creationId xmlns:a16="http://schemas.microsoft.com/office/drawing/2014/main" id="{B8B8D31E-2942-258D-035A-506E592B0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19" y="2024397"/>
            <a:ext cx="2194455" cy="176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2AD7FFB6-7C9C-45E7-AA86-0FA78705F325}"/>
              </a:ext>
            </a:extLst>
          </p:cNvPr>
          <p:cNvSpPr>
            <a:spLocks noChangeArrowheads="1"/>
          </p:cNvSpPr>
          <p:nvPr/>
        </p:nvSpPr>
        <p:spPr bwMode="auto">
          <a:xfrm>
            <a:off x="247650" y="5087639"/>
            <a:ext cx="835846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1" hangingPunct="1">
              <a:spcBef>
                <a:spcPct val="0"/>
              </a:spcBef>
              <a:spcAft>
                <a:spcPts val="600"/>
              </a:spcAft>
              <a:buFont typeface="Arial" pitchFamily="34" charset="0"/>
              <a:buChar char="•"/>
              <a:defRPr/>
            </a:pPr>
            <a:r>
              <a:rPr lang="en-US" sz="2200" dirty="0">
                <a:solidFill>
                  <a:srgbClr val="000000"/>
                </a:solidFill>
                <a:latin typeface="Arial" charset="0"/>
              </a:rPr>
              <a:t>… according to Carnegie Mellon computer scientist Phillip Koopman, an automotive industry specialist, </a:t>
            </a:r>
            <a:r>
              <a:rPr lang="en-US" sz="2200" b="1" dirty="0">
                <a:solidFill>
                  <a:srgbClr val="000000"/>
                </a:solidFill>
                <a:latin typeface="Arial" charset="0"/>
              </a:rPr>
              <a:t>“You just can’t assume this stuff is going to work.”</a:t>
            </a:r>
            <a:endParaRPr lang="en-US" sz="2000" kern="0" dirty="0"/>
          </a:p>
        </p:txBody>
      </p:sp>
      <p:pic>
        <p:nvPicPr>
          <p:cNvPr id="3" name="Picture 2" descr="A white car with black and white graphics on it&#10;&#10;Description automatically generated">
            <a:extLst>
              <a:ext uri="{FF2B5EF4-FFF2-40B4-BE49-F238E27FC236}">
                <a16:creationId xmlns:a16="http://schemas.microsoft.com/office/drawing/2014/main" id="{100D64FA-7CE8-949A-ACE3-BC183A8C998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73320" y="3851992"/>
            <a:ext cx="2194455" cy="1235647"/>
          </a:xfrm>
          <a:prstGeom prst="rect">
            <a:avLst/>
          </a:prstGeom>
        </p:spPr>
      </p:pic>
      <p:sp>
        <p:nvSpPr>
          <p:cNvPr id="4" name="TextBox 3">
            <a:extLst>
              <a:ext uri="{FF2B5EF4-FFF2-40B4-BE49-F238E27FC236}">
                <a16:creationId xmlns:a16="http://schemas.microsoft.com/office/drawing/2014/main" id="{1A61233E-FC77-72A1-0B31-ACAD4C21A010}"/>
              </a:ext>
            </a:extLst>
          </p:cNvPr>
          <p:cNvSpPr txBox="1"/>
          <p:nvPr/>
        </p:nvSpPr>
        <p:spPr>
          <a:xfrm>
            <a:off x="8086165" y="6520856"/>
            <a:ext cx="928370" cy="276999"/>
          </a:xfrm>
          <a:prstGeom prst="rect">
            <a:avLst/>
          </a:prstGeom>
          <a:noFill/>
        </p:spPr>
        <p:txBody>
          <a:bodyPr wrap="square" rtlCol="0">
            <a:spAutoFit/>
          </a:bodyPr>
          <a:lstStyle/>
          <a:p>
            <a:r>
              <a:rPr lang="en-US" sz="1200" b="1" dirty="0"/>
              <a:t>(1 of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88">
                                            <p:txEl>
                                              <p:pRg st="1" end="1"/>
                                            </p:txEl>
                                          </p:spTgt>
                                        </p:tgtEl>
                                        <p:attrNameLst>
                                          <p:attrName>style.visibility</p:attrName>
                                        </p:attrNameLst>
                                      </p:cBhvr>
                                      <p:to>
                                        <p:strVal val="visible"/>
                                      </p:to>
                                    </p:set>
                                    <p:animEffect transition="in" filter="fade">
                                      <p:cBhvr>
                                        <p:cTn id="7" dur="500"/>
                                        <p:tgtEl>
                                          <p:spTgt spid="6758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7590"/>
                                        </p:tgtEl>
                                        <p:attrNameLst>
                                          <p:attrName>style.visibility</p:attrName>
                                        </p:attrNameLst>
                                      </p:cBhvr>
                                      <p:to>
                                        <p:strVal val="visible"/>
                                      </p:to>
                                    </p:set>
                                    <p:animEffect transition="in" filter="fade">
                                      <p:cBhvr>
                                        <p:cTn id="10" dur="500"/>
                                        <p:tgtEl>
                                          <p:spTgt spid="6759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7588">
                                            <p:txEl>
                                              <p:pRg st="2" end="2"/>
                                            </p:txEl>
                                          </p:spTgt>
                                        </p:tgtEl>
                                        <p:attrNameLst>
                                          <p:attrName>style.visibility</p:attrName>
                                        </p:attrNameLst>
                                      </p:cBhvr>
                                      <p:to>
                                        <p:strVal val="visible"/>
                                      </p:to>
                                    </p:set>
                                    <p:animEffect transition="in" filter="fade">
                                      <p:cBhvr>
                                        <p:cTn id="15" dur="500"/>
                                        <p:tgtEl>
                                          <p:spTgt spid="6758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02597-27BA-E563-D0C1-E840253C4624}"/>
              </a:ext>
            </a:extLst>
          </p:cNvPr>
          <p:cNvSpPr>
            <a:spLocks noGrp="1"/>
          </p:cNvSpPr>
          <p:nvPr>
            <p:ph type="title"/>
          </p:nvPr>
        </p:nvSpPr>
        <p:spPr>
          <a:xfrm>
            <a:off x="457200" y="361866"/>
            <a:ext cx="8229600" cy="568830"/>
          </a:xfrm>
        </p:spPr>
        <p:txBody>
          <a:bodyPr/>
          <a:lstStyle/>
          <a:p>
            <a:r>
              <a:rPr kumimoji="0" lang="en-US" altLang="en-US" sz="3200" b="1" i="0" u="none" strike="noStrike" kern="0" cap="none" spc="0" normalizeH="0" baseline="0" noProof="0" dirty="0">
                <a:ln>
                  <a:noFill/>
                </a:ln>
                <a:solidFill>
                  <a:srgbClr val="000000"/>
                </a:solidFill>
                <a:effectLst/>
                <a:uLnTx/>
                <a:uFillTx/>
                <a:latin typeface="Arial"/>
              </a:rPr>
              <a:t>Autonomous Vehicles – </a:t>
            </a:r>
            <a:r>
              <a:rPr lang="en-US" sz="3200" b="1" dirty="0"/>
              <a:t>Claims in 2016</a:t>
            </a:r>
            <a:endParaRPr lang="en-US" sz="4000" dirty="0"/>
          </a:p>
        </p:txBody>
      </p:sp>
      <p:sp>
        <p:nvSpPr>
          <p:cNvPr id="3" name="Content Placeholder 2">
            <a:extLst>
              <a:ext uri="{FF2B5EF4-FFF2-40B4-BE49-F238E27FC236}">
                <a16:creationId xmlns:a16="http://schemas.microsoft.com/office/drawing/2014/main" id="{5BE3C4BE-080C-AB1E-FD25-2E69029CD436}"/>
              </a:ext>
            </a:extLst>
          </p:cNvPr>
          <p:cNvSpPr>
            <a:spLocks noGrp="1"/>
          </p:cNvSpPr>
          <p:nvPr>
            <p:ph idx="1"/>
          </p:nvPr>
        </p:nvSpPr>
        <p:spPr>
          <a:xfrm>
            <a:off x="314086" y="1280335"/>
            <a:ext cx="5334000" cy="1936376"/>
          </a:xfrm>
        </p:spPr>
        <p:txBody>
          <a:bodyPr/>
          <a:lstStyle/>
          <a:p>
            <a:r>
              <a:rPr lang="en-US" sz="2200" dirty="0"/>
              <a:t>Vehicles would simply drop you off at your destination and vanish … </a:t>
            </a:r>
            <a:r>
              <a:rPr lang="en-US" sz="2200" i="1" dirty="0"/>
              <a:t>somewhere</a:t>
            </a:r>
            <a:r>
              <a:rPr lang="en-US" sz="2200" dirty="0"/>
              <a:t>. </a:t>
            </a:r>
          </a:p>
          <a:p>
            <a:r>
              <a:rPr lang="en-US" sz="2200" dirty="0"/>
              <a:t>Cars would chat with each other and the roads themselves to modulate traffic flow</a:t>
            </a:r>
          </a:p>
        </p:txBody>
      </p:sp>
      <p:sp>
        <p:nvSpPr>
          <p:cNvPr id="4" name="TextBox 3">
            <a:extLst>
              <a:ext uri="{FF2B5EF4-FFF2-40B4-BE49-F238E27FC236}">
                <a16:creationId xmlns:a16="http://schemas.microsoft.com/office/drawing/2014/main" id="{4FFEE7B1-9EE8-1D56-FE76-3D1BD88F48DC}"/>
              </a:ext>
            </a:extLst>
          </p:cNvPr>
          <p:cNvSpPr txBox="1"/>
          <p:nvPr/>
        </p:nvSpPr>
        <p:spPr>
          <a:xfrm>
            <a:off x="63393" y="6459301"/>
            <a:ext cx="6346371" cy="338554"/>
          </a:xfrm>
          <a:prstGeom prst="rect">
            <a:avLst/>
          </a:prstGeom>
          <a:noFill/>
        </p:spPr>
        <p:txBody>
          <a:bodyPr wrap="square" rtlCol="0">
            <a:spAutoFit/>
          </a:bodyPr>
          <a:lstStyle/>
          <a:p>
            <a:r>
              <a:rPr lang="en-US" sz="800" dirty="0">
                <a:solidFill>
                  <a:srgbClr val="000000"/>
                </a:solidFill>
              </a:rPr>
              <a:t>Sources: </a:t>
            </a:r>
            <a:r>
              <a:rPr lang="en-US" sz="800" dirty="0"/>
              <a:t>https://www.vox.com/recode/2020/9/25/21456421/why-self-driving-cars-autonomous-still-years-away</a:t>
            </a:r>
          </a:p>
          <a:p>
            <a:r>
              <a:rPr lang="en-US" sz="800" dirty="0"/>
              <a:t>https://www.cnn.com/2022/11/01/business/self-driving-industry-ctrp/index.html</a:t>
            </a:r>
          </a:p>
        </p:txBody>
      </p:sp>
      <p:pic>
        <p:nvPicPr>
          <p:cNvPr id="9" name="Picture 8" descr="A person reading a book in a car&#10;&#10;Description automatically generated">
            <a:extLst>
              <a:ext uri="{FF2B5EF4-FFF2-40B4-BE49-F238E27FC236}">
                <a16:creationId xmlns:a16="http://schemas.microsoft.com/office/drawing/2014/main" id="{DF659D71-75E1-6B07-131A-D1CE5E64EC1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28447" y="1280335"/>
            <a:ext cx="2958353" cy="1665217"/>
          </a:xfrm>
          <a:prstGeom prst="rect">
            <a:avLst/>
          </a:prstGeom>
        </p:spPr>
      </p:pic>
      <p:sp>
        <p:nvSpPr>
          <p:cNvPr id="10" name="Content Placeholder 2">
            <a:extLst>
              <a:ext uri="{FF2B5EF4-FFF2-40B4-BE49-F238E27FC236}">
                <a16:creationId xmlns:a16="http://schemas.microsoft.com/office/drawing/2014/main" id="{F030E4C8-2B45-0702-3738-E0EB37DBF6F4}"/>
              </a:ext>
            </a:extLst>
          </p:cNvPr>
          <p:cNvSpPr txBox="1">
            <a:spLocks/>
          </p:cNvSpPr>
          <p:nvPr/>
        </p:nvSpPr>
        <p:spPr bwMode="auto">
          <a:xfrm>
            <a:off x="313765" y="3454291"/>
            <a:ext cx="8373035" cy="263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200" kern="0" dirty="0"/>
              <a:t>Car accidents would no longer be a thing </a:t>
            </a:r>
          </a:p>
          <a:p>
            <a:r>
              <a:rPr lang="en-US" sz="2200" kern="0" dirty="0"/>
              <a:t>Then-US Secretary of Transportation Anthony Foxx declared that we’d have fully autonomous cars everywhere </a:t>
            </a:r>
            <a:r>
              <a:rPr lang="en-US" sz="2200" b="1" kern="0" dirty="0">
                <a:solidFill>
                  <a:srgbClr val="0070C0"/>
                </a:solidFill>
              </a:rPr>
              <a:t>by 2021</a:t>
            </a:r>
            <a:r>
              <a:rPr lang="en-US" sz="2200" kern="0" dirty="0"/>
              <a:t>.</a:t>
            </a:r>
          </a:p>
          <a:p>
            <a:r>
              <a:rPr lang="en-US" sz="2200" kern="0" dirty="0"/>
              <a:t>As of 2023, Tesla CEO Elon Musk now largely stands alone for sticking with aggressive predictions. He’s said every year since 2017 that the software capable of full self-driving will probably arrive in the “next year.” The software hasn’t arrived though. </a:t>
            </a:r>
          </a:p>
        </p:txBody>
      </p:sp>
      <p:sp>
        <p:nvSpPr>
          <p:cNvPr id="5" name="TextBox 4">
            <a:extLst>
              <a:ext uri="{FF2B5EF4-FFF2-40B4-BE49-F238E27FC236}">
                <a16:creationId xmlns:a16="http://schemas.microsoft.com/office/drawing/2014/main" id="{EF814028-A190-0236-2060-A995763B4705}"/>
              </a:ext>
            </a:extLst>
          </p:cNvPr>
          <p:cNvSpPr txBox="1"/>
          <p:nvPr/>
        </p:nvSpPr>
        <p:spPr>
          <a:xfrm>
            <a:off x="8086165" y="6520856"/>
            <a:ext cx="928370" cy="276999"/>
          </a:xfrm>
          <a:prstGeom prst="rect">
            <a:avLst/>
          </a:prstGeom>
          <a:noFill/>
        </p:spPr>
        <p:txBody>
          <a:bodyPr wrap="square" rtlCol="0">
            <a:spAutoFit/>
          </a:bodyPr>
          <a:lstStyle/>
          <a:p>
            <a:r>
              <a:rPr lang="en-US" sz="1200" b="1" dirty="0"/>
              <a:t>(2 of 4)</a:t>
            </a:r>
          </a:p>
        </p:txBody>
      </p:sp>
    </p:spTree>
    <p:extLst>
      <p:ext uri="{BB962C8B-B14F-4D97-AF65-F5344CB8AC3E}">
        <p14:creationId xmlns:p14="http://schemas.microsoft.com/office/powerpoint/2010/main" val="327577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999738-A8C0-EF0E-D6A2-5735CB4DAEA2}"/>
              </a:ext>
            </a:extLst>
          </p:cNvPr>
          <p:cNvSpPr>
            <a:spLocks noGrp="1"/>
          </p:cNvSpPr>
          <p:nvPr>
            <p:ph idx="1"/>
          </p:nvPr>
        </p:nvSpPr>
        <p:spPr>
          <a:xfrm>
            <a:off x="313766" y="1358221"/>
            <a:ext cx="5226414" cy="2855192"/>
          </a:xfrm>
        </p:spPr>
        <p:txBody>
          <a:bodyPr/>
          <a:lstStyle/>
          <a:p>
            <a:r>
              <a:rPr lang="en-US" sz="2200" dirty="0"/>
              <a:t>From May 2021 through April 2022, automakers reported nearly </a:t>
            </a:r>
            <a:r>
              <a:rPr lang="en-US" sz="2200" b="1" dirty="0">
                <a:solidFill>
                  <a:srgbClr val="0070C0"/>
                </a:solidFill>
              </a:rPr>
              <a:t>400 crashes </a:t>
            </a:r>
            <a:r>
              <a:rPr lang="en-US" sz="2200" dirty="0"/>
              <a:t>of vehicles with partially automated driver-assist systems, including 273 involving </a:t>
            </a:r>
            <a:r>
              <a:rPr lang="en-US" sz="2200" dirty="0" err="1"/>
              <a:t>Teslas</a:t>
            </a:r>
            <a:endParaRPr lang="en-US" sz="2200" dirty="0"/>
          </a:p>
          <a:p>
            <a:r>
              <a:rPr lang="en-US" sz="2200" dirty="0"/>
              <a:t>A Self-driving Uber vehicle hit and killed a woman </a:t>
            </a:r>
            <a:r>
              <a:rPr lang="en-US" sz="2200" b="1" dirty="0">
                <a:solidFill>
                  <a:srgbClr val="0070C0"/>
                </a:solidFill>
              </a:rPr>
              <a:t>walking her bicycle across the street </a:t>
            </a:r>
            <a:r>
              <a:rPr lang="en-US" sz="2200" dirty="0"/>
              <a:t>in AZ in 2018. </a:t>
            </a:r>
          </a:p>
        </p:txBody>
      </p:sp>
      <p:sp>
        <p:nvSpPr>
          <p:cNvPr id="4" name="TextBox 3">
            <a:extLst>
              <a:ext uri="{FF2B5EF4-FFF2-40B4-BE49-F238E27FC236}">
                <a16:creationId xmlns:a16="http://schemas.microsoft.com/office/drawing/2014/main" id="{4A73281F-4127-CBA5-80B7-0578C7F8D5AF}"/>
              </a:ext>
            </a:extLst>
          </p:cNvPr>
          <p:cNvSpPr txBox="1"/>
          <p:nvPr/>
        </p:nvSpPr>
        <p:spPr>
          <a:xfrm>
            <a:off x="179294" y="6519446"/>
            <a:ext cx="8157882" cy="338554"/>
          </a:xfrm>
          <a:prstGeom prst="rect">
            <a:avLst/>
          </a:prstGeom>
          <a:noFill/>
        </p:spPr>
        <p:txBody>
          <a:bodyPr wrap="square" rtlCol="0">
            <a:spAutoFit/>
          </a:bodyPr>
          <a:lstStyle/>
          <a:p>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a:t>
            </a:r>
            <a:r>
              <a:rPr lang="en-US" sz="800" dirty="0"/>
              <a:t>https://www.npr.org/2022/06/15/1105252793/nearly-400-car-crashes-in-11-months-involved-automated-tech-companies-tell-regul</a:t>
            </a:r>
          </a:p>
          <a:p>
            <a:r>
              <a:rPr lang="en-US" sz="800" dirty="0"/>
              <a:t>https://www.techradar.com/news/self-driving-cars</a:t>
            </a:r>
          </a:p>
        </p:txBody>
      </p:sp>
      <p:sp>
        <p:nvSpPr>
          <p:cNvPr id="7" name="Title 1">
            <a:extLst>
              <a:ext uri="{FF2B5EF4-FFF2-40B4-BE49-F238E27FC236}">
                <a16:creationId xmlns:a16="http://schemas.microsoft.com/office/drawing/2014/main" id="{B6D6CB8C-17BF-6ADC-B3CD-2C60B1E087E2}"/>
              </a:ext>
            </a:extLst>
          </p:cNvPr>
          <p:cNvSpPr>
            <a:spLocks noGrp="1"/>
          </p:cNvSpPr>
          <p:nvPr>
            <p:ph type="title"/>
          </p:nvPr>
        </p:nvSpPr>
        <p:spPr>
          <a:xfrm>
            <a:off x="457200" y="582420"/>
            <a:ext cx="8229600" cy="775800"/>
          </a:xfrm>
        </p:spPr>
        <p:txBody>
          <a:bodyPr/>
          <a:lstStyle/>
          <a:p>
            <a:r>
              <a:rPr kumimoji="0" lang="en-US" altLang="en-US" sz="3200" b="1" i="0" u="none" strike="noStrike" kern="0" cap="none" spc="0" normalizeH="0" baseline="0" noProof="0" dirty="0">
                <a:ln>
                  <a:noFill/>
                </a:ln>
                <a:solidFill>
                  <a:srgbClr val="000000"/>
                </a:solidFill>
                <a:effectLst/>
                <a:uLnTx/>
                <a:uFillTx/>
                <a:latin typeface="Arial"/>
              </a:rPr>
              <a:t>Autonomous Vehicles - </a:t>
            </a:r>
            <a:r>
              <a:rPr lang="en-US" sz="3200" b="1" dirty="0"/>
              <a:t>Why we’re still years away from having self-driving cars</a:t>
            </a:r>
            <a:br>
              <a:rPr lang="en-US" sz="3200" b="1" dirty="0"/>
            </a:br>
            <a:endParaRPr lang="en-US" sz="4000" dirty="0"/>
          </a:p>
        </p:txBody>
      </p:sp>
      <p:pic>
        <p:nvPicPr>
          <p:cNvPr id="5" name="Picture 4" descr="A street with cars and buildings&#10;&#10;Description automatically generated">
            <a:extLst>
              <a:ext uri="{FF2B5EF4-FFF2-40B4-BE49-F238E27FC236}">
                <a16:creationId xmlns:a16="http://schemas.microsoft.com/office/drawing/2014/main" id="{88127450-7D68-20B3-7C80-850EEFC7647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540179" y="1420973"/>
            <a:ext cx="3353350" cy="2070780"/>
          </a:xfrm>
          <a:prstGeom prst="rect">
            <a:avLst/>
          </a:prstGeom>
        </p:spPr>
      </p:pic>
      <p:sp>
        <p:nvSpPr>
          <p:cNvPr id="6" name="Content Placeholder 2">
            <a:extLst>
              <a:ext uri="{FF2B5EF4-FFF2-40B4-BE49-F238E27FC236}">
                <a16:creationId xmlns:a16="http://schemas.microsoft.com/office/drawing/2014/main" id="{C03F7318-8AD3-FA66-664E-CE51EE844D6B}"/>
              </a:ext>
            </a:extLst>
          </p:cNvPr>
          <p:cNvSpPr txBox="1">
            <a:spLocks/>
          </p:cNvSpPr>
          <p:nvPr/>
        </p:nvSpPr>
        <p:spPr bwMode="auto">
          <a:xfrm>
            <a:off x="313765" y="4213413"/>
            <a:ext cx="8579764" cy="221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200" kern="0" dirty="0"/>
              <a:t>Difficulties (2 Examples of Many): </a:t>
            </a:r>
          </a:p>
          <a:p>
            <a:pPr lvl="1"/>
            <a:r>
              <a:rPr lang="en-US" sz="1800" kern="0" dirty="0"/>
              <a:t>T</a:t>
            </a:r>
            <a:r>
              <a:rPr lang="en-US" sz="2000" dirty="0"/>
              <a:t>hough it was programmed to avoid cyclists and pedestrians, it didn’t know what to make of someone walking a bike across the street.</a:t>
            </a:r>
          </a:p>
          <a:p>
            <a:pPr lvl="1"/>
            <a:r>
              <a:rPr lang="en-US" sz="2000" kern="0" dirty="0"/>
              <a:t>Getting a machine to comprehend the difference between a flock of birds dashing across the road versus wind-blown leaves</a:t>
            </a:r>
          </a:p>
        </p:txBody>
      </p:sp>
      <p:sp>
        <p:nvSpPr>
          <p:cNvPr id="8" name="TextBox 7">
            <a:extLst>
              <a:ext uri="{FF2B5EF4-FFF2-40B4-BE49-F238E27FC236}">
                <a16:creationId xmlns:a16="http://schemas.microsoft.com/office/drawing/2014/main" id="{A08E4C23-4D31-3712-BF60-673CA0678756}"/>
              </a:ext>
            </a:extLst>
          </p:cNvPr>
          <p:cNvSpPr txBox="1"/>
          <p:nvPr/>
        </p:nvSpPr>
        <p:spPr>
          <a:xfrm>
            <a:off x="5540179" y="3554505"/>
            <a:ext cx="3290055" cy="400110"/>
          </a:xfrm>
          <a:prstGeom prst="rect">
            <a:avLst/>
          </a:prstGeom>
          <a:noFill/>
        </p:spPr>
        <p:txBody>
          <a:bodyPr wrap="square" rtlCol="0">
            <a:spAutoFit/>
          </a:bodyPr>
          <a:lstStyle/>
          <a:p>
            <a:pPr algn="ctr"/>
            <a:r>
              <a:rPr lang="en-US" sz="1000" b="1" dirty="0"/>
              <a:t>Waymo's visualization of what a driverless car 'sees' on the road (Image credit: Waymo)</a:t>
            </a:r>
          </a:p>
        </p:txBody>
      </p:sp>
      <p:sp>
        <p:nvSpPr>
          <p:cNvPr id="2" name="TextBox 1">
            <a:extLst>
              <a:ext uri="{FF2B5EF4-FFF2-40B4-BE49-F238E27FC236}">
                <a16:creationId xmlns:a16="http://schemas.microsoft.com/office/drawing/2014/main" id="{F3462244-593D-4680-49F9-3170C99FD9DF}"/>
              </a:ext>
            </a:extLst>
          </p:cNvPr>
          <p:cNvSpPr txBox="1"/>
          <p:nvPr/>
        </p:nvSpPr>
        <p:spPr>
          <a:xfrm>
            <a:off x="8086165" y="6520856"/>
            <a:ext cx="928370" cy="276999"/>
          </a:xfrm>
          <a:prstGeom prst="rect">
            <a:avLst/>
          </a:prstGeom>
          <a:noFill/>
        </p:spPr>
        <p:txBody>
          <a:bodyPr wrap="square" rtlCol="0">
            <a:spAutoFit/>
          </a:bodyPr>
          <a:lstStyle/>
          <a:p>
            <a:r>
              <a:rPr lang="en-US" sz="1200" b="1" dirty="0"/>
              <a:t>(3 of 4)</a:t>
            </a:r>
          </a:p>
        </p:txBody>
      </p:sp>
    </p:spTree>
    <p:extLst>
      <p:ext uri="{BB962C8B-B14F-4D97-AF65-F5344CB8AC3E}">
        <p14:creationId xmlns:p14="http://schemas.microsoft.com/office/powerpoint/2010/main" val="292665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02597-27BA-E563-D0C1-E840253C4624}"/>
              </a:ext>
            </a:extLst>
          </p:cNvPr>
          <p:cNvSpPr>
            <a:spLocks noGrp="1"/>
          </p:cNvSpPr>
          <p:nvPr>
            <p:ph type="title"/>
          </p:nvPr>
        </p:nvSpPr>
        <p:spPr>
          <a:xfrm>
            <a:off x="457200" y="550976"/>
            <a:ext cx="8229600" cy="775800"/>
          </a:xfrm>
        </p:spPr>
        <p:txBody>
          <a:bodyPr/>
          <a:lstStyle/>
          <a:p>
            <a:r>
              <a:rPr kumimoji="0" lang="en-US" altLang="en-US" sz="3200" b="1" i="0" u="none" strike="noStrike" kern="0" cap="none" spc="0" normalizeH="0" baseline="0" noProof="0" dirty="0">
                <a:ln>
                  <a:noFill/>
                </a:ln>
                <a:solidFill>
                  <a:srgbClr val="000000"/>
                </a:solidFill>
                <a:effectLst/>
                <a:uLnTx/>
                <a:uFillTx/>
                <a:latin typeface="Arial"/>
              </a:rPr>
              <a:t>Autonomous Vehicles - </a:t>
            </a:r>
            <a:r>
              <a:rPr lang="en-US" sz="3200" b="1" dirty="0"/>
              <a:t>Why we’re still years away from having self-driving cars</a:t>
            </a:r>
            <a:br>
              <a:rPr lang="en-US" sz="3200" b="1" dirty="0"/>
            </a:br>
            <a:endParaRPr lang="en-US" sz="4000" dirty="0"/>
          </a:p>
        </p:txBody>
      </p:sp>
      <p:sp>
        <p:nvSpPr>
          <p:cNvPr id="3" name="Content Placeholder 2">
            <a:extLst>
              <a:ext uri="{FF2B5EF4-FFF2-40B4-BE49-F238E27FC236}">
                <a16:creationId xmlns:a16="http://schemas.microsoft.com/office/drawing/2014/main" id="{5BE3C4BE-080C-AB1E-FD25-2E69029CD436}"/>
              </a:ext>
            </a:extLst>
          </p:cNvPr>
          <p:cNvSpPr>
            <a:spLocks noGrp="1"/>
          </p:cNvSpPr>
          <p:nvPr>
            <p:ph idx="1"/>
          </p:nvPr>
        </p:nvSpPr>
        <p:spPr>
          <a:xfrm>
            <a:off x="206829" y="1416424"/>
            <a:ext cx="8479971" cy="3021105"/>
          </a:xfrm>
        </p:spPr>
        <p:txBody>
          <a:bodyPr/>
          <a:lstStyle/>
          <a:p>
            <a:r>
              <a:rPr lang="en-US" sz="2200" dirty="0"/>
              <a:t>Recently many of the main players in the autonomous vehicle game have been </a:t>
            </a:r>
            <a:r>
              <a:rPr lang="en-US" sz="2200" b="1" dirty="0">
                <a:solidFill>
                  <a:srgbClr val="0070C0"/>
                </a:solidFill>
              </a:rPr>
              <a:t>scaling back or outright abandoning </a:t>
            </a:r>
            <a:r>
              <a:rPr lang="en-US" sz="2200" dirty="0"/>
              <a:t>their lofty ambitions. </a:t>
            </a:r>
          </a:p>
          <a:p>
            <a:r>
              <a:rPr lang="en-US" sz="2200" dirty="0"/>
              <a:t>In October 2022, Ford and Volkswagen </a:t>
            </a:r>
            <a:r>
              <a:rPr lang="en-US" sz="2200" b="1" dirty="0">
                <a:solidFill>
                  <a:srgbClr val="0070C0"/>
                </a:solidFill>
              </a:rPr>
              <a:t>pulled the plug </a:t>
            </a:r>
            <a:r>
              <a:rPr lang="en-US" sz="2200" dirty="0"/>
              <a:t>on their self-driving effort </a:t>
            </a:r>
            <a:r>
              <a:rPr lang="en-US" sz="2200" b="1" i="1" dirty="0"/>
              <a:t>Argo AI</a:t>
            </a:r>
          </a:p>
          <a:p>
            <a:r>
              <a:rPr lang="en-US" sz="2200" dirty="0"/>
              <a:t>Automakers, aside from Tesla, largely rely on </a:t>
            </a:r>
            <a:r>
              <a:rPr lang="en-US" sz="2200" b="1" dirty="0">
                <a:solidFill>
                  <a:srgbClr val="0070C0"/>
                </a:solidFill>
              </a:rPr>
              <a:t>Mobileye</a:t>
            </a:r>
            <a:r>
              <a:rPr lang="en-US" sz="2200" dirty="0"/>
              <a:t>, an Israeli tech company, for driver-assist technology. Intel spun out Mobileye in late 2022.</a:t>
            </a:r>
          </a:p>
        </p:txBody>
      </p:sp>
      <p:sp>
        <p:nvSpPr>
          <p:cNvPr id="4" name="TextBox 3">
            <a:extLst>
              <a:ext uri="{FF2B5EF4-FFF2-40B4-BE49-F238E27FC236}">
                <a16:creationId xmlns:a16="http://schemas.microsoft.com/office/drawing/2014/main" id="{4FFEE7B1-9EE8-1D56-FE76-3D1BD88F48DC}"/>
              </a:ext>
            </a:extLst>
          </p:cNvPr>
          <p:cNvSpPr txBox="1"/>
          <p:nvPr/>
        </p:nvSpPr>
        <p:spPr>
          <a:xfrm>
            <a:off x="206829" y="6411686"/>
            <a:ext cx="6346371" cy="338554"/>
          </a:xfrm>
          <a:prstGeom prst="rect">
            <a:avLst/>
          </a:prstGeom>
          <a:noFill/>
        </p:spPr>
        <p:txBody>
          <a:bodyPr wrap="square" rtlCol="0">
            <a:spAutoFit/>
          </a:bodyPr>
          <a:lstStyle/>
          <a:p>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a:t>
            </a:r>
            <a:r>
              <a:rPr lang="en-US" sz="800" dirty="0"/>
              <a:t>https://www.vox.com/recode/2020/9/25/21456421/why-self-driving-cars-autonomous-still-years-away</a:t>
            </a:r>
          </a:p>
          <a:p>
            <a:r>
              <a:rPr lang="en-US" sz="800" dirty="0"/>
              <a:t>https://www.cnn.com/2022/11/01/business/self-driving-industry-ctrp/index.html</a:t>
            </a:r>
          </a:p>
        </p:txBody>
      </p:sp>
      <p:pic>
        <p:nvPicPr>
          <p:cNvPr id="6" name="Picture 5" descr="A white car with a light on top&#10;&#10;Description automatically generated">
            <a:extLst>
              <a:ext uri="{FF2B5EF4-FFF2-40B4-BE49-F238E27FC236}">
                <a16:creationId xmlns:a16="http://schemas.microsoft.com/office/drawing/2014/main" id="{D692574D-CD32-581C-3644-32A7238B0FA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665053" y="4091051"/>
            <a:ext cx="3272118" cy="1841831"/>
          </a:xfrm>
          <a:prstGeom prst="rect">
            <a:avLst/>
          </a:prstGeom>
        </p:spPr>
      </p:pic>
      <p:sp>
        <p:nvSpPr>
          <p:cNvPr id="7" name="Content Placeholder 2">
            <a:extLst>
              <a:ext uri="{FF2B5EF4-FFF2-40B4-BE49-F238E27FC236}">
                <a16:creationId xmlns:a16="http://schemas.microsoft.com/office/drawing/2014/main" id="{299398D3-5A25-3781-BA81-F3C7692226BF}"/>
              </a:ext>
            </a:extLst>
          </p:cNvPr>
          <p:cNvSpPr txBox="1">
            <a:spLocks/>
          </p:cNvSpPr>
          <p:nvPr/>
        </p:nvSpPr>
        <p:spPr bwMode="auto">
          <a:xfrm>
            <a:off x="206829" y="4378638"/>
            <a:ext cx="5279571" cy="163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200" dirty="0">
                <a:latin typeface="Arial" charset="0"/>
              </a:rPr>
              <a:t>According to Lux Research, self-driving cars will represent “an $87 billion opportunity in 2030…although </a:t>
            </a:r>
            <a:r>
              <a:rPr lang="en-US" sz="2200" b="1" dirty="0">
                <a:latin typeface="Arial" charset="0"/>
              </a:rPr>
              <a:t>none will reach full autonomy” by that date.</a:t>
            </a:r>
          </a:p>
        </p:txBody>
      </p:sp>
      <p:sp>
        <p:nvSpPr>
          <p:cNvPr id="8" name="TextBox 7">
            <a:extLst>
              <a:ext uri="{FF2B5EF4-FFF2-40B4-BE49-F238E27FC236}">
                <a16:creationId xmlns:a16="http://schemas.microsoft.com/office/drawing/2014/main" id="{1E1CBD65-66F5-86C8-3505-EB473C69E8AA}"/>
              </a:ext>
            </a:extLst>
          </p:cNvPr>
          <p:cNvSpPr txBox="1"/>
          <p:nvPr/>
        </p:nvSpPr>
        <p:spPr>
          <a:xfrm>
            <a:off x="5513294" y="5932882"/>
            <a:ext cx="3450771" cy="246221"/>
          </a:xfrm>
          <a:prstGeom prst="rect">
            <a:avLst/>
          </a:prstGeom>
          <a:noFill/>
        </p:spPr>
        <p:txBody>
          <a:bodyPr wrap="square" rtlCol="0">
            <a:spAutoFit/>
          </a:bodyPr>
          <a:lstStyle/>
          <a:p>
            <a:r>
              <a:rPr lang="en-US" sz="1000" b="1" dirty="0"/>
              <a:t>Waymo self-driving minivan (Image credit: Waymo)</a:t>
            </a:r>
          </a:p>
        </p:txBody>
      </p:sp>
      <p:sp>
        <p:nvSpPr>
          <p:cNvPr id="5" name="TextBox 4">
            <a:extLst>
              <a:ext uri="{FF2B5EF4-FFF2-40B4-BE49-F238E27FC236}">
                <a16:creationId xmlns:a16="http://schemas.microsoft.com/office/drawing/2014/main" id="{894629E7-A01B-D2F4-7D90-7D09B3F53D28}"/>
              </a:ext>
            </a:extLst>
          </p:cNvPr>
          <p:cNvSpPr txBox="1"/>
          <p:nvPr/>
        </p:nvSpPr>
        <p:spPr>
          <a:xfrm>
            <a:off x="8086165" y="6520856"/>
            <a:ext cx="928370" cy="276999"/>
          </a:xfrm>
          <a:prstGeom prst="rect">
            <a:avLst/>
          </a:prstGeom>
          <a:noFill/>
        </p:spPr>
        <p:txBody>
          <a:bodyPr wrap="square" rtlCol="0">
            <a:spAutoFit/>
          </a:bodyPr>
          <a:lstStyle/>
          <a:p>
            <a:r>
              <a:rPr lang="en-US" sz="1200" b="1" dirty="0"/>
              <a:t>(4 of 4)</a:t>
            </a:r>
          </a:p>
        </p:txBody>
      </p:sp>
    </p:spTree>
    <p:extLst>
      <p:ext uri="{BB962C8B-B14F-4D97-AF65-F5344CB8AC3E}">
        <p14:creationId xmlns:p14="http://schemas.microsoft.com/office/powerpoint/2010/main" val="42546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C6BE1-72A5-4BCB-BBA0-AB63C18D7D16}"/>
              </a:ext>
            </a:extLst>
          </p:cNvPr>
          <p:cNvSpPr/>
          <p:nvPr/>
        </p:nvSpPr>
        <p:spPr>
          <a:xfrm>
            <a:off x="357027" y="2971799"/>
            <a:ext cx="8429946" cy="524436"/>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376518" y="23018"/>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557373" y="1166018"/>
            <a:ext cx="8229600" cy="4525963"/>
          </a:xfrm>
        </p:spPr>
        <p:txBody>
          <a:bodyPr/>
          <a:lstStyle/>
          <a:p>
            <a:pPr marL="347472" algn="l" rtl="0" fontAlgn="base">
              <a:spcBef>
                <a:spcPts val="768"/>
              </a:spcBef>
              <a:spcAft>
                <a:spcPts val="0"/>
              </a:spcAft>
            </a:pPr>
            <a:r>
              <a:rPr lang="en-US" b="1" spc="-1" dirty="0">
                <a:solidFill>
                  <a:schemeClr val="bg2"/>
                </a:solidFill>
                <a:effectLst/>
                <a:latin typeface="Arial" panose="020B0604020202020204" pitchFamily="34" charset="0"/>
              </a:rPr>
              <a:t>AI In The </a:t>
            </a:r>
            <a:r>
              <a:rPr lang="en-US" b="1" spc="-1" dirty="0">
                <a:solidFill>
                  <a:schemeClr val="bg2"/>
                </a:solidFill>
                <a:latin typeface="Arial" panose="020B0604020202020204" pitchFamily="34" charset="0"/>
              </a:rPr>
              <a:t>News/Media</a:t>
            </a:r>
            <a:r>
              <a:rPr lang="en-US" b="1" spc="-1" dirty="0">
                <a:solidFill>
                  <a:schemeClr val="bg2"/>
                </a:solidFill>
                <a:effectLst/>
                <a:latin typeface="Arial" panose="020B0604020202020204" pitchFamily="34" charset="0"/>
              </a:rPr>
              <a:t> </a:t>
            </a:r>
          </a:p>
          <a:p>
            <a:pPr marL="347472" algn="l" rtl="0" fontAlgn="base">
              <a:spcBef>
                <a:spcPts val="768"/>
              </a:spcBef>
              <a:spcAft>
                <a:spcPts val="0"/>
              </a:spcAft>
            </a:pPr>
            <a:r>
              <a:rPr lang="en-US" b="1" spc="-1" dirty="0">
                <a:solidFill>
                  <a:schemeClr val="bg2"/>
                </a:solidFill>
                <a:effectLst/>
                <a:latin typeface="Arial" panose="020B0604020202020204" pitchFamily="34" charset="0"/>
              </a:rPr>
              <a:t>What IS AI?</a:t>
            </a:r>
            <a:endParaRPr lang="en-US" dirty="0">
              <a:solidFill>
                <a:schemeClr val="bg2"/>
              </a:solidFill>
              <a:effectLst/>
            </a:endParaRPr>
          </a:p>
          <a:p>
            <a:pPr marL="347472" algn="l" rtl="0" fontAlgn="base">
              <a:spcBef>
                <a:spcPts val="768"/>
              </a:spcBef>
              <a:spcAft>
                <a:spcPts val="0"/>
              </a:spcAft>
            </a:pPr>
            <a:r>
              <a:rPr lang="en-US" b="1" spc="-1" dirty="0">
                <a:solidFill>
                  <a:schemeClr val="bg2"/>
                </a:solidFill>
                <a:effectLst/>
                <a:latin typeface="Arial" panose="020B0604020202020204" pitchFamily="34" charset="0"/>
              </a:rPr>
              <a:t>Current Uses of AI</a:t>
            </a:r>
            <a:endParaRPr lang="en-US" dirty="0">
              <a:solidFill>
                <a:schemeClr val="bg2"/>
              </a:solidFill>
              <a:effectLst/>
            </a:endParaRPr>
          </a:p>
          <a:p>
            <a:pPr marL="397764" indent="0" algn="l" rtl="0" fontAlgn="base">
              <a:spcBef>
                <a:spcPts val="672"/>
              </a:spcBef>
              <a:spcAft>
                <a:spcPts val="0"/>
              </a:spcAft>
              <a:buNone/>
            </a:pPr>
            <a:r>
              <a:rPr lang="en-US" dirty="0">
                <a:solidFill>
                  <a:schemeClr val="accent2"/>
                </a:solidFill>
                <a:effectLst/>
              </a:rPr>
              <a:t>– </a:t>
            </a:r>
            <a:r>
              <a:rPr lang="en-US" b="1" spc="-1" dirty="0">
                <a:solidFill>
                  <a:schemeClr val="accent2"/>
                </a:solidFill>
                <a:effectLst/>
                <a:latin typeface="Arial" panose="020B0604020202020204" pitchFamily="34" charset="0"/>
              </a:rPr>
              <a:t>ChatGPT</a:t>
            </a:r>
          </a:p>
          <a:p>
            <a:pPr marL="397764" indent="0" algn="l" rtl="0" fontAlgn="base">
              <a:spcBef>
                <a:spcPts val="672"/>
              </a:spcBef>
              <a:spcAft>
                <a:spcPts val="0"/>
              </a:spcAft>
              <a:buNone/>
            </a:pPr>
            <a:r>
              <a:rPr lang="en-US" dirty="0">
                <a:solidFill>
                  <a:schemeClr val="bg1"/>
                </a:solidFill>
                <a:effectLst/>
              </a:rPr>
              <a:t>–</a:t>
            </a:r>
            <a:r>
              <a:rPr lang="en-US" dirty="0">
                <a:solidFill>
                  <a:schemeClr val="tx1">
                    <a:lumMod val="50000"/>
                    <a:lumOff val="50000"/>
                  </a:schemeClr>
                </a:solidFill>
                <a:effectLst/>
              </a:rPr>
              <a:t> </a:t>
            </a:r>
            <a:r>
              <a:rPr kumimoji="0" lang="en-US" b="1" i="0" u="none" strike="noStrike" kern="1200" cap="none" spc="0" normalizeH="0" baseline="0" noProof="0" dirty="0">
                <a:ln>
                  <a:noFill/>
                </a:ln>
                <a:solidFill>
                  <a:schemeClr val="bg1"/>
                </a:solidFill>
                <a:effectLst/>
                <a:uLnTx/>
                <a:uFillTx/>
                <a:latin typeface="Arial" panose="020B0604020202020204" pitchFamily="34" charset="0"/>
              </a:rPr>
              <a:t>The Human Cost of AI</a:t>
            </a:r>
            <a:endParaRPr lang="en-US" dirty="0">
              <a:solidFill>
                <a:schemeClr val="bg1"/>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Is This Intelligent?</a:t>
            </a:r>
          </a:p>
          <a:p>
            <a:pPr marL="347472" algn="l" rtl="0" fontAlgn="base">
              <a:spcBef>
                <a:spcPts val="768"/>
              </a:spcBef>
              <a:spcAft>
                <a:spcPts val="0"/>
              </a:spcAft>
            </a:pPr>
            <a:r>
              <a:rPr lang="en-US" b="1" spc="-1" dirty="0">
                <a:solidFill>
                  <a:schemeClr val="bg1"/>
                </a:solidFill>
                <a:effectLst/>
                <a:latin typeface="Arial" panose="020B0604020202020204" pitchFamily="34" charset="0"/>
              </a:rPr>
              <a:t>Where Is This Going?</a:t>
            </a:r>
            <a:endParaRPr lang="en-US" dirty="0">
              <a:solidFill>
                <a:schemeClr val="bg1"/>
              </a:solidFill>
              <a:effectLst/>
            </a:endParaRPr>
          </a:p>
        </p:txBody>
      </p:sp>
    </p:spTree>
    <p:extLst>
      <p:ext uri="{BB962C8B-B14F-4D97-AF65-F5344CB8AC3E}">
        <p14:creationId xmlns:p14="http://schemas.microsoft.com/office/powerpoint/2010/main" val="150694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16EB-C568-497C-38D4-DE39C6896471}"/>
              </a:ext>
            </a:extLst>
          </p:cNvPr>
          <p:cNvSpPr>
            <a:spLocks noGrp="1"/>
          </p:cNvSpPr>
          <p:nvPr>
            <p:ph type="title"/>
          </p:nvPr>
        </p:nvSpPr>
        <p:spPr>
          <a:xfrm>
            <a:off x="170329" y="91121"/>
            <a:ext cx="7602071" cy="938060"/>
          </a:xfrm>
        </p:spPr>
        <p:txBody>
          <a:bodyPr/>
          <a:lstStyle/>
          <a:p>
            <a:r>
              <a:rPr lang="en-US" b="1" dirty="0"/>
              <a:t>What is ChatGPT ?</a:t>
            </a:r>
          </a:p>
        </p:txBody>
      </p:sp>
      <p:sp>
        <p:nvSpPr>
          <p:cNvPr id="3" name="Content Placeholder 2">
            <a:extLst>
              <a:ext uri="{FF2B5EF4-FFF2-40B4-BE49-F238E27FC236}">
                <a16:creationId xmlns:a16="http://schemas.microsoft.com/office/drawing/2014/main" id="{00A22096-80A3-F382-FD29-AB2746E4A4F4}"/>
              </a:ext>
            </a:extLst>
          </p:cNvPr>
          <p:cNvSpPr>
            <a:spLocks noGrp="1"/>
          </p:cNvSpPr>
          <p:nvPr>
            <p:ph idx="1"/>
          </p:nvPr>
        </p:nvSpPr>
        <p:spPr>
          <a:xfrm>
            <a:off x="355345" y="1138413"/>
            <a:ext cx="6771787" cy="4525963"/>
          </a:xfrm>
        </p:spPr>
        <p:txBody>
          <a:bodyPr/>
          <a:lstStyle/>
          <a:p>
            <a:r>
              <a:rPr lang="en-US" sz="2000" dirty="0"/>
              <a:t>ChatGPT is a natural language processing tool produced by OpenAI that allows you to have human-like conversations: a </a:t>
            </a:r>
            <a:r>
              <a:rPr lang="en-US" sz="2000" b="1" dirty="0">
                <a:solidFill>
                  <a:srgbClr val="0070C0"/>
                </a:solidFill>
              </a:rPr>
              <a:t>conversational chatbot </a:t>
            </a:r>
            <a:r>
              <a:rPr lang="en-US" sz="2000" dirty="0"/>
              <a:t>(a talking ro</a:t>
            </a:r>
            <a:r>
              <a:rPr lang="en-US" sz="2000" u="sng" dirty="0"/>
              <a:t>bot</a:t>
            </a:r>
            <a:r>
              <a:rPr lang="en-US" sz="2000" dirty="0"/>
              <a:t>/computer) of the </a:t>
            </a:r>
            <a:r>
              <a:rPr lang="en-US" sz="2000" b="1" u="sng" dirty="0">
                <a:solidFill>
                  <a:srgbClr val="0070C0"/>
                </a:solidFill>
              </a:rPr>
              <a:t>G</a:t>
            </a:r>
            <a:r>
              <a:rPr lang="en-US" sz="2000" b="1" dirty="0">
                <a:solidFill>
                  <a:srgbClr val="0070C0"/>
                </a:solidFill>
              </a:rPr>
              <a:t>enerative </a:t>
            </a:r>
            <a:r>
              <a:rPr lang="en-US" sz="2000" b="1" u="sng" dirty="0">
                <a:solidFill>
                  <a:srgbClr val="0070C0"/>
                </a:solidFill>
              </a:rPr>
              <a:t>P</a:t>
            </a:r>
            <a:r>
              <a:rPr lang="en-US" sz="2000" b="1" dirty="0">
                <a:solidFill>
                  <a:srgbClr val="0070C0"/>
                </a:solidFill>
              </a:rPr>
              <a:t>re-Trained </a:t>
            </a:r>
            <a:r>
              <a:rPr lang="en-US" sz="2000" b="1" u="sng" dirty="0">
                <a:solidFill>
                  <a:srgbClr val="0070C0"/>
                </a:solidFill>
              </a:rPr>
              <a:t>T</a:t>
            </a:r>
            <a:r>
              <a:rPr lang="en-US" sz="2000" b="1" dirty="0">
                <a:solidFill>
                  <a:srgbClr val="0070C0"/>
                </a:solidFill>
              </a:rPr>
              <a:t>ransformer (GPT) family</a:t>
            </a:r>
            <a:r>
              <a:rPr lang="en-US" sz="2000" dirty="0"/>
              <a:t>. </a:t>
            </a:r>
          </a:p>
        </p:txBody>
      </p:sp>
      <p:sp>
        <p:nvSpPr>
          <p:cNvPr id="4" name="TextBox 3">
            <a:extLst>
              <a:ext uri="{FF2B5EF4-FFF2-40B4-BE49-F238E27FC236}">
                <a16:creationId xmlns:a16="http://schemas.microsoft.com/office/drawing/2014/main" id="{5453CC98-4FC1-7AD4-2A10-4C10631C09ED}"/>
              </a:ext>
            </a:extLst>
          </p:cNvPr>
          <p:cNvSpPr txBox="1"/>
          <p:nvPr/>
        </p:nvSpPr>
        <p:spPr>
          <a:xfrm>
            <a:off x="34122" y="6591055"/>
            <a:ext cx="7669658" cy="215444"/>
          </a:xfrm>
          <a:prstGeom prst="rect">
            <a:avLst/>
          </a:prstGeom>
          <a:noFill/>
        </p:spPr>
        <p:txBody>
          <a:bodyPr wrap="square" rtlCol="0">
            <a:spAutoFit/>
          </a:bodyPr>
          <a:lstStyle/>
          <a:p>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a:t>
            </a:r>
            <a:r>
              <a:rPr lang="en-US" sz="800" dirty="0"/>
              <a:t>https://medium.com/@margauxvanderplaetsen/the-journey-and-architecture-of-chatgpt-a-look-behind-the-scenes-ef35bed11072</a:t>
            </a:r>
          </a:p>
        </p:txBody>
      </p:sp>
      <p:pic>
        <p:nvPicPr>
          <p:cNvPr id="7" name="Picture 6">
            <a:extLst>
              <a:ext uri="{FF2B5EF4-FFF2-40B4-BE49-F238E27FC236}">
                <a16:creationId xmlns:a16="http://schemas.microsoft.com/office/drawing/2014/main" id="{F6802951-4C18-75AA-E826-8430F61B648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224857" y="159223"/>
            <a:ext cx="1811566" cy="1814464"/>
          </a:xfrm>
          <a:prstGeom prst="rect">
            <a:avLst/>
          </a:prstGeom>
        </p:spPr>
      </p:pic>
      <p:pic>
        <p:nvPicPr>
          <p:cNvPr id="9" name="Picture 8">
            <a:extLst>
              <a:ext uri="{FF2B5EF4-FFF2-40B4-BE49-F238E27FC236}">
                <a16:creationId xmlns:a16="http://schemas.microsoft.com/office/drawing/2014/main" id="{048BC2D5-2F53-B2BB-B401-40F87D697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857" y="1991221"/>
            <a:ext cx="1698128" cy="587007"/>
          </a:xfrm>
          <a:prstGeom prst="rect">
            <a:avLst/>
          </a:prstGeom>
        </p:spPr>
      </p:pic>
      <p:sp>
        <p:nvSpPr>
          <p:cNvPr id="10" name="Content Placeholder 2">
            <a:extLst>
              <a:ext uri="{FF2B5EF4-FFF2-40B4-BE49-F238E27FC236}">
                <a16:creationId xmlns:a16="http://schemas.microsoft.com/office/drawing/2014/main" id="{11CA77C1-4D86-EAC2-16BE-49906476F730}"/>
              </a:ext>
            </a:extLst>
          </p:cNvPr>
          <p:cNvSpPr txBox="1">
            <a:spLocks/>
          </p:cNvSpPr>
          <p:nvPr/>
        </p:nvSpPr>
        <p:spPr bwMode="auto">
          <a:xfrm>
            <a:off x="355345" y="2723935"/>
            <a:ext cx="8237860" cy="33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buFont typeface="Wingdings" panose="05000000000000000000" pitchFamily="2" charset="2"/>
              <a:buChar char="§"/>
            </a:pPr>
            <a:r>
              <a:rPr lang="en-US" sz="1600" kern="0" dirty="0"/>
              <a:t>It’s the latest tool in </a:t>
            </a:r>
            <a:r>
              <a:rPr lang="en-US" sz="1600" b="1" kern="0" dirty="0"/>
              <a:t>automatic text-generating </a:t>
            </a:r>
            <a:r>
              <a:rPr lang="en-US" sz="1600" kern="0" dirty="0"/>
              <a:t>AIs</a:t>
            </a:r>
          </a:p>
          <a:p>
            <a:pPr lvl="1">
              <a:buFont typeface="Wingdings" panose="05000000000000000000" pitchFamily="2" charset="2"/>
              <a:buChar char="§"/>
            </a:pPr>
            <a:r>
              <a:rPr lang="en-US" sz="1600" kern="0" dirty="0"/>
              <a:t>It’s trained to follow instructions in a prompt and provide a detailed response </a:t>
            </a:r>
          </a:p>
          <a:p>
            <a:pPr lvl="1">
              <a:buFont typeface="Wingdings" panose="05000000000000000000" pitchFamily="2" charset="2"/>
              <a:buChar char="§"/>
            </a:pPr>
            <a:r>
              <a:rPr lang="en-US" sz="1600" kern="0" dirty="0"/>
              <a:t>It can answer questions, produce follow-up responses, admit its mistakes, challenge incorrect premises, and reject inappropriate requests.</a:t>
            </a:r>
          </a:p>
          <a:p>
            <a:pPr lvl="1">
              <a:buFont typeface="Wingdings" panose="05000000000000000000" pitchFamily="2" charset="2"/>
              <a:buChar char="§"/>
            </a:pPr>
            <a:r>
              <a:rPr lang="en-US" sz="1600" kern="0" dirty="0"/>
              <a:t>The language model can assist you with </a:t>
            </a:r>
            <a:r>
              <a:rPr lang="en-US" sz="1600" b="1" kern="0" dirty="0"/>
              <a:t>composing emails, essays, and code</a:t>
            </a:r>
            <a:r>
              <a:rPr lang="en-US" sz="1600" kern="0" dirty="0"/>
              <a:t>.</a:t>
            </a:r>
          </a:p>
          <a:p>
            <a:r>
              <a:rPr lang="en-US" sz="2000" kern="0" dirty="0"/>
              <a:t>ChatGPT has competition: Google Bard, Snapchat’s chatbot called ‘My AI’, Microsoft’s Bing Chat, Character.AI, </a:t>
            </a:r>
            <a:r>
              <a:rPr lang="en-US" sz="2000" kern="0" dirty="0" err="1"/>
              <a:t>YouChat</a:t>
            </a:r>
            <a:r>
              <a:rPr lang="en-US" sz="2000" kern="0" dirty="0"/>
              <a:t>, Socratic, </a:t>
            </a:r>
            <a:r>
              <a:rPr lang="en-US" sz="2000" kern="0" dirty="0" err="1"/>
              <a:t>JasperChat</a:t>
            </a:r>
            <a:r>
              <a:rPr lang="en-US" sz="2000" kern="0" dirty="0"/>
              <a:t>, </a:t>
            </a:r>
            <a:r>
              <a:rPr lang="en-US" sz="2000" kern="0" dirty="0" err="1"/>
              <a:t>WriteSonic</a:t>
            </a:r>
            <a:endParaRPr lang="en-US" sz="2000" kern="0" dirty="0"/>
          </a:p>
        </p:txBody>
      </p:sp>
      <p:grpSp>
        <p:nvGrpSpPr>
          <p:cNvPr id="35" name="Group 34">
            <a:extLst>
              <a:ext uri="{FF2B5EF4-FFF2-40B4-BE49-F238E27FC236}">
                <a16:creationId xmlns:a16="http://schemas.microsoft.com/office/drawing/2014/main" id="{80771E4F-3D78-14BD-D014-9295FE043DBA}"/>
              </a:ext>
            </a:extLst>
          </p:cNvPr>
          <p:cNvGrpSpPr/>
          <p:nvPr/>
        </p:nvGrpSpPr>
        <p:grpSpPr>
          <a:xfrm>
            <a:off x="355345" y="5166703"/>
            <a:ext cx="8215301" cy="1195908"/>
            <a:chOff x="355345" y="5166703"/>
            <a:chExt cx="8215301" cy="1195908"/>
          </a:xfrm>
        </p:grpSpPr>
        <p:grpSp>
          <p:nvGrpSpPr>
            <p:cNvPr id="14" name="Group 13">
              <a:extLst>
                <a:ext uri="{FF2B5EF4-FFF2-40B4-BE49-F238E27FC236}">
                  <a16:creationId xmlns:a16="http://schemas.microsoft.com/office/drawing/2014/main" id="{D7A7255D-5B03-082B-E646-CA9726A46CBE}"/>
                </a:ext>
              </a:extLst>
            </p:cNvPr>
            <p:cNvGrpSpPr/>
            <p:nvPr/>
          </p:nvGrpSpPr>
          <p:grpSpPr>
            <a:xfrm>
              <a:off x="3628641" y="5185998"/>
              <a:ext cx="2017059" cy="527393"/>
              <a:chOff x="4670612" y="5360894"/>
              <a:chExt cx="1344706" cy="331087"/>
            </a:xfrm>
          </p:grpSpPr>
          <p:sp>
            <p:nvSpPr>
              <p:cNvPr id="13" name="Rectangle 12">
                <a:extLst>
                  <a:ext uri="{FF2B5EF4-FFF2-40B4-BE49-F238E27FC236}">
                    <a16:creationId xmlns:a16="http://schemas.microsoft.com/office/drawing/2014/main" id="{B9BD183E-9CFD-753D-5129-5E7287B8702B}"/>
                  </a:ext>
                </a:extLst>
              </p:cNvPr>
              <p:cNvSpPr/>
              <p:nvPr/>
            </p:nvSpPr>
            <p:spPr>
              <a:xfrm>
                <a:off x="4670612" y="5360894"/>
                <a:ext cx="1344706" cy="3310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608E5484-E2B9-0DEF-3125-01842DC2F0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2890" y="5425281"/>
                <a:ext cx="1200150" cy="266700"/>
              </a:xfrm>
              <a:prstGeom prst="rect">
                <a:avLst/>
              </a:prstGeom>
            </p:spPr>
          </p:pic>
        </p:grpSp>
        <p:pic>
          <p:nvPicPr>
            <p:cNvPr id="16" name="Picture 15">
              <a:extLst>
                <a:ext uri="{FF2B5EF4-FFF2-40B4-BE49-F238E27FC236}">
                  <a16:creationId xmlns:a16="http://schemas.microsoft.com/office/drawing/2014/main" id="{FB3C7572-932B-1B75-6B50-2C5761920E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911" y="5249069"/>
              <a:ext cx="1657581" cy="419158"/>
            </a:xfrm>
            <a:prstGeom prst="rect">
              <a:avLst/>
            </a:prstGeom>
          </p:spPr>
        </p:pic>
        <p:pic>
          <p:nvPicPr>
            <p:cNvPr id="20" name="Picture 19">
              <a:extLst>
                <a:ext uri="{FF2B5EF4-FFF2-40B4-BE49-F238E27FC236}">
                  <a16:creationId xmlns:a16="http://schemas.microsoft.com/office/drawing/2014/main" id="{2EE6951A-AAC9-38C3-1BC3-38D1750D73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9622" y="5834754"/>
              <a:ext cx="2248473" cy="470135"/>
            </a:xfrm>
            <a:prstGeom prst="rect">
              <a:avLst/>
            </a:prstGeom>
          </p:spPr>
        </p:pic>
        <p:pic>
          <p:nvPicPr>
            <p:cNvPr id="24" name="Graphic 23">
              <a:extLst>
                <a:ext uri="{FF2B5EF4-FFF2-40B4-BE49-F238E27FC236}">
                  <a16:creationId xmlns:a16="http://schemas.microsoft.com/office/drawing/2014/main" id="{86C176DB-BE18-58F9-701C-6645D96F355D}"/>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08364" y="5166703"/>
              <a:ext cx="1800225" cy="531214"/>
            </a:xfrm>
            <a:prstGeom prst="rect">
              <a:avLst/>
            </a:prstGeom>
          </p:spPr>
        </p:pic>
        <p:pic>
          <p:nvPicPr>
            <p:cNvPr id="26" name="Picture 25">
              <a:extLst>
                <a:ext uri="{FF2B5EF4-FFF2-40B4-BE49-F238E27FC236}">
                  <a16:creationId xmlns:a16="http://schemas.microsoft.com/office/drawing/2014/main" id="{FE792B9F-5DE1-C834-E6C4-2D600EDA19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70498" y="5810083"/>
              <a:ext cx="1952898" cy="552527"/>
            </a:xfrm>
            <a:prstGeom prst="rect">
              <a:avLst/>
            </a:prstGeom>
          </p:spPr>
        </p:pic>
        <p:grpSp>
          <p:nvGrpSpPr>
            <p:cNvPr id="30" name="Group 29">
              <a:extLst>
                <a:ext uri="{FF2B5EF4-FFF2-40B4-BE49-F238E27FC236}">
                  <a16:creationId xmlns:a16="http://schemas.microsoft.com/office/drawing/2014/main" id="{179A43A6-896E-95E6-69DA-4D8B42C36882}"/>
                </a:ext>
              </a:extLst>
            </p:cNvPr>
            <p:cNvGrpSpPr/>
            <p:nvPr/>
          </p:nvGrpSpPr>
          <p:grpSpPr>
            <a:xfrm>
              <a:off x="6966920" y="5810084"/>
              <a:ext cx="1603726" cy="552527"/>
              <a:chOff x="6956612" y="5888287"/>
              <a:chExt cx="1281953" cy="389256"/>
            </a:xfrm>
          </p:grpSpPr>
          <p:sp>
            <p:nvSpPr>
              <p:cNvPr id="29" name="Rectangle 28">
                <a:extLst>
                  <a:ext uri="{FF2B5EF4-FFF2-40B4-BE49-F238E27FC236}">
                    <a16:creationId xmlns:a16="http://schemas.microsoft.com/office/drawing/2014/main" id="{DD20EADF-71BA-4E38-67B1-937765CD3620}"/>
                  </a:ext>
                </a:extLst>
              </p:cNvPr>
              <p:cNvSpPr/>
              <p:nvPr/>
            </p:nvSpPr>
            <p:spPr>
              <a:xfrm>
                <a:off x="6956612" y="5888287"/>
                <a:ext cx="1281953" cy="3892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07ED18D8-AD98-42C5-82FC-F99AE2EC43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25740" y="5937481"/>
                <a:ext cx="1104900" cy="304800"/>
              </a:xfrm>
              <a:prstGeom prst="rect">
                <a:avLst/>
              </a:prstGeom>
            </p:spPr>
          </p:pic>
        </p:grpSp>
        <p:pic>
          <p:nvPicPr>
            <p:cNvPr id="34" name="Picture 33" descr="A black background with grey letters&#10;&#10;Description automatically generated">
              <a:extLst>
                <a:ext uri="{FF2B5EF4-FFF2-40B4-BE49-F238E27FC236}">
                  <a16:creationId xmlns:a16="http://schemas.microsoft.com/office/drawing/2014/main" id="{B3AE68E7-8A71-D541-5B1B-0EE73C6319CB}"/>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355345" y="5821439"/>
              <a:ext cx="1480138" cy="500799"/>
            </a:xfrm>
            <a:prstGeom prst="rect">
              <a:avLst/>
            </a:prstGeom>
          </p:spPr>
        </p:pic>
      </p:grpSp>
    </p:spTree>
    <p:extLst>
      <p:ext uri="{BB962C8B-B14F-4D97-AF65-F5344CB8AC3E}">
        <p14:creationId xmlns:p14="http://schemas.microsoft.com/office/powerpoint/2010/main" val="96941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7D5B8624-003A-7B94-5634-E5F0181D32A1}"/>
              </a:ext>
            </a:extLst>
          </p:cNvPr>
          <p:cNvSpPr>
            <a:spLocks noGrp="1" noChangeArrowheads="1"/>
          </p:cNvSpPr>
          <p:nvPr>
            <p:ph type="title"/>
          </p:nvPr>
        </p:nvSpPr>
        <p:spPr>
          <a:xfrm>
            <a:off x="457200" y="167348"/>
            <a:ext cx="8229600" cy="594938"/>
          </a:xfrm>
        </p:spPr>
        <p:txBody>
          <a:bodyPr/>
          <a:lstStyle/>
          <a:p>
            <a:r>
              <a:rPr lang="en-US" altLang="en-US" sz="3200" b="1" dirty="0"/>
              <a:t>ChatGPT in the News</a:t>
            </a:r>
          </a:p>
        </p:txBody>
      </p:sp>
      <p:sp>
        <p:nvSpPr>
          <p:cNvPr id="101379" name="Content Placeholder 2">
            <a:extLst>
              <a:ext uri="{FF2B5EF4-FFF2-40B4-BE49-F238E27FC236}">
                <a16:creationId xmlns:a16="http://schemas.microsoft.com/office/drawing/2014/main" id="{E5E521AF-4D6C-41A0-1A07-59BB6B95E9D4}"/>
              </a:ext>
            </a:extLst>
          </p:cNvPr>
          <p:cNvSpPr>
            <a:spLocks noGrp="1" noChangeArrowheads="1"/>
          </p:cNvSpPr>
          <p:nvPr>
            <p:ph idx="1"/>
          </p:nvPr>
        </p:nvSpPr>
        <p:spPr>
          <a:xfrm>
            <a:off x="457200" y="3263759"/>
            <a:ext cx="8229600" cy="3083253"/>
          </a:xfrm>
        </p:spPr>
        <p:txBody>
          <a:bodyPr/>
          <a:lstStyle/>
          <a:p>
            <a:r>
              <a:rPr lang="en-US" altLang="en-US" sz="2400" dirty="0"/>
              <a:t>ChatGPT, along with other AI tools …,</a:t>
            </a:r>
            <a:r>
              <a:rPr lang="en-US" altLang="en-US" sz="2400" b="1" dirty="0"/>
              <a:t> </a:t>
            </a:r>
            <a:r>
              <a:rPr lang="en-US" altLang="en-US" sz="2400" dirty="0"/>
              <a:t>racked up millions of users [100 million in 4 months], who utilized it to: </a:t>
            </a:r>
          </a:p>
          <a:p>
            <a:pPr lvl="1"/>
            <a:r>
              <a:rPr lang="en-US" altLang="en-US" sz="2400" dirty="0"/>
              <a:t>write emails, </a:t>
            </a:r>
          </a:p>
          <a:p>
            <a:pPr lvl="1"/>
            <a:r>
              <a:rPr lang="en-US" altLang="en-US" sz="2400" dirty="0"/>
              <a:t>plan their vacations, </a:t>
            </a:r>
          </a:p>
          <a:p>
            <a:pPr lvl="1"/>
            <a:r>
              <a:rPr lang="en-US" altLang="en-US" sz="2400" dirty="0"/>
              <a:t>impersonate musicians, </a:t>
            </a:r>
          </a:p>
          <a:p>
            <a:pPr lvl="1"/>
            <a:r>
              <a:rPr lang="en-US" altLang="en-US" sz="2400" dirty="0"/>
              <a:t>produce campaign ads, and </a:t>
            </a:r>
          </a:p>
          <a:p>
            <a:pPr lvl="1"/>
            <a:r>
              <a:rPr lang="en-US" altLang="en-US" sz="2400" dirty="0"/>
              <a:t>design buildings.”</a:t>
            </a:r>
          </a:p>
          <a:p>
            <a:endParaRPr lang="en-US" altLang="en-US" sz="2400" dirty="0"/>
          </a:p>
        </p:txBody>
      </p:sp>
      <p:grpSp>
        <p:nvGrpSpPr>
          <p:cNvPr id="5" name="Group 4">
            <a:extLst>
              <a:ext uri="{FF2B5EF4-FFF2-40B4-BE49-F238E27FC236}">
                <a16:creationId xmlns:a16="http://schemas.microsoft.com/office/drawing/2014/main" id="{1949F549-138C-E041-49E9-D0C694F0A56B}"/>
              </a:ext>
            </a:extLst>
          </p:cNvPr>
          <p:cNvGrpSpPr/>
          <p:nvPr/>
        </p:nvGrpSpPr>
        <p:grpSpPr>
          <a:xfrm>
            <a:off x="4917379" y="4153221"/>
            <a:ext cx="3913015" cy="2062682"/>
            <a:chOff x="4917379" y="4153221"/>
            <a:chExt cx="3913015" cy="2062682"/>
          </a:xfrm>
        </p:grpSpPr>
        <p:pic>
          <p:nvPicPr>
            <p:cNvPr id="8" name="Picture 7" descr="A phone with a logo on the screen&#10;&#10;Description automatically generated">
              <a:extLst>
                <a:ext uri="{FF2B5EF4-FFF2-40B4-BE49-F238E27FC236}">
                  <a16:creationId xmlns:a16="http://schemas.microsoft.com/office/drawing/2014/main" id="{7A5F59A1-5607-EC21-2A60-223CFC2065E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29782" y="4303059"/>
              <a:ext cx="3400612" cy="1912844"/>
            </a:xfrm>
            <a:prstGeom prst="rect">
              <a:avLst/>
            </a:prstGeom>
          </p:spPr>
        </p:pic>
        <p:pic>
          <p:nvPicPr>
            <p:cNvPr id="4" name="Picture 3">
              <a:extLst>
                <a:ext uri="{FF2B5EF4-FFF2-40B4-BE49-F238E27FC236}">
                  <a16:creationId xmlns:a16="http://schemas.microsoft.com/office/drawing/2014/main" id="{284F056E-2F76-82A5-41BA-1290F281F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379" y="4153221"/>
              <a:ext cx="1024806" cy="927206"/>
            </a:xfrm>
            <a:prstGeom prst="rect">
              <a:avLst/>
            </a:prstGeom>
          </p:spPr>
        </p:pic>
      </p:grpSp>
      <p:pic>
        <p:nvPicPr>
          <p:cNvPr id="2" name="Picture 1">
            <a:extLst>
              <a:ext uri="{FF2B5EF4-FFF2-40B4-BE49-F238E27FC236}">
                <a16:creationId xmlns:a16="http://schemas.microsoft.com/office/drawing/2014/main" id="{090416BF-525C-81E5-CE3C-B9C9F5AEDA5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427773" y="1104352"/>
            <a:ext cx="2402621" cy="1982020"/>
          </a:xfrm>
          <a:prstGeom prst="rect">
            <a:avLst/>
          </a:prstGeom>
        </p:spPr>
      </p:pic>
      <p:sp>
        <p:nvSpPr>
          <p:cNvPr id="3" name="Content Placeholder 2">
            <a:extLst>
              <a:ext uri="{FF2B5EF4-FFF2-40B4-BE49-F238E27FC236}">
                <a16:creationId xmlns:a16="http://schemas.microsoft.com/office/drawing/2014/main" id="{E659536F-00C7-1B9B-C7E2-3EEB4EAD5ED3}"/>
              </a:ext>
            </a:extLst>
          </p:cNvPr>
          <p:cNvSpPr txBox="1">
            <a:spLocks noChangeArrowheads="1"/>
          </p:cNvSpPr>
          <p:nvPr/>
        </p:nvSpPr>
        <p:spPr bwMode="auto">
          <a:xfrm>
            <a:off x="457200" y="821027"/>
            <a:ext cx="5898776" cy="191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altLang="en-US" sz="2400" i="1" kern="0" dirty="0"/>
              <a:t>CNN  —  </a:t>
            </a:r>
            <a:endParaRPr lang="en-US" altLang="en-US" sz="2400" kern="0" dirty="0"/>
          </a:p>
          <a:p>
            <a:r>
              <a:rPr lang="en-US" altLang="en-US" sz="2400" kern="0" dirty="0"/>
              <a:t>“Ever since ChatGPT was released last November (2022), artificial intelligence has been thrust into the spotlight, sparking enormous excitement and debate over the possibilities. </a:t>
            </a:r>
          </a:p>
        </p:txBody>
      </p:sp>
      <p:sp>
        <p:nvSpPr>
          <p:cNvPr id="6" name="TextBox 5">
            <a:extLst>
              <a:ext uri="{FF2B5EF4-FFF2-40B4-BE49-F238E27FC236}">
                <a16:creationId xmlns:a16="http://schemas.microsoft.com/office/drawing/2014/main" id="{DF14C56C-CB24-C39E-F2AE-F2D3DEC5F9D0}"/>
              </a:ext>
            </a:extLst>
          </p:cNvPr>
          <p:cNvSpPr txBox="1"/>
          <p:nvPr/>
        </p:nvSpPr>
        <p:spPr>
          <a:xfrm>
            <a:off x="161365" y="6524399"/>
            <a:ext cx="5952564" cy="215444"/>
          </a:xfrm>
          <a:prstGeom prst="rect">
            <a:avLst/>
          </a:prstGeom>
          <a:noFill/>
        </p:spPr>
        <p:txBody>
          <a:bodyPr wrap="square" rtlCol="0">
            <a:spAutoFit/>
          </a:bodyPr>
          <a:lstStyle/>
          <a:p>
            <a:r>
              <a:rPr lang="en-US" sz="800" dirty="0"/>
              <a:t>Source: https://www.cnn.com/2023/06/28/tech/openai-chatgpt-microsoft-data-sued/index.html</a:t>
            </a:r>
          </a:p>
        </p:txBody>
      </p:sp>
    </p:spTree>
    <p:extLst>
      <p:ext uri="{BB962C8B-B14F-4D97-AF65-F5344CB8AC3E}">
        <p14:creationId xmlns:p14="http://schemas.microsoft.com/office/powerpoint/2010/main" val="104822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fade">
                                      <p:cBhvr>
                                        <p:cTn id="7" dur="500"/>
                                        <p:tgtEl>
                                          <p:spTgt spid="101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379">
                                            <p:txEl>
                                              <p:pRg st="1" end="1"/>
                                            </p:txEl>
                                          </p:spTgt>
                                        </p:tgtEl>
                                        <p:attrNameLst>
                                          <p:attrName>style.visibility</p:attrName>
                                        </p:attrNameLst>
                                      </p:cBhvr>
                                      <p:to>
                                        <p:strVal val="visible"/>
                                      </p:to>
                                    </p:set>
                                    <p:animEffect transition="in" filter="fade">
                                      <p:cBhvr>
                                        <p:cTn id="12" dur="500"/>
                                        <p:tgtEl>
                                          <p:spTgt spid="10137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1379">
                                            <p:txEl>
                                              <p:pRg st="2" end="2"/>
                                            </p:txEl>
                                          </p:spTgt>
                                        </p:tgtEl>
                                        <p:attrNameLst>
                                          <p:attrName>style.visibility</p:attrName>
                                        </p:attrNameLst>
                                      </p:cBhvr>
                                      <p:to>
                                        <p:strVal val="visible"/>
                                      </p:to>
                                    </p:set>
                                    <p:animEffect transition="in" filter="fade">
                                      <p:cBhvr>
                                        <p:cTn id="15" dur="500"/>
                                        <p:tgtEl>
                                          <p:spTgt spid="10137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1379">
                                            <p:txEl>
                                              <p:pRg st="3" end="3"/>
                                            </p:txEl>
                                          </p:spTgt>
                                        </p:tgtEl>
                                        <p:attrNameLst>
                                          <p:attrName>style.visibility</p:attrName>
                                        </p:attrNameLst>
                                      </p:cBhvr>
                                      <p:to>
                                        <p:strVal val="visible"/>
                                      </p:to>
                                    </p:set>
                                    <p:animEffect transition="in" filter="fade">
                                      <p:cBhvr>
                                        <p:cTn id="18" dur="500"/>
                                        <p:tgtEl>
                                          <p:spTgt spid="10137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1379">
                                            <p:txEl>
                                              <p:pRg st="4" end="4"/>
                                            </p:txEl>
                                          </p:spTgt>
                                        </p:tgtEl>
                                        <p:attrNameLst>
                                          <p:attrName>style.visibility</p:attrName>
                                        </p:attrNameLst>
                                      </p:cBhvr>
                                      <p:to>
                                        <p:strVal val="visible"/>
                                      </p:to>
                                    </p:set>
                                    <p:animEffect transition="in" filter="fade">
                                      <p:cBhvr>
                                        <p:cTn id="21" dur="500"/>
                                        <p:tgtEl>
                                          <p:spTgt spid="101379">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1379">
                                            <p:txEl>
                                              <p:pRg st="5" end="5"/>
                                            </p:txEl>
                                          </p:spTgt>
                                        </p:tgtEl>
                                        <p:attrNameLst>
                                          <p:attrName>style.visibility</p:attrName>
                                        </p:attrNameLst>
                                      </p:cBhvr>
                                      <p:to>
                                        <p:strVal val="visible"/>
                                      </p:to>
                                    </p:set>
                                    <p:animEffect transition="in" filter="fade">
                                      <p:cBhvr>
                                        <p:cTn id="24" dur="500"/>
                                        <p:tgtEl>
                                          <p:spTgt spid="101379">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5978-864D-E424-01B7-0FFB3994A970}"/>
              </a:ext>
            </a:extLst>
          </p:cNvPr>
          <p:cNvSpPr>
            <a:spLocks noGrp="1"/>
          </p:cNvSpPr>
          <p:nvPr>
            <p:ph type="title"/>
          </p:nvPr>
        </p:nvSpPr>
        <p:spPr>
          <a:xfrm>
            <a:off x="331694" y="155683"/>
            <a:ext cx="6024282" cy="854915"/>
          </a:xfrm>
        </p:spPr>
        <p:txBody>
          <a:bodyPr/>
          <a:lstStyle/>
          <a:p>
            <a:r>
              <a:rPr lang="en-US" b="1" dirty="0"/>
              <a:t>GPT</a:t>
            </a:r>
          </a:p>
        </p:txBody>
      </p:sp>
      <p:sp>
        <p:nvSpPr>
          <p:cNvPr id="3" name="Content Placeholder 2">
            <a:extLst>
              <a:ext uri="{FF2B5EF4-FFF2-40B4-BE49-F238E27FC236}">
                <a16:creationId xmlns:a16="http://schemas.microsoft.com/office/drawing/2014/main" id="{C71A4598-3776-0684-12F8-D1AF6E889988}"/>
              </a:ext>
            </a:extLst>
          </p:cNvPr>
          <p:cNvSpPr>
            <a:spLocks noGrp="1"/>
          </p:cNvSpPr>
          <p:nvPr>
            <p:ph idx="1"/>
          </p:nvPr>
        </p:nvSpPr>
        <p:spPr>
          <a:xfrm>
            <a:off x="152400" y="1035424"/>
            <a:ext cx="5378824" cy="4525963"/>
          </a:xfrm>
        </p:spPr>
        <p:txBody>
          <a:bodyPr/>
          <a:lstStyle/>
          <a:p>
            <a:pPr>
              <a:buFont typeface="Arial" panose="020B0604020202020204" pitchFamily="34" charset="0"/>
              <a:buChar char="•"/>
            </a:pPr>
            <a:r>
              <a:rPr lang="en-US" sz="2400" b="1" dirty="0"/>
              <a:t>G = Generative</a:t>
            </a:r>
            <a:r>
              <a:rPr lang="en-US" sz="2400" dirty="0"/>
              <a:t> — meaning that the model can generate new content that is similar to the data it has been trained on</a:t>
            </a:r>
          </a:p>
        </p:txBody>
      </p:sp>
      <p:pic>
        <p:nvPicPr>
          <p:cNvPr id="5" name="Picture 4" descr="A hand holding a chatbot&#10;&#10;Description automatically generated">
            <a:extLst>
              <a:ext uri="{FF2B5EF4-FFF2-40B4-BE49-F238E27FC236}">
                <a16:creationId xmlns:a16="http://schemas.microsoft.com/office/drawing/2014/main" id="{B18ECA0A-1303-9990-F15C-AA280F2469E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791200" y="811739"/>
            <a:ext cx="2940424" cy="1805855"/>
          </a:xfrm>
          <a:prstGeom prst="rect">
            <a:avLst/>
          </a:prstGeom>
        </p:spPr>
      </p:pic>
      <p:sp>
        <p:nvSpPr>
          <p:cNvPr id="6" name="Content Placeholder 2">
            <a:extLst>
              <a:ext uri="{FF2B5EF4-FFF2-40B4-BE49-F238E27FC236}">
                <a16:creationId xmlns:a16="http://schemas.microsoft.com/office/drawing/2014/main" id="{7AF2657D-331C-24E6-C631-C8292F3A811B}"/>
              </a:ext>
            </a:extLst>
          </p:cNvPr>
          <p:cNvSpPr txBox="1">
            <a:spLocks/>
          </p:cNvSpPr>
          <p:nvPr/>
        </p:nvSpPr>
        <p:spPr bwMode="auto">
          <a:xfrm>
            <a:off x="152400" y="2642420"/>
            <a:ext cx="6203576" cy="27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sz="2400" b="1" kern="0" dirty="0"/>
              <a:t>P = Pre-trained </a:t>
            </a:r>
            <a:r>
              <a:rPr lang="en-US" sz="2400" kern="0" dirty="0"/>
              <a:t>— meaning that the model has been trained on vast amounts of data</a:t>
            </a:r>
          </a:p>
          <a:p>
            <a:pPr>
              <a:buFont typeface="Arial" panose="020B0604020202020204" pitchFamily="34" charset="0"/>
              <a:buChar char="•"/>
            </a:pPr>
            <a:r>
              <a:rPr lang="en-US" sz="2400" b="1" kern="0" dirty="0"/>
              <a:t>T = Transformer</a:t>
            </a:r>
            <a:r>
              <a:rPr lang="en-US" sz="2400" kern="0" dirty="0"/>
              <a:t> — a type of deep neural network architecture for sequential data processing (e.g., natural language, videos) that uses an ‘attention</a:t>
            </a:r>
          </a:p>
          <a:p>
            <a:endParaRPr lang="en-US" sz="2400" kern="0" dirty="0"/>
          </a:p>
        </p:txBody>
      </p:sp>
      <p:grpSp>
        <p:nvGrpSpPr>
          <p:cNvPr id="15" name="Group 14">
            <a:extLst>
              <a:ext uri="{FF2B5EF4-FFF2-40B4-BE49-F238E27FC236}">
                <a16:creationId xmlns:a16="http://schemas.microsoft.com/office/drawing/2014/main" id="{FD912C71-26DE-C946-8A58-927413E2BBC3}"/>
              </a:ext>
            </a:extLst>
          </p:cNvPr>
          <p:cNvGrpSpPr/>
          <p:nvPr/>
        </p:nvGrpSpPr>
        <p:grpSpPr>
          <a:xfrm>
            <a:off x="5432612" y="2855258"/>
            <a:ext cx="3558988" cy="3701186"/>
            <a:chOff x="5432612" y="2855258"/>
            <a:chExt cx="3558988" cy="3701186"/>
          </a:xfrm>
        </p:grpSpPr>
        <p:pic>
          <p:nvPicPr>
            <p:cNvPr id="8" name="Picture 7" descr="A diagram of a software algorithm&#10;&#10;Description automatically generated">
              <a:extLst>
                <a:ext uri="{FF2B5EF4-FFF2-40B4-BE49-F238E27FC236}">
                  <a16:creationId xmlns:a16="http://schemas.microsoft.com/office/drawing/2014/main" id="{54BAB72A-AE3B-031C-A661-764B4C8BC02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32612" y="5118239"/>
              <a:ext cx="3558988" cy="1438205"/>
            </a:xfrm>
            <a:prstGeom prst="rect">
              <a:avLst/>
            </a:prstGeom>
          </p:spPr>
        </p:pic>
        <p:pic>
          <p:nvPicPr>
            <p:cNvPr id="10" name="Picture 9" descr="A diagram of a process&#10;&#10;Description automatically generated">
              <a:extLst>
                <a:ext uri="{FF2B5EF4-FFF2-40B4-BE49-F238E27FC236}">
                  <a16:creationId xmlns:a16="http://schemas.microsoft.com/office/drawing/2014/main" id="{81768893-7638-F758-15C2-A7BE359FCF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914" y="2855258"/>
              <a:ext cx="2322534" cy="2262981"/>
            </a:xfrm>
            <a:prstGeom prst="rect">
              <a:avLst/>
            </a:prstGeom>
          </p:spPr>
        </p:pic>
      </p:grpSp>
      <p:sp>
        <p:nvSpPr>
          <p:cNvPr id="14" name="Content Placeholder 2">
            <a:extLst>
              <a:ext uri="{FF2B5EF4-FFF2-40B4-BE49-F238E27FC236}">
                <a16:creationId xmlns:a16="http://schemas.microsoft.com/office/drawing/2014/main" id="{AE45E33A-12EF-33BE-F18A-7A912A575CF3}"/>
              </a:ext>
            </a:extLst>
          </p:cNvPr>
          <p:cNvSpPr txBox="1">
            <a:spLocks/>
          </p:cNvSpPr>
          <p:nvPr/>
        </p:nvSpPr>
        <p:spPr bwMode="auto">
          <a:xfrm>
            <a:off x="484094" y="5289234"/>
            <a:ext cx="5038164" cy="122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400" kern="0" dirty="0"/>
              <a:t>mechanism’ to properly weight features’ (e.g., a word) importance in a sequence</a:t>
            </a:r>
          </a:p>
          <a:p>
            <a:endParaRPr lang="en-US" sz="2400" kern="0" dirty="0"/>
          </a:p>
        </p:txBody>
      </p:sp>
    </p:spTree>
    <p:extLst>
      <p:ext uri="{BB962C8B-B14F-4D97-AF65-F5344CB8AC3E}">
        <p14:creationId xmlns:p14="http://schemas.microsoft.com/office/powerpoint/2010/main" val="10226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500"/>
                                        <p:tgtEl>
                                          <p:spTgt spid="14">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1181C9-FD96-896E-701E-9E869F6E373E}"/>
              </a:ext>
            </a:extLst>
          </p:cNvPr>
          <p:cNvSpPr>
            <a:spLocks noGrp="1"/>
          </p:cNvSpPr>
          <p:nvPr>
            <p:ph idx="1"/>
          </p:nvPr>
        </p:nvSpPr>
        <p:spPr>
          <a:xfrm>
            <a:off x="369869" y="953094"/>
            <a:ext cx="8558374" cy="4525963"/>
          </a:xfrm>
        </p:spPr>
        <p:txBody>
          <a:bodyPr/>
          <a:lstStyle/>
          <a:p>
            <a:r>
              <a:rPr lang="en-US" sz="2000" dirty="0"/>
              <a:t>Generative AI is a Foundation Computer Model (a Software System) trained, using existing artifacts, to generate </a:t>
            </a:r>
            <a:r>
              <a:rPr lang="en-US" sz="2000" dirty="0">
                <a:solidFill>
                  <a:srgbClr val="0070C0"/>
                </a:solidFill>
              </a:rPr>
              <a:t>new</a:t>
            </a:r>
            <a:r>
              <a:rPr lang="en-US" sz="2000" dirty="0"/>
              <a:t>, </a:t>
            </a:r>
            <a:r>
              <a:rPr lang="en-US" sz="2000" dirty="0">
                <a:solidFill>
                  <a:srgbClr val="0070C0"/>
                </a:solidFill>
              </a:rPr>
              <a:t>realistic</a:t>
            </a:r>
            <a:r>
              <a:rPr lang="en-US" sz="2000" dirty="0"/>
              <a:t> artifacts (at scale)  </a:t>
            </a:r>
            <a:r>
              <a:rPr lang="en-US" sz="2000" dirty="0">
                <a:solidFill>
                  <a:srgbClr val="0070C0"/>
                </a:solidFill>
              </a:rPr>
              <a:t>Note: ‘Artifacts’ include language, images, videos, sound/music</a:t>
            </a:r>
          </a:p>
          <a:p>
            <a:r>
              <a:rPr lang="en-US" sz="2000" dirty="0"/>
              <a:t>New artifacts reflect the characteristics of the training data, but don’t repeat it. </a:t>
            </a:r>
          </a:p>
          <a:p>
            <a:r>
              <a:rPr lang="en-US" sz="2000" dirty="0"/>
              <a:t>It can produce novel images, video, music, speech, text, software code, and product designs</a:t>
            </a:r>
          </a:p>
          <a:p>
            <a:endParaRPr lang="en-US" sz="2000" dirty="0"/>
          </a:p>
          <a:p>
            <a:endParaRPr lang="en-US" sz="2000" dirty="0"/>
          </a:p>
          <a:p>
            <a:endParaRPr lang="en-US" sz="2000" dirty="0"/>
          </a:p>
          <a:p>
            <a:endParaRPr lang="en-US" sz="2000" dirty="0"/>
          </a:p>
          <a:p>
            <a:endParaRPr lang="en-US" sz="2000" dirty="0"/>
          </a:p>
          <a:p>
            <a:endParaRPr lang="en-US" sz="2800" dirty="0"/>
          </a:p>
          <a:p>
            <a:r>
              <a:rPr lang="en-US" sz="2000" dirty="0"/>
              <a:t>Complex math and enormous computing power are required to create these trained models, but they are, in essence, </a:t>
            </a:r>
            <a:r>
              <a:rPr lang="en-US" sz="2000" b="1" dirty="0">
                <a:solidFill>
                  <a:srgbClr val="0070C0"/>
                </a:solidFill>
              </a:rPr>
              <a:t>prediction algorithms</a:t>
            </a:r>
          </a:p>
        </p:txBody>
      </p:sp>
      <p:sp>
        <p:nvSpPr>
          <p:cNvPr id="6" name="TextBox 5">
            <a:extLst>
              <a:ext uri="{FF2B5EF4-FFF2-40B4-BE49-F238E27FC236}">
                <a16:creationId xmlns:a16="http://schemas.microsoft.com/office/drawing/2014/main" id="{0E906DAD-A766-A2F5-80B9-C170D5BB4F28}"/>
              </a:ext>
            </a:extLst>
          </p:cNvPr>
          <p:cNvSpPr txBox="1"/>
          <p:nvPr/>
        </p:nvSpPr>
        <p:spPr>
          <a:xfrm>
            <a:off x="74538" y="6560886"/>
            <a:ext cx="7253555" cy="215444"/>
          </a:xfrm>
          <a:prstGeom prst="rect">
            <a:avLst/>
          </a:prstGeom>
          <a:noFill/>
        </p:spPr>
        <p:txBody>
          <a:bodyPr wrap="square" rtlCol="0">
            <a:spAutoFit/>
          </a:bodyPr>
          <a:lstStyle/>
          <a:p>
            <a:r>
              <a:rPr lang="en-US" sz="800" dirty="0"/>
              <a:t>Source: https://www.gartner.com/en/topics/generative-ai</a:t>
            </a:r>
          </a:p>
        </p:txBody>
      </p:sp>
      <p:pic>
        <p:nvPicPr>
          <p:cNvPr id="8" name="Picture 7" descr="A white and blue rectangular box with text&#10;&#10;Description automatically generated">
            <a:extLst>
              <a:ext uri="{FF2B5EF4-FFF2-40B4-BE49-F238E27FC236}">
                <a16:creationId xmlns:a16="http://schemas.microsoft.com/office/drawing/2014/main" id="{DB69114F-5930-50C1-F23B-E9514432C75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890445" y="3257300"/>
            <a:ext cx="5363110" cy="1107102"/>
          </a:xfrm>
          <a:prstGeom prst="rect">
            <a:avLst/>
          </a:prstGeom>
        </p:spPr>
      </p:pic>
      <p:pic>
        <p:nvPicPr>
          <p:cNvPr id="10" name="Picture 9" descr="A white and blue rectangular box with text&#10;&#10;Description automatically generated">
            <a:extLst>
              <a:ext uri="{FF2B5EF4-FFF2-40B4-BE49-F238E27FC236}">
                <a16:creationId xmlns:a16="http://schemas.microsoft.com/office/drawing/2014/main" id="{A149F166-03E5-A407-BF06-9012FE1F90B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345914" y="4295006"/>
            <a:ext cx="6452171" cy="1253448"/>
          </a:xfrm>
          <a:prstGeom prst="rect">
            <a:avLst/>
          </a:prstGeom>
        </p:spPr>
      </p:pic>
      <p:sp>
        <p:nvSpPr>
          <p:cNvPr id="11" name="TextBox 10">
            <a:extLst>
              <a:ext uri="{FF2B5EF4-FFF2-40B4-BE49-F238E27FC236}">
                <a16:creationId xmlns:a16="http://schemas.microsoft.com/office/drawing/2014/main" id="{2FF98E32-BC90-C42C-9377-4FF2BF004279}"/>
              </a:ext>
            </a:extLst>
          </p:cNvPr>
          <p:cNvSpPr txBox="1"/>
          <p:nvPr/>
        </p:nvSpPr>
        <p:spPr>
          <a:xfrm>
            <a:off x="1962364" y="234648"/>
            <a:ext cx="6133672" cy="646331"/>
          </a:xfrm>
          <a:prstGeom prst="rect">
            <a:avLst/>
          </a:prstGeom>
          <a:noFill/>
        </p:spPr>
        <p:txBody>
          <a:bodyPr wrap="square" rtlCol="0">
            <a:spAutoFit/>
          </a:bodyPr>
          <a:lstStyle/>
          <a:p>
            <a:r>
              <a:rPr lang="en-US" sz="3600" b="1" dirty="0"/>
              <a:t>What is Generative AI ?</a:t>
            </a:r>
          </a:p>
        </p:txBody>
      </p:sp>
    </p:spTree>
    <p:extLst>
      <p:ext uri="{BB962C8B-B14F-4D97-AF65-F5344CB8AC3E}">
        <p14:creationId xmlns:p14="http://schemas.microsoft.com/office/powerpoint/2010/main" val="391311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E425A-D4FC-EA94-9131-636C703A5CBC}"/>
              </a:ext>
            </a:extLst>
          </p:cNvPr>
          <p:cNvSpPr>
            <a:spLocks noGrp="1"/>
          </p:cNvSpPr>
          <p:nvPr>
            <p:ph type="title"/>
          </p:nvPr>
        </p:nvSpPr>
        <p:spPr>
          <a:xfrm>
            <a:off x="457200" y="274638"/>
            <a:ext cx="8229600" cy="701407"/>
          </a:xfrm>
        </p:spPr>
        <p:txBody>
          <a:bodyPr/>
          <a:lstStyle/>
          <a:p>
            <a:r>
              <a:rPr lang="en-US" sz="3600" b="1" dirty="0"/>
              <a:t>What is an AI Transformer ?</a:t>
            </a:r>
          </a:p>
        </p:txBody>
      </p:sp>
      <p:sp>
        <p:nvSpPr>
          <p:cNvPr id="3" name="Content Placeholder 2">
            <a:extLst>
              <a:ext uri="{FF2B5EF4-FFF2-40B4-BE49-F238E27FC236}">
                <a16:creationId xmlns:a16="http://schemas.microsoft.com/office/drawing/2014/main" id="{03617205-4921-A4D3-6778-FA393F24DC73}"/>
              </a:ext>
            </a:extLst>
          </p:cNvPr>
          <p:cNvSpPr>
            <a:spLocks noGrp="1"/>
          </p:cNvSpPr>
          <p:nvPr>
            <p:ph idx="1"/>
          </p:nvPr>
        </p:nvSpPr>
        <p:spPr>
          <a:xfrm>
            <a:off x="327061" y="1040455"/>
            <a:ext cx="5265506" cy="4985732"/>
          </a:xfrm>
        </p:spPr>
        <p:txBody>
          <a:bodyPr/>
          <a:lstStyle/>
          <a:p>
            <a:r>
              <a:rPr lang="en-US" sz="2400" dirty="0"/>
              <a:t>A Transformer is a Neural Network Architecture that relies on an “</a:t>
            </a:r>
            <a:r>
              <a:rPr lang="en-US" sz="2400" b="1" dirty="0">
                <a:solidFill>
                  <a:srgbClr val="0070C0"/>
                </a:solidFill>
              </a:rPr>
              <a:t>Attention Mechanism</a:t>
            </a:r>
            <a:r>
              <a:rPr lang="en-US" sz="2400" dirty="0"/>
              <a:t>” to properly weight the importance of elements of a Sequence (e.g., particular words in a sentence)</a:t>
            </a:r>
          </a:p>
          <a:p>
            <a:r>
              <a:rPr lang="en-US" sz="2400" dirty="0"/>
              <a:t>Computers don’t understand words. Instead, they work on </a:t>
            </a:r>
            <a:r>
              <a:rPr lang="en-US" sz="2400" b="1" dirty="0">
                <a:solidFill>
                  <a:srgbClr val="0070C0"/>
                </a:solidFill>
              </a:rPr>
              <a:t>numbers, vectors or matrices</a:t>
            </a:r>
            <a:r>
              <a:rPr lang="en-US" sz="2400" dirty="0"/>
              <a:t>. So, we need to convert words to a vector.</a:t>
            </a:r>
          </a:p>
        </p:txBody>
      </p:sp>
      <p:pic>
        <p:nvPicPr>
          <p:cNvPr id="5" name="Picture 4" descr="A diagram of a process&#10;&#10;Description automatically generated">
            <a:extLst>
              <a:ext uri="{FF2B5EF4-FFF2-40B4-BE49-F238E27FC236}">
                <a16:creationId xmlns:a16="http://schemas.microsoft.com/office/drawing/2014/main" id="{C1B3022A-ED1C-DA42-D632-6E500ED6480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808323" y="976045"/>
            <a:ext cx="3020603" cy="4363094"/>
          </a:xfrm>
          <a:prstGeom prst="rect">
            <a:avLst/>
          </a:prstGeom>
        </p:spPr>
      </p:pic>
      <p:sp>
        <p:nvSpPr>
          <p:cNvPr id="6" name="Content Placeholder 2">
            <a:extLst>
              <a:ext uri="{FF2B5EF4-FFF2-40B4-BE49-F238E27FC236}">
                <a16:creationId xmlns:a16="http://schemas.microsoft.com/office/drawing/2014/main" id="{4009BF14-69E9-1910-6D87-EAF4A060BAC1}"/>
              </a:ext>
            </a:extLst>
          </p:cNvPr>
          <p:cNvSpPr txBox="1">
            <a:spLocks/>
          </p:cNvSpPr>
          <p:nvPr/>
        </p:nvSpPr>
        <p:spPr bwMode="auto">
          <a:xfrm>
            <a:off x="327061" y="5288819"/>
            <a:ext cx="8359739" cy="128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kern="0" dirty="0"/>
              <a:t>The Transformer architecture replaced previous Recurrent (RNN) and Long-Short Term Memory (LSTM) Neural Network Models beginning after 2017</a:t>
            </a:r>
          </a:p>
          <a:p>
            <a:pPr marL="0" indent="0">
              <a:buFontTx/>
              <a:buNone/>
            </a:pPr>
            <a:endParaRPr lang="en-US" sz="2400" kern="0" dirty="0"/>
          </a:p>
        </p:txBody>
      </p:sp>
      <p:sp>
        <p:nvSpPr>
          <p:cNvPr id="7" name="TextBox 6">
            <a:extLst>
              <a:ext uri="{FF2B5EF4-FFF2-40B4-BE49-F238E27FC236}">
                <a16:creationId xmlns:a16="http://schemas.microsoft.com/office/drawing/2014/main" id="{B732E999-6760-461D-18F6-6C292E2B41B4}"/>
              </a:ext>
            </a:extLst>
          </p:cNvPr>
          <p:cNvSpPr txBox="1"/>
          <p:nvPr/>
        </p:nvSpPr>
        <p:spPr>
          <a:xfrm>
            <a:off x="184935" y="6562786"/>
            <a:ext cx="4252594" cy="215444"/>
          </a:xfrm>
          <a:prstGeom prst="rect">
            <a:avLst/>
          </a:prstGeom>
          <a:noFill/>
        </p:spPr>
        <p:txBody>
          <a:bodyPr wrap="square" rtlCol="0">
            <a:spAutoFit/>
          </a:bodyPr>
          <a:lstStyle/>
          <a:p>
            <a:r>
              <a:rPr lang="en-US" sz="800" dirty="0"/>
              <a:t>Source: https://builtin.com/artificial-intelligence/transformer-neural-network</a:t>
            </a:r>
          </a:p>
        </p:txBody>
      </p:sp>
    </p:spTree>
    <p:extLst>
      <p:ext uri="{BB962C8B-B14F-4D97-AF65-F5344CB8AC3E}">
        <p14:creationId xmlns:p14="http://schemas.microsoft.com/office/powerpoint/2010/main" val="381357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C6BE1-72A5-4BCB-BBA0-AB63C18D7D16}"/>
              </a:ext>
            </a:extLst>
          </p:cNvPr>
          <p:cNvSpPr/>
          <p:nvPr/>
        </p:nvSpPr>
        <p:spPr>
          <a:xfrm>
            <a:off x="493060" y="1685365"/>
            <a:ext cx="8429946" cy="58718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376518" y="23018"/>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655985" y="1685365"/>
            <a:ext cx="7734980" cy="4123158"/>
          </a:xfrm>
        </p:spPr>
        <p:txBody>
          <a:bodyPr/>
          <a:lstStyle/>
          <a:p>
            <a:pPr marL="347472" algn="l" rtl="0" fontAlgn="base">
              <a:spcBef>
                <a:spcPts val="768"/>
              </a:spcBef>
              <a:spcAft>
                <a:spcPts val="0"/>
              </a:spcAft>
            </a:pPr>
            <a:r>
              <a:rPr lang="en-US" b="1" spc="-1" dirty="0">
                <a:solidFill>
                  <a:schemeClr val="accent2"/>
                </a:solidFill>
                <a:effectLst/>
                <a:latin typeface="Arial" panose="020B0604020202020204" pitchFamily="34" charset="0"/>
              </a:rPr>
              <a:t>AI In The </a:t>
            </a:r>
            <a:r>
              <a:rPr lang="en-US" b="1" spc="-1" dirty="0">
                <a:solidFill>
                  <a:schemeClr val="accent2"/>
                </a:solidFill>
                <a:latin typeface="Arial" panose="020B0604020202020204" pitchFamily="34" charset="0"/>
              </a:rPr>
              <a:t>News/Media</a:t>
            </a:r>
            <a:r>
              <a:rPr lang="en-US" b="1" spc="-1" dirty="0">
                <a:solidFill>
                  <a:schemeClr val="accent2"/>
                </a:solidFill>
                <a:effectLst/>
                <a:latin typeface="Arial" panose="020B0604020202020204" pitchFamily="34" charset="0"/>
              </a:rPr>
              <a:t> </a:t>
            </a:r>
          </a:p>
          <a:p>
            <a:pPr marL="397764" lvl="1" indent="0">
              <a:spcBef>
                <a:spcPts val="672"/>
              </a:spcBef>
              <a:spcAft>
                <a:spcPts val="0"/>
              </a:spcAft>
              <a:buNone/>
            </a:pPr>
            <a:r>
              <a:rPr lang="en-US" sz="3200" dirty="0">
                <a:solidFill>
                  <a:schemeClr val="bg1"/>
                </a:solidFill>
                <a:ea typeface="+mn-ea"/>
                <a:cs typeface="+mn-cs"/>
              </a:rPr>
              <a:t>–</a:t>
            </a:r>
            <a:r>
              <a:rPr lang="en-US" sz="3200" b="1" dirty="0">
                <a:solidFill>
                  <a:schemeClr val="bg1"/>
                </a:solidFill>
                <a:ea typeface="+mn-ea"/>
                <a:cs typeface="+mn-cs"/>
              </a:rPr>
              <a:t> Current Trends</a:t>
            </a:r>
          </a:p>
          <a:p>
            <a:pPr marL="347472" algn="l" rtl="0" fontAlgn="base">
              <a:spcBef>
                <a:spcPts val="768"/>
              </a:spcBef>
              <a:spcAft>
                <a:spcPts val="0"/>
              </a:spcAft>
            </a:pPr>
            <a:r>
              <a:rPr lang="en-US" b="1" spc="-1" dirty="0">
                <a:solidFill>
                  <a:schemeClr val="bg1"/>
                </a:solidFill>
                <a:effectLst/>
                <a:latin typeface="Arial" panose="020B0604020202020204" pitchFamily="34" charset="0"/>
              </a:rPr>
              <a:t>What IS AI?</a:t>
            </a:r>
            <a:endParaRPr lang="en-US" dirty="0">
              <a:solidFill>
                <a:schemeClr val="bg1"/>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Current Uses of AI</a:t>
            </a:r>
            <a:endParaRPr lang="en-US" dirty="0">
              <a:solidFill>
                <a:schemeClr val="bg1"/>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Is This Intelligent?</a:t>
            </a:r>
          </a:p>
          <a:p>
            <a:pPr marL="347472" algn="l" rtl="0" fontAlgn="base">
              <a:spcBef>
                <a:spcPts val="768"/>
              </a:spcBef>
              <a:spcAft>
                <a:spcPts val="0"/>
              </a:spcAft>
            </a:pPr>
            <a:r>
              <a:rPr lang="en-US" b="1" spc="-1" dirty="0">
                <a:solidFill>
                  <a:schemeClr val="bg1"/>
                </a:solidFill>
                <a:effectLst/>
                <a:latin typeface="Arial" panose="020B0604020202020204" pitchFamily="34" charset="0"/>
              </a:rPr>
              <a:t>Where Is This Going?</a:t>
            </a:r>
            <a:endParaRPr lang="en-US" dirty="0">
              <a:solidFill>
                <a:schemeClr val="bg1"/>
              </a:solidFill>
              <a:effectLst/>
            </a:endParaRPr>
          </a:p>
        </p:txBody>
      </p:sp>
    </p:spTree>
    <p:extLst>
      <p:ext uri="{BB962C8B-B14F-4D97-AF65-F5344CB8AC3E}">
        <p14:creationId xmlns:p14="http://schemas.microsoft.com/office/powerpoint/2010/main" val="1575633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9474F2-5C8E-4B33-6CDE-948BDB5A1E91}"/>
              </a:ext>
            </a:extLst>
          </p:cNvPr>
          <p:cNvSpPr txBox="1"/>
          <p:nvPr/>
        </p:nvSpPr>
        <p:spPr>
          <a:xfrm>
            <a:off x="188260" y="980996"/>
            <a:ext cx="6052458" cy="1754326"/>
          </a:xfrm>
          <a:prstGeom prst="rect">
            <a:avLst/>
          </a:prstGeom>
          <a:noFill/>
        </p:spPr>
        <p:txBody>
          <a:bodyPr wrap="square" rtlCol="0">
            <a:spAutoFit/>
          </a:bodyPr>
          <a:lstStyle/>
          <a:p>
            <a:pPr marL="285750" indent="-285750">
              <a:buFont typeface="Arial" panose="020B0604020202020204" pitchFamily="34" charset="0"/>
              <a:buChar char="•"/>
              <a:defRPr/>
            </a:pPr>
            <a:r>
              <a:rPr lang="en-US" sz="1800" dirty="0"/>
              <a:t>OpenAI admits that ChatGPT sometimes writes </a:t>
            </a:r>
            <a:r>
              <a:rPr lang="en-US" sz="1800" b="1" dirty="0">
                <a:solidFill>
                  <a:srgbClr val="C00000"/>
                </a:solidFill>
              </a:rPr>
              <a:t>plausible-sounding but incorrect or nonsensical answers</a:t>
            </a:r>
            <a:r>
              <a:rPr lang="en-US" sz="1800" dirty="0"/>
              <a:t>.  </a:t>
            </a:r>
          </a:p>
          <a:p>
            <a:pPr marL="742950" lvl="1" indent="-285750">
              <a:buFont typeface="Wingdings" panose="05000000000000000000" pitchFamily="2" charset="2"/>
              <a:buChar char="§"/>
              <a:defRPr/>
            </a:pPr>
            <a:r>
              <a:rPr lang="en-US" dirty="0"/>
              <a:t>These are actually called ‘</a:t>
            </a:r>
            <a:r>
              <a:rPr lang="en-US" b="1" dirty="0">
                <a:solidFill>
                  <a:srgbClr val="C00000"/>
                </a:solidFill>
              </a:rPr>
              <a:t>hallucinations</a:t>
            </a:r>
            <a:r>
              <a:rPr lang="en-US" dirty="0"/>
              <a:t>’</a:t>
            </a:r>
          </a:p>
          <a:p>
            <a:pPr marL="742950" lvl="1" indent="-285750">
              <a:buFont typeface="Wingdings" panose="05000000000000000000" pitchFamily="2" charset="2"/>
              <a:buChar char="§"/>
              <a:defRPr/>
            </a:pPr>
            <a:r>
              <a:rPr lang="en-US" dirty="0"/>
              <a:t>It is often excessively verbose and overuses certain phrases.</a:t>
            </a:r>
          </a:p>
        </p:txBody>
      </p:sp>
      <p:sp>
        <p:nvSpPr>
          <p:cNvPr id="3" name="TextBox 2">
            <a:extLst>
              <a:ext uri="{FF2B5EF4-FFF2-40B4-BE49-F238E27FC236}">
                <a16:creationId xmlns:a16="http://schemas.microsoft.com/office/drawing/2014/main" id="{3BDFEA90-AA29-1B2B-7B85-3F7CB3118EE5}"/>
              </a:ext>
            </a:extLst>
          </p:cNvPr>
          <p:cNvSpPr txBox="1"/>
          <p:nvPr/>
        </p:nvSpPr>
        <p:spPr>
          <a:xfrm>
            <a:off x="188261" y="6519446"/>
            <a:ext cx="6052457"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https://www.howtogeek.com/886928/6-things-you-shouldnt-use-chatgpt-for/       https://openai.com/blog/chatgpt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https://www.malwarebytes.com/blog/podcast/2023/06/trusting-ai-not-to-lie-lock-and-code-s04e12</a:t>
            </a:r>
          </a:p>
        </p:txBody>
      </p:sp>
      <p:sp>
        <p:nvSpPr>
          <p:cNvPr id="5" name="TextBox 4">
            <a:extLst>
              <a:ext uri="{FF2B5EF4-FFF2-40B4-BE49-F238E27FC236}">
                <a16:creationId xmlns:a16="http://schemas.microsoft.com/office/drawing/2014/main" id="{5EE2B982-8338-75F9-7C2C-F6847108C24D}"/>
              </a:ext>
            </a:extLst>
          </p:cNvPr>
          <p:cNvSpPr txBox="1"/>
          <p:nvPr/>
        </p:nvSpPr>
        <p:spPr>
          <a:xfrm>
            <a:off x="806824" y="322729"/>
            <a:ext cx="7530352" cy="461665"/>
          </a:xfrm>
          <a:prstGeom prst="rect">
            <a:avLst/>
          </a:prstGeom>
          <a:noFill/>
        </p:spPr>
        <p:txBody>
          <a:bodyPr wrap="square" rtlCol="0">
            <a:spAutoFit/>
          </a:bodyPr>
          <a:lstStyle/>
          <a:p>
            <a:r>
              <a:rPr lang="en-US" sz="2400" b="1" dirty="0">
                <a:solidFill>
                  <a:srgbClr val="0070C0"/>
                </a:solidFill>
              </a:rPr>
              <a:t>Known Problems with ChatGPT (or ANY </a:t>
            </a:r>
            <a:r>
              <a:rPr lang="en-US" sz="2400" b="1" dirty="0" err="1">
                <a:solidFill>
                  <a:srgbClr val="0070C0"/>
                </a:solidFill>
              </a:rPr>
              <a:t>ChatBot</a:t>
            </a:r>
            <a:r>
              <a:rPr lang="en-US" sz="2400" b="1" dirty="0">
                <a:solidFill>
                  <a:srgbClr val="0070C0"/>
                </a:solidFill>
              </a:rPr>
              <a:t>)</a:t>
            </a:r>
          </a:p>
        </p:txBody>
      </p:sp>
      <p:pic>
        <p:nvPicPr>
          <p:cNvPr id="6" name="Picture 5" descr="A person touching a screen with icons&#10;&#10;Description automatically generated">
            <a:extLst>
              <a:ext uri="{FF2B5EF4-FFF2-40B4-BE49-F238E27FC236}">
                <a16:creationId xmlns:a16="http://schemas.microsoft.com/office/drawing/2014/main" id="{E8979613-D44E-67C9-77B2-D4ED028A1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549" y="854086"/>
            <a:ext cx="2841192" cy="1787505"/>
          </a:xfrm>
          <a:prstGeom prst="rect">
            <a:avLst/>
          </a:prstGeom>
        </p:spPr>
      </p:pic>
      <p:sp>
        <p:nvSpPr>
          <p:cNvPr id="7" name="TextBox 6">
            <a:extLst>
              <a:ext uri="{FF2B5EF4-FFF2-40B4-BE49-F238E27FC236}">
                <a16:creationId xmlns:a16="http://schemas.microsoft.com/office/drawing/2014/main" id="{A88944F9-34EB-D9AC-A5D8-79C4EA455046}"/>
              </a:ext>
            </a:extLst>
          </p:cNvPr>
          <p:cNvSpPr txBox="1"/>
          <p:nvPr/>
        </p:nvSpPr>
        <p:spPr>
          <a:xfrm>
            <a:off x="188259" y="2768501"/>
            <a:ext cx="8892987" cy="3639458"/>
          </a:xfrm>
          <a:prstGeom prst="rect">
            <a:avLst/>
          </a:prstGeom>
          <a:noFill/>
        </p:spPr>
        <p:txBody>
          <a:bodyPr wrap="square" rtlCol="0">
            <a:spAutoFit/>
          </a:bodyPr>
          <a:lstStyle/>
          <a:p>
            <a:pPr marL="285750" indent="-285750">
              <a:spcBef>
                <a:spcPts val="1200"/>
              </a:spcBef>
              <a:buFont typeface="Arial" panose="020B0604020202020204" pitchFamily="34" charset="0"/>
              <a:buChar char="•"/>
              <a:defRPr/>
            </a:pPr>
            <a:r>
              <a:rPr lang="en-US" sz="1800" dirty="0"/>
              <a:t>Its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proficiency largely depends on the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quality and clarity of the prompt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it’s given. </a:t>
            </a:r>
          </a:p>
          <a:p>
            <a:pPr marL="285750" indent="-285750">
              <a:spcBef>
                <a:spcPts val="1200"/>
              </a:spcBef>
              <a:buFont typeface="Arial" panose="020B0604020202020204" pitchFamily="34" charset="0"/>
              <a:buChar char="•"/>
              <a:defRPr/>
            </a:pPr>
            <a:r>
              <a:rPr lang="en-US" dirty="0"/>
              <a:t>“Ideally, the model would ask clarifying questions when the user provided an ambiguous query. Instead, our current models usually guess what the user intended.” </a:t>
            </a:r>
          </a:p>
          <a:p>
            <a:pPr marL="285750" indent="-285750">
              <a:spcBef>
                <a:spcPts val="1200"/>
              </a:spcBef>
              <a:buFont typeface="Arial" panose="020B0604020202020204" pitchFamily="34" charset="0"/>
              <a:buChar char="•"/>
              <a:defRPr/>
            </a:pPr>
            <a:r>
              <a:rPr lang="en-US" dirty="0">
                <a:solidFill>
                  <a:srgbClr val="000000"/>
                </a:solidFill>
              </a:rPr>
              <a:t>ChatGPT is </a:t>
            </a:r>
            <a:r>
              <a:rPr lang="en-US" b="1" dirty="0">
                <a:solidFill>
                  <a:srgbClr val="C00000"/>
                </a:solidFill>
              </a:rPr>
              <a:t>not</a:t>
            </a:r>
            <a:r>
              <a:rPr lang="en-US" dirty="0">
                <a:solidFill>
                  <a:srgbClr val="000000"/>
                </a:solidFill>
              </a:rPr>
              <a:t> a: </a:t>
            </a:r>
          </a:p>
          <a:p>
            <a:pPr marL="742950" lvl="1" indent="-285750">
              <a:spcBef>
                <a:spcPts val="300"/>
              </a:spcBef>
              <a:buFont typeface="Wingdings" panose="05000000000000000000" pitchFamily="2" charset="2"/>
              <a:buChar char="§"/>
              <a:defRPr/>
            </a:pPr>
            <a:r>
              <a:rPr lang="en-US" dirty="0">
                <a:solidFill>
                  <a:srgbClr val="000000"/>
                </a:solidFill>
              </a:rPr>
              <a:t>secure channel for sensitive information, </a:t>
            </a:r>
          </a:p>
          <a:p>
            <a:pPr marL="742950" lvl="1" indent="-285750">
              <a:spcBef>
                <a:spcPts val="300"/>
              </a:spcBef>
              <a:buFont typeface="Wingdings" panose="05000000000000000000" pitchFamily="2" charset="2"/>
              <a:buChar char="§"/>
              <a:defRPr/>
            </a:pPr>
            <a:r>
              <a:rPr lang="en-US" dirty="0">
                <a:solidFill>
                  <a:srgbClr val="000000"/>
                </a:solidFill>
              </a:rPr>
              <a:t>reliable source for legal or medical advice, </a:t>
            </a:r>
          </a:p>
          <a:p>
            <a:pPr marL="742950" lvl="1" indent="-285750">
              <a:spcBef>
                <a:spcPts val="300"/>
              </a:spcBef>
              <a:buFont typeface="Wingdings" panose="05000000000000000000" pitchFamily="2" charset="2"/>
              <a:buChar char="§"/>
              <a:defRPr/>
            </a:pPr>
            <a:r>
              <a:rPr lang="en-US" dirty="0">
                <a:solidFill>
                  <a:srgbClr val="000000"/>
                </a:solidFill>
              </a:rPr>
              <a:t>substitute for human decision-making or professional mental health support, </a:t>
            </a:r>
          </a:p>
          <a:p>
            <a:pPr marL="742950" lvl="1" indent="-285750">
              <a:spcBef>
                <a:spcPts val="300"/>
              </a:spcBef>
              <a:buFont typeface="Wingdings" panose="05000000000000000000" pitchFamily="2" charset="2"/>
              <a:buChar char="§"/>
              <a:defRPr/>
            </a:pPr>
            <a:r>
              <a:rPr lang="en-US" dirty="0">
                <a:solidFill>
                  <a:srgbClr val="000000"/>
                </a:solidFill>
              </a:rPr>
              <a:t>a precise tool for complex mathematics, or</a:t>
            </a:r>
            <a:r>
              <a:rPr lang="en-US" dirty="0"/>
              <a:t> </a:t>
            </a:r>
          </a:p>
          <a:p>
            <a:pPr marL="742950" lvl="1" indent="-285750">
              <a:spcBef>
                <a:spcPts val="300"/>
              </a:spcBef>
              <a:buFont typeface="Wingdings" panose="05000000000000000000" pitchFamily="2" charset="2"/>
              <a:buChar char="§"/>
              <a:defRPr/>
            </a:pPr>
            <a:r>
              <a:rPr lang="en-US" dirty="0">
                <a:solidFill>
                  <a:srgbClr val="000000"/>
                </a:solidFill>
              </a:rPr>
              <a:t>definitive source of truth (</a:t>
            </a:r>
            <a:r>
              <a:rPr lang="en-US" dirty="0"/>
              <a:t>there’s currently </a:t>
            </a:r>
            <a:r>
              <a:rPr lang="en-US" b="1" dirty="0">
                <a:solidFill>
                  <a:schemeClr val="accent2"/>
                </a:solidFill>
              </a:rPr>
              <a:t>no source of truth)</a:t>
            </a:r>
            <a:r>
              <a:rPr lang="en-US" dirty="0"/>
              <a:t>.</a:t>
            </a:r>
            <a:r>
              <a:rPr lang="en-US" dirty="0">
                <a:solidFill>
                  <a:srgbClr val="000000"/>
                </a:solidFill>
              </a:rPr>
              <a:t> </a:t>
            </a:r>
          </a:p>
          <a:p>
            <a:pPr marL="285750" lvl="0" indent="-285750">
              <a:buFont typeface="Arial" panose="020B0604020202020204" pitchFamily="34" charset="0"/>
              <a:buChar char="•"/>
              <a:defRPr/>
            </a:pPr>
            <a:endParaRPr lang="en-US" dirty="0"/>
          </a:p>
        </p:txBody>
      </p:sp>
      <p:grpSp>
        <p:nvGrpSpPr>
          <p:cNvPr id="14" name="Group 13">
            <a:extLst>
              <a:ext uri="{FF2B5EF4-FFF2-40B4-BE49-F238E27FC236}">
                <a16:creationId xmlns:a16="http://schemas.microsoft.com/office/drawing/2014/main" id="{73671123-27C5-7DDB-85E4-D79ED83F3443}"/>
              </a:ext>
            </a:extLst>
          </p:cNvPr>
          <p:cNvGrpSpPr/>
          <p:nvPr/>
        </p:nvGrpSpPr>
        <p:grpSpPr>
          <a:xfrm>
            <a:off x="6384533" y="4218898"/>
            <a:ext cx="2356055" cy="1563337"/>
            <a:chOff x="6384533" y="4218898"/>
            <a:chExt cx="2356055" cy="1563337"/>
          </a:xfrm>
        </p:grpSpPr>
        <p:sp>
          <p:nvSpPr>
            <p:cNvPr id="8" name="TextBox 7">
              <a:extLst>
                <a:ext uri="{FF2B5EF4-FFF2-40B4-BE49-F238E27FC236}">
                  <a16:creationId xmlns:a16="http://schemas.microsoft.com/office/drawing/2014/main" id="{7EEDE778-0BA0-5958-4D50-B0442FF0BC02}"/>
                </a:ext>
              </a:extLst>
            </p:cNvPr>
            <p:cNvSpPr txBox="1"/>
            <p:nvPr/>
          </p:nvSpPr>
          <p:spPr>
            <a:xfrm>
              <a:off x="6617615" y="4218898"/>
              <a:ext cx="2122973" cy="738664"/>
            </a:xfrm>
            <a:prstGeom prst="rect">
              <a:avLst/>
            </a:prstGeom>
            <a:noFill/>
          </p:spPr>
          <p:txBody>
            <a:bodyPr wrap="square" rtlCol="0">
              <a:spAutoFit/>
            </a:bodyPr>
            <a:lstStyle/>
            <a:p>
              <a:pPr algn="ctr"/>
              <a:r>
                <a:rPr lang="en-US" sz="1400" b="1" dirty="0">
                  <a:solidFill>
                    <a:srgbClr val="C00000"/>
                  </a:solidFill>
                </a:rPr>
                <a:t>This Statement is per OpenAI and many in the Tech world.</a:t>
              </a:r>
            </a:p>
          </p:txBody>
        </p:sp>
        <p:cxnSp>
          <p:nvCxnSpPr>
            <p:cNvPr id="12" name="Straight Arrow Connector 11">
              <a:extLst>
                <a:ext uri="{FF2B5EF4-FFF2-40B4-BE49-F238E27FC236}">
                  <a16:creationId xmlns:a16="http://schemas.microsoft.com/office/drawing/2014/main" id="{2B722F55-3B26-2C60-3B9B-982B90B39448}"/>
                </a:ext>
              </a:extLst>
            </p:cNvPr>
            <p:cNvCxnSpPr>
              <a:cxnSpLocks/>
            </p:cNvCxnSpPr>
            <p:nvPr/>
          </p:nvCxnSpPr>
          <p:spPr>
            <a:xfrm flipH="1">
              <a:off x="6384533" y="4814047"/>
              <a:ext cx="572079" cy="9681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92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500"/>
                                        <p:tgtEl>
                                          <p:spTgt spid="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Effect transition="in" filter="fade">
                                      <p:cBhvr>
                                        <p:cTn id="47" dur="500"/>
                                        <p:tgtEl>
                                          <p:spTgt spid="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6" end="6"/>
                                            </p:txEl>
                                          </p:spTgt>
                                        </p:tgtEl>
                                        <p:attrNameLst>
                                          <p:attrName>style.visibility</p:attrName>
                                        </p:attrNameLst>
                                      </p:cBhvr>
                                      <p:to>
                                        <p:strVal val="visible"/>
                                      </p:to>
                                    </p:set>
                                    <p:animEffect transition="in" filter="fade">
                                      <p:cBhvr>
                                        <p:cTn id="52" dur="500"/>
                                        <p:tgtEl>
                                          <p:spTgt spid="7">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7" end="7"/>
                                            </p:txEl>
                                          </p:spTgt>
                                        </p:tgtEl>
                                        <p:attrNameLst>
                                          <p:attrName>style.visibility</p:attrName>
                                        </p:attrNameLst>
                                      </p:cBhvr>
                                      <p:to>
                                        <p:strVal val="visible"/>
                                      </p:to>
                                    </p:set>
                                    <p:animEffect transition="in" filter="fade">
                                      <p:cBhvr>
                                        <p:cTn id="57" dur="500"/>
                                        <p:tgtEl>
                                          <p:spTgt spid="7">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480C72E-5842-E880-FF13-53065D7EF245}"/>
              </a:ext>
            </a:extLst>
          </p:cNvPr>
          <p:cNvSpPr>
            <a:spLocks noGrp="1" noChangeArrowheads="1"/>
          </p:cNvSpPr>
          <p:nvPr>
            <p:ph type="title"/>
          </p:nvPr>
        </p:nvSpPr>
        <p:spPr>
          <a:xfrm>
            <a:off x="457200" y="274638"/>
            <a:ext cx="8229600" cy="792162"/>
          </a:xfrm>
        </p:spPr>
        <p:txBody>
          <a:bodyPr/>
          <a:lstStyle/>
          <a:p>
            <a:r>
              <a:rPr lang="en-US" altLang="en-US" sz="3200" b="1" dirty="0"/>
              <a:t>Trusting AI not to lie: The cost of truth</a:t>
            </a:r>
            <a:endParaRPr lang="en-US" altLang="en-US" sz="3200" dirty="0"/>
          </a:p>
        </p:txBody>
      </p:sp>
      <p:sp>
        <p:nvSpPr>
          <p:cNvPr id="105475" name="Content Placeholder 2">
            <a:extLst>
              <a:ext uri="{FF2B5EF4-FFF2-40B4-BE49-F238E27FC236}">
                <a16:creationId xmlns:a16="http://schemas.microsoft.com/office/drawing/2014/main" id="{774B780C-6997-1ACF-977A-77F222CFB38B}"/>
              </a:ext>
            </a:extLst>
          </p:cNvPr>
          <p:cNvSpPr>
            <a:spLocks noGrp="1" noChangeArrowheads="1"/>
          </p:cNvSpPr>
          <p:nvPr>
            <p:ph idx="1"/>
          </p:nvPr>
        </p:nvSpPr>
        <p:spPr>
          <a:xfrm>
            <a:off x="385763" y="1166019"/>
            <a:ext cx="5631380" cy="1729582"/>
          </a:xfrm>
        </p:spPr>
        <p:txBody>
          <a:bodyPr/>
          <a:lstStyle/>
          <a:p>
            <a:r>
              <a:rPr lang="en-US" altLang="en-US" sz="2000" dirty="0"/>
              <a:t>Far from being understood simply as chatbots that can produce remarkable mimicries of human speech and dialogue, </a:t>
            </a:r>
            <a:r>
              <a:rPr lang="en-US" altLang="en-US" sz="2000" b="1" dirty="0">
                <a:solidFill>
                  <a:srgbClr val="0070C0"/>
                </a:solidFill>
              </a:rPr>
              <a:t>these tools are becoming sources of truth for countless individuals</a:t>
            </a:r>
          </a:p>
        </p:txBody>
      </p:sp>
      <p:sp>
        <p:nvSpPr>
          <p:cNvPr id="105476" name="TextBox 3">
            <a:extLst>
              <a:ext uri="{FF2B5EF4-FFF2-40B4-BE49-F238E27FC236}">
                <a16:creationId xmlns:a16="http://schemas.microsoft.com/office/drawing/2014/main" id="{BECF5000-2E05-4E88-1BDC-FA5D5E134013}"/>
              </a:ext>
            </a:extLst>
          </p:cNvPr>
          <p:cNvSpPr txBox="1">
            <a:spLocks noChangeArrowheads="1"/>
          </p:cNvSpPr>
          <p:nvPr/>
        </p:nvSpPr>
        <p:spPr bwMode="auto">
          <a:xfrm>
            <a:off x="170610" y="6583362"/>
            <a:ext cx="77358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https://www.malwarebytes.com/blog/podcast/2023/06/trusting-ai-not-to-lie-lock-and-code-s04e12</a:t>
            </a:r>
          </a:p>
        </p:txBody>
      </p:sp>
      <p:pic>
        <p:nvPicPr>
          <p:cNvPr id="2" name="Picture 1">
            <a:extLst>
              <a:ext uri="{FF2B5EF4-FFF2-40B4-BE49-F238E27FC236}">
                <a16:creationId xmlns:a16="http://schemas.microsoft.com/office/drawing/2014/main" id="{EFA9C482-B7B3-CFC0-70DA-4EF2700D9F6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88580" y="1273210"/>
            <a:ext cx="2520823" cy="1452061"/>
          </a:xfrm>
          <a:prstGeom prst="rect">
            <a:avLst/>
          </a:prstGeom>
        </p:spPr>
      </p:pic>
      <p:sp>
        <p:nvSpPr>
          <p:cNvPr id="3" name="Content Placeholder 2">
            <a:extLst>
              <a:ext uri="{FF2B5EF4-FFF2-40B4-BE49-F238E27FC236}">
                <a16:creationId xmlns:a16="http://schemas.microsoft.com/office/drawing/2014/main" id="{572F616D-F430-F0D6-FCE9-F76E8265C399}"/>
              </a:ext>
            </a:extLst>
          </p:cNvPr>
          <p:cNvSpPr txBox="1">
            <a:spLocks noChangeArrowheads="1"/>
          </p:cNvSpPr>
          <p:nvPr/>
        </p:nvSpPr>
        <p:spPr bwMode="auto">
          <a:xfrm>
            <a:off x="385762" y="2895601"/>
            <a:ext cx="8301037" cy="32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000" kern="0" dirty="0"/>
              <a:t>“What are the potential consequences of companies and individuals embracing natural language processing tools—like ChatGPT and Google's Bard—as </a:t>
            </a:r>
            <a:r>
              <a:rPr lang="en-US" altLang="en-US" sz="2000" b="1" kern="0" dirty="0">
                <a:solidFill>
                  <a:srgbClr val="0070C0"/>
                </a:solidFill>
              </a:rPr>
              <a:t>arbiters of truth</a:t>
            </a:r>
            <a:r>
              <a:rPr lang="en-US" altLang="en-US" sz="2000" kern="0" dirty="0"/>
              <a:t>?</a:t>
            </a:r>
            <a:r>
              <a:rPr lang="en-US" altLang="en-US" sz="1200" kern="0" dirty="0"/>
              <a:t> </a:t>
            </a:r>
          </a:p>
          <a:p>
            <a:pPr>
              <a:spcBef>
                <a:spcPts val="1200"/>
              </a:spcBef>
            </a:pPr>
            <a:r>
              <a:rPr lang="en-US" altLang="en-US" sz="2000" kern="0" dirty="0"/>
              <a:t>Many companies see artificial intelligence (AI) and large language models (LLM) as the future, no matter what industry they operate in. </a:t>
            </a:r>
          </a:p>
          <a:p>
            <a:pPr>
              <a:spcBef>
                <a:spcPts val="1200"/>
              </a:spcBef>
            </a:pPr>
            <a:r>
              <a:rPr lang="en-US" altLang="en-US" sz="2000" kern="0" dirty="0"/>
              <a:t>For example: Basic AI Language Translation Tools rapidly displaced human workers.  </a:t>
            </a:r>
          </a:p>
          <a:p>
            <a:pPr lvl="1">
              <a:buFont typeface="Wingdings" panose="05000000000000000000" pitchFamily="2" charset="2"/>
              <a:buChar char="§"/>
            </a:pPr>
            <a:r>
              <a:rPr lang="en-US" altLang="en-US" sz="1800" kern="0" dirty="0"/>
              <a:t>Although the AI tools were far, far cheaper, the quality of the translations — of the truth — was worse.”  </a:t>
            </a:r>
            <a:r>
              <a:rPr lang="en-US" altLang="en-US" sz="1600" kern="0" dirty="0"/>
              <a:t>— Mark Stockley of </a:t>
            </a:r>
            <a:r>
              <a:rPr lang="en-US" altLang="en-US" sz="1600" kern="0" dirty="0" err="1"/>
              <a:t>MalwareBytes</a:t>
            </a:r>
            <a:endParaRPr lang="en-US" altLang="en-US" sz="1800" kern="0" dirty="0"/>
          </a:p>
        </p:txBody>
      </p:sp>
    </p:spTree>
    <p:extLst>
      <p:ext uri="{BB962C8B-B14F-4D97-AF65-F5344CB8AC3E}">
        <p14:creationId xmlns:p14="http://schemas.microsoft.com/office/powerpoint/2010/main" val="344698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7E646-A378-F32C-B67E-37D74DF98170}"/>
              </a:ext>
            </a:extLst>
          </p:cNvPr>
          <p:cNvSpPr txBox="1"/>
          <p:nvPr/>
        </p:nvSpPr>
        <p:spPr>
          <a:xfrm>
            <a:off x="358589" y="1149300"/>
            <a:ext cx="4855669"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Google DeepMind's CEO,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Demis</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Hassabis, </a:t>
            </a:r>
            <a:r>
              <a:rPr kumimoji="0" lang="en-US" sz="20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claims</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that </a:t>
            </a:r>
            <a:r>
              <a:rPr kumimoji="0" lang="en-US" sz="20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Gemini</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their upcoming AI project, “will surpass OpenAI's ChatGPT in capabilities.”</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BA2DC4B-7B75-0CC9-049D-BC70A91D824F}"/>
              </a:ext>
            </a:extLst>
          </p:cNvPr>
          <p:cNvSpPr txBox="1"/>
          <p:nvPr/>
        </p:nvSpPr>
        <p:spPr>
          <a:xfrm>
            <a:off x="272143" y="6498772"/>
            <a:ext cx="63169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https://www.cmswire.com/digital-experience/google-deepmind-ceo-says-companys-ai-will-surpass-chatgpt/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https://www.linkedin.com/pulse/google-deepminds-ceo-says-its-next-algorithm-eclipse-chatgpt-jones</a:t>
            </a:r>
          </a:p>
        </p:txBody>
      </p:sp>
      <p:pic>
        <p:nvPicPr>
          <p:cNvPr id="6" name="Picture 5">
            <a:extLst>
              <a:ext uri="{FF2B5EF4-FFF2-40B4-BE49-F238E27FC236}">
                <a16:creationId xmlns:a16="http://schemas.microsoft.com/office/drawing/2014/main" id="{7FAC4493-8F59-B999-0470-2DB292C21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493313"/>
            <a:ext cx="4348412" cy="2369606"/>
          </a:xfrm>
          <a:prstGeom prst="rect">
            <a:avLst/>
          </a:prstGeom>
        </p:spPr>
      </p:pic>
      <p:sp>
        <p:nvSpPr>
          <p:cNvPr id="5" name="TextBox 4">
            <a:extLst>
              <a:ext uri="{FF2B5EF4-FFF2-40B4-BE49-F238E27FC236}">
                <a16:creationId xmlns:a16="http://schemas.microsoft.com/office/drawing/2014/main" id="{26568169-FA1B-2D48-EC56-14446DBF41E8}"/>
              </a:ext>
            </a:extLst>
          </p:cNvPr>
          <p:cNvSpPr txBox="1"/>
          <p:nvPr/>
        </p:nvSpPr>
        <p:spPr>
          <a:xfrm>
            <a:off x="634304" y="190281"/>
            <a:ext cx="6409765" cy="646331"/>
          </a:xfrm>
          <a:prstGeom prst="rect">
            <a:avLst/>
          </a:prstGeom>
          <a:noFill/>
        </p:spPr>
        <p:txBody>
          <a:bodyPr wrap="square" rtlCol="0">
            <a:spAutoFit/>
          </a:bodyPr>
          <a:lstStyle/>
          <a:p>
            <a:pPr algn="ctr"/>
            <a:r>
              <a:rPr lang="en-US" sz="3600" b="1" dirty="0">
                <a:solidFill>
                  <a:srgbClr val="0070C0"/>
                </a:solidFill>
              </a:rPr>
              <a:t>ChatGPT vs. Google Gemini</a:t>
            </a:r>
          </a:p>
        </p:txBody>
      </p:sp>
      <p:pic>
        <p:nvPicPr>
          <p:cNvPr id="8" name="Picture 7">
            <a:extLst>
              <a:ext uri="{FF2B5EF4-FFF2-40B4-BE49-F238E27FC236}">
                <a16:creationId xmlns:a16="http://schemas.microsoft.com/office/drawing/2014/main" id="{6A0C79BA-13A4-D094-319C-E28D6FA9B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303" y="1089926"/>
            <a:ext cx="3267531" cy="2019582"/>
          </a:xfrm>
          <a:prstGeom prst="rect">
            <a:avLst/>
          </a:prstGeom>
        </p:spPr>
      </p:pic>
      <p:sp>
        <p:nvSpPr>
          <p:cNvPr id="9" name="TextBox 8">
            <a:extLst>
              <a:ext uri="{FF2B5EF4-FFF2-40B4-BE49-F238E27FC236}">
                <a16:creationId xmlns:a16="http://schemas.microsoft.com/office/drawing/2014/main" id="{57D96066-7775-4C1C-8F73-F5184922CF71}"/>
              </a:ext>
            </a:extLst>
          </p:cNvPr>
          <p:cNvSpPr txBox="1"/>
          <p:nvPr/>
        </p:nvSpPr>
        <p:spPr>
          <a:xfrm>
            <a:off x="358589" y="2769765"/>
            <a:ext cx="3953435" cy="30931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effectLst/>
                <a:uLnTx/>
                <a:uFillTx/>
                <a:latin typeface="Arial" panose="020B0604020202020204" pitchFamily="34" charset="0"/>
                <a:ea typeface="+mn-ea"/>
                <a:cs typeface="+mn-cs"/>
              </a:rPr>
              <a:t>“</a:t>
            </a:r>
            <a:r>
              <a:rPr kumimoji="0" lang="en-US" sz="20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Gemini</a:t>
            </a: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will</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leverage a fusion of AlphaGo's techniques, the language prowess of models like GPT-4, and Reinforcement Learning</a:t>
            </a:r>
          </a:p>
          <a:p>
            <a:pPr marL="0" marR="0" lvl="0" indent="0" algn="l" defTabSz="914400" rtl="0" eaLnBrk="0" fontAlgn="base" latinLnBrk="0" hangingPunct="0">
              <a:lnSpc>
                <a:spcPct val="100000"/>
              </a:lnSpc>
              <a:spcBef>
                <a:spcPts val="1800"/>
              </a:spcBef>
              <a:spcAft>
                <a:spcPct val="0"/>
              </a:spcAft>
              <a:buClrTx/>
              <a:buSzTx/>
              <a:buFontTx/>
              <a:buNone/>
              <a:tabLst/>
              <a:defRPr/>
            </a:pPr>
            <a:r>
              <a:rPr lang="en-US" sz="2000" b="1" dirty="0">
                <a:solidFill>
                  <a:srgbClr val="000000"/>
                </a:solidFill>
              </a:rPr>
              <a:t>This will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enable Gemini to …learn from previous attempts and adapt its strategies based on feedback.</a:t>
            </a: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865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C6BE1-72A5-4BCB-BBA0-AB63C18D7D16}"/>
              </a:ext>
            </a:extLst>
          </p:cNvPr>
          <p:cNvSpPr/>
          <p:nvPr/>
        </p:nvSpPr>
        <p:spPr>
          <a:xfrm>
            <a:off x="376518" y="3747247"/>
            <a:ext cx="8429946" cy="537882"/>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376518" y="23018"/>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593231" y="1372207"/>
            <a:ext cx="8229600" cy="4525963"/>
          </a:xfrm>
        </p:spPr>
        <p:txBody>
          <a:bodyPr/>
          <a:lstStyle/>
          <a:p>
            <a:pPr marL="347472" algn="l" rtl="0" fontAlgn="base">
              <a:spcBef>
                <a:spcPts val="768"/>
              </a:spcBef>
              <a:spcAft>
                <a:spcPts val="0"/>
              </a:spcAft>
            </a:pPr>
            <a:r>
              <a:rPr lang="en-US" b="1" spc="-1" dirty="0">
                <a:solidFill>
                  <a:schemeClr val="bg2"/>
                </a:solidFill>
                <a:effectLst/>
                <a:latin typeface="Arial" panose="020B0604020202020204" pitchFamily="34" charset="0"/>
              </a:rPr>
              <a:t>AI In The </a:t>
            </a:r>
            <a:r>
              <a:rPr lang="en-US" b="1" spc="-1" dirty="0">
                <a:solidFill>
                  <a:schemeClr val="bg2"/>
                </a:solidFill>
                <a:latin typeface="Arial" panose="020B0604020202020204" pitchFamily="34" charset="0"/>
              </a:rPr>
              <a:t>News/Media</a:t>
            </a:r>
            <a:r>
              <a:rPr lang="en-US" b="1" spc="-1" dirty="0">
                <a:solidFill>
                  <a:schemeClr val="bg2"/>
                </a:solidFill>
                <a:effectLst/>
                <a:latin typeface="Arial" panose="020B0604020202020204" pitchFamily="34" charset="0"/>
              </a:rPr>
              <a:t> </a:t>
            </a:r>
          </a:p>
          <a:p>
            <a:pPr marL="347472" algn="l" rtl="0" fontAlgn="base">
              <a:spcBef>
                <a:spcPts val="768"/>
              </a:spcBef>
              <a:spcAft>
                <a:spcPts val="0"/>
              </a:spcAft>
            </a:pPr>
            <a:r>
              <a:rPr lang="en-US" b="1" spc="-1" dirty="0">
                <a:solidFill>
                  <a:schemeClr val="bg2"/>
                </a:solidFill>
                <a:effectLst/>
                <a:latin typeface="Arial" panose="020B0604020202020204" pitchFamily="34" charset="0"/>
              </a:rPr>
              <a:t>What IS AI?</a:t>
            </a:r>
            <a:endParaRPr lang="en-US" dirty="0">
              <a:solidFill>
                <a:schemeClr val="bg2"/>
              </a:solidFill>
              <a:effectLst/>
            </a:endParaRPr>
          </a:p>
          <a:p>
            <a:pPr marL="347472" algn="l" rtl="0" fontAlgn="base">
              <a:spcBef>
                <a:spcPts val="768"/>
              </a:spcBef>
              <a:spcAft>
                <a:spcPts val="0"/>
              </a:spcAft>
            </a:pPr>
            <a:r>
              <a:rPr lang="en-US" b="1" spc="-1" dirty="0">
                <a:solidFill>
                  <a:schemeClr val="bg2"/>
                </a:solidFill>
                <a:effectLst/>
                <a:latin typeface="Arial" panose="020B0604020202020204" pitchFamily="34" charset="0"/>
              </a:rPr>
              <a:t>Current Uses of AI</a:t>
            </a:r>
            <a:endParaRPr lang="en-US" dirty="0">
              <a:solidFill>
                <a:schemeClr val="bg2"/>
              </a:solidFill>
              <a:effectLst/>
            </a:endParaRPr>
          </a:p>
          <a:p>
            <a:pPr marL="397764" indent="0" algn="l" rtl="0" fontAlgn="base">
              <a:spcBef>
                <a:spcPts val="672"/>
              </a:spcBef>
              <a:spcAft>
                <a:spcPts val="0"/>
              </a:spcAft>
              <a:buNone/>
            </a:pPr>
            <a:r>
              <a:rPr lang="en-US" dirty="0">
                <a:solidFill>
                  <a:schemeClr val="bg2"/>
                </a:solidFill>
                <a:effectLst/>
              </a:rPr>
              <a:t>– </a:t>
            </a:r>
            <a:r>
              <a:rPr lang="en-US" b="1" spc="-1" dirty="0">
                <a:solidFill>
                  <a:schemeClr val="bg2"/>
                </a:solidFill>
                <a:effectLst/>
                <a:latin typeface="Arial" panose="020B0604020202020204" pitchFamily="34" charset="0"/>
              </a:rPr>
              <a:t>ChatGPT</a:t>
            </a:r>
          </a:p>
          <a:p>
            <a:pPr marL="397764" indent="0" algn="l" rtl="0" fontAlgn="base">
              <a:spcBef>
                <a:spcPts val="672"/>
              </a:spcBef>
              <a:spcAft>
                <a:spcPts val="0"/>
              </a:spcAft>
              <a:buNone/>
            </a:pPr>
            <a:r>
              <a:rPr lang="en-US" dirty="0">
                <a:solidFill>
                  <a:schemeClr val="accent2"/>
                </a:solidFill>
                <a:effectLst/>
              </a:rPr>
              <a:t>– </a:t>
            </a:r>
            <a:r>
              <a:rPr kumimoji="0" lang="en-US" b="1" i="0" u="none" strike="noStrike" kern="1200" cap="none" spc="0" normalizeH="0" baseline="0" noProof="0" dirty="0">
                <a:ln>
                  <a:noFill/>
                </a:ln>
                <a:solidFill>
                  <a:schemeClr val="accent2"/>
                </a:solidFill>
                <a:effectLst/>
                <a:uLnTx/>
                <a:uFillTx/>
                <a:latin typeface="Arial" panose="020B0604020202020204" pitchFamily="34" charset="0"/>
              </a:rPr>
              <a:t>The Human Cost of AI</a:t>
            </a:r>
            <a:endParaRPr lang="en-US" dirty="0">
              <a:solidFill>
                <a:schemeClr val="accent2"/>
              </a:solidFill>
              <a:effectLst/>
            </a:endParaRPr>
          </a:p>
          <a:p>
            <a:pPr marL="347472" algn="l" rtl="0" fontAlgn="base">
              <a:spcBef>
                <a:spcPts val="768"/>
              </a:spcBef>
              <a:spcAft>
                <a:spcPts val="0"/>
              </a:spcAft>
            </a:pPr>
            <a:r>
              <a:rPr lang="en-US" b="1" spc="-1" dirty="0">
                <a:solidFill>
                  <a:schemeClr val="bg1"/>
                </a:solidFill>
                <a:effectLst/>
                <a:latin typeface="Arial" panose="020B0604020202020204" pitchFamily="34" charset="0"/>
              </a:rPr>
              <a:t>Is This Intelligent?</a:t>
            </a:r>
          </a:p>
          <a:p>
            <a:pPr marL="347472" algn="l" rtl="0" fontAlgn="base">
              <a:spcBef>
                <a:spcPts val="768"/>
              </a:spcBef>
              <a:spcAft>
                <a:spcPts val="0"/>
              </a:spcAft>
            </a:pPr>
            <a:r>
              <a:rPr lang="en-US" b="1" spc="-1" dirty="0">
                <a:solidFill>
                  <a:schemeClr val="bg1"/>
                </a:solidFill>
                <a:effectLst/>
                <a:latin typeface="Arial" panose="020B0604020202020204" pitchFamily="34" charset="0"/>
              </a:rPr>
              <a:t>Where Is This Going?</a:t>
            </a:r>
            <a:endParaRPr lang="en-US" dirty="0">
              <a:solidFill>
                <a:schemeClr val="bg1"/>
              </a:solidFill>
              <a:effectLst/>
            </a:endParaRPr>
          </a:p>
        </p:txBody>
      </p:sp>
    </p:spTree>
    <p:extLst>
      <p:ext uri="{BB962C8B-B14F-4D97-AF65-F5344CB8AC3E}">
        <p14:creationId xmlns:p14="http://schemas.microsoft.com/office/powerpoint/2010/main" val="3057644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5D725F65-17A8-7384-37BB-935679BF14E2}"/>
              </a:ext>
            </a:extLst>
          </p:cNvPr>
          <p:cNvSpPr>
            <a:spLocks noGrp="1" noChangeArrowheads="1"/>
          </p:cNvSpPr>
          <p:nvPr>
            <p:ph type="title"/>
          </p:nvPr>
        </p:nvSpPr>
        <p:spPr>
          <a:xfrm>
            <a:off x="358588" y="209457"/>
            <a:ext cx="8229600" cy="930275"/>
          </a:xfrm>
        </p:spPr>
        <p:txBody>
          <a:bodyPr/>
          <a:lstStyle/>
          <a:p>
            <a:r>
              <a:rPr lang="en-US" altLang="en-US" sz="4000" b="1" dirty="0"/>
              <a:t>Human Intelligence in AI</a:t>
            </a:r>
          </a:p>
        </p:txBody>
      </p:sp>
      <p:sp>
        <p:nvSpPr>
          <p:cNvPr id="65539" name="Content Placeholder 2">
            <a:extLst>
              <a:ext uri="{FF2B5EF4-FFF2-40B4-BE49-F238E27FC236}">
                <a16:creationId xmlns:a16="http://schemas.microsoft.com/office/drawing/2014/main" id="{BBC90CAA-FD75-A568-CDAF-39B560BA9804}"/>
              </a:ext>
            </a:extLst>
          </p:cNvPr>
          <p:cNvSpPr>
            <a:spLocks noGrp="1" noChangeArrowheads="1"/>
          </p:cNvSpPr>
          <p:nvPr>
            <p:ph idx="1"/>
          </p:nvPr>
        </p:nvSpPr>
        <p:spPr>
          <a:xfrm>
            <a:off x="211138" y="1195388"/>
            <a:ext cx="8932862" cy="1395412"/>
          </a:xfrm>
        </p:spPr>
        <p:txBody>
          <a:bodyPr/>
          <a:lstStyle/>
          <a:p>
            <a:r>
              <a:rPr kumimoji="0" lang="en-US" sz="2400" b="1" i="0" u="none" strike="noStrike" kern="1200" cap="none" spc="0" normalizeH="0" baseline="0" noProof="0" dirty="0">
                <a:ln>
                  <a:noFill/>
                </a:ln>
                <a:solidFill>
                  <a:srgbClr val="000000"/>
                </a:solidFill>
                <a:effectLst/>
                <a:uLnTx/>
                <a:uFillTx/>
                <a:latin typeface="Arial" panose="020B0604020202020204" pitchFamily="34" charset="0"/>
              </a:rPr>
              <a:t>Human intelligence is the basis of artificial intelligence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rPr>
              <a:t>.</a:t>
            </a:r>
          </a:p>
          <a:p>
            <a:r>
              <a:rPr lang="en-US" altLang="en-US" sz="2400" dirty="0"/>
              <a:t>AI and machine learning </a:t>
            </a:r>
            <a:r>
              <a:rPr lang="en-US" altLang="en-US" sz="2400" b="1" dirty="0">
                <a:solidFill>
                  <a:srgbClr val="0070C0"/>
                </a:solidFill>
              </a:rPr>
              <a:t>depend on people </a:t>
            </a:r>
            <a:r>
              <a:rPr lang="en-US" altLang="en-US" sz="2400" dirty="0"/>
              <a:t>as much as on math. </a:t>
            </a:r>
          </a:p>
        </p:txBody>
      </p:sp>
      <p:sp>
        <p:nvSpPr>
          <p:cNvPr id="4" name="Content Placeholder 2">
            <a:extLst>
              <a:ext uri="{FF2B5EF4-FFF2-40B4-BE49-F238E27FC236}">
                <a16:creationId xmlns:a16="http://schemas.microsoft.com/office/drawing/2014/main" id="{135FB5EE-BE77-23EE-EBAC-56DC5B4F385C}"/>
              </a:ext>
            </a:extLst>
          </p:cNvPr>
          <p:cNvSpPr txBox="1">
            <a:spLocks/>
          </p:cNvSpPr>
          <p:nvPr/>
        </p:nvSpPr>
        <p:spPr bwMode="auto">
          <a:xfrm>
            <a:off x="196056" y="6418729"/>
            <a:ext cx="8751887" cy="356068"/>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rPr>
              <a:t>Source:  MIT Technology Review: “Man and Machine. Despite many advances, AI still works best when paired with humans” by Robert D. Hof,  March 28, 2016  www.technologyreview.com/s/600989/man-and-machine/</a:t>
            </a:r>
            <a:endParaRPr kumimoji="0" lang="en-US" sz="1050" b="0" i="0" u="none" strike="noStrike" kern="0" cap="none" spc="0" normalizeH="0" baseline="0" noProof="0" dirty="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F8C5566F-21F0-E1C4-964C-E5C4F7976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189" y="2646456"/>
            <a:ext cx="2617033" cy="1966513"/>
          </a:xfrm>
          <a:prstGeom prst="rect">
            <a:avLst/>
          </a:prstGeom>
        </p:spPr>
      </p:pic>
      <p:sp>
        <p:nvSpPr>
          <p:cNvPr id="3" name="Content Placeholder 2">
            <a:extLst>
              <a:ext uri="{FF2B5EF4-FFF2-40B4-BE49-F238E27FC236}">
                <a16:creationId xmlns:a16="http://schemas.microsoft.com/office/drawing/2014/main" id="{40F3C7AE-EEC2-3B02-0804-1FE7BC010EE3}"/>
              </a:ext>
            </a:extLst>
          </p:cNvPr>
          <p:cNvSpPr txBox="1">
            <a:spLocks noChangeArrowheads="1"/>
          </p:cNvSpPr>
          <p:nvPr/>
        </p:nvSpPr>
        <p:spPr bwMode="auto">
          <a:xfrm>
            <a:off x="211138" y="2450447"/>
            <a:ext cx="6091051" cy="351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kern="0" dirty="0"/>
              <a:t>Google’s search engine and ad system use </a:t>
            </a:r>
            <a:r>
              <a:rPr lang="en-US" altLang="en-US" sz="2400" b="1" kern="0" dirty="0">
                <a:solidFill>
                  <a:srgbClr val="0070C0"/>
                </a:solidFill>
              </a:rPr>
              <a:t>thousands of human “raters” </a:t>
            </a:r>
            <a:r>
              <a:rPr lang="en-US" altLang="en-US" sz="2400" kern="0" dirty="0"/>
              <a:t>to assess the quality of its AI-driven search results and help identify scam ads. </a:t>
            </a:r>
          </a:p>
          <a:p>
            <a:r>
              <a:rPr lang="en-US" altLang="en-US" sz="2400" kern="0" dirty="0"/>
              <a:t>Facebook’s facial recognition software asks people to </a:t>
            </a:r>
            <a:r>
              <a:rPr lang="en-US" altLang="en-US" sz="2400" b="1" kern="0" dirty="0">
                <a:solidFill>
                  <a:srgbClr val="0070C0"/>
                </a:solidFill>
              </a:rPr>
              <a:t>label their photos</a:t>
            </a:r>
            <a:r>
              <a:rPr lang="en-US" altLang="en-US" sz="2400" kern="0" dirty="0"/>
              <a:t> to improve accuracy. </a:t>
            </a:r>
          </a:p>
        </p:txBody>
      </p:sp>
      <p:sp>
        <p:nvSpPr>
          <p:cNvPr id="5" name="Content Placeholder 2">
            <a:extLst>
              <a:ext uri="{FF2B5EF4-FFF2-40B4-BE49-F238E27FC236}">
                <a16:creationId xmlns:a16="http://schemas.microsoft.com/office/drawing/2014/main" id="{69EAB941-3896-EC2D-B583-463BE0FF4573}"/>
              </a:ext>
            </a:extLst>
          </p:cNvPr>
          <p:cNvSpPr txBox="1">
            <a:spLocks noChangeArrowheads="1"/>
          </p:cNvSpPr>
          <p:nvPr/>
        </p:nvSpPr>
        <p:spPr bwMode="auto">
          <a:xfrm>
            <a:off x="211138" y="5178960"/>
            <a:ext cx="8932862" cy="148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kern="0" dirty="0"/>
              <a:t>Deep learning…can require </a:t>
            </a:r>
            <a:r>
              <a:rPr lang="en-US" altLang="en-US" sz="2400" b="1" kern="0" dirty="0">
                <a:solidFill>
                  <a:srgbClr val="0070C0"/>
                </a:solidFill>
              </a:rPr>
              <a:t>extensive human training on hand-picked data sets</a:t>
            </a:r>
            <a:r>
              <a:rPr lang="en-US" altLang="en-US" sz="2400" kern="0" dirty="0"/>
              <a:t>.</a:t>
            </a:r>
          </a:p>
        </p:txBody>
      </p:sp>
    </p:spTree>
    <p:extLst>
      <p:ext uri="{BB962C8B-B14F-4D97-AF65-F5344CB8AC3E}">
        <p14:creationId xmlns:p14="http://schemas.microsoft.com/office/powerpoint/2010/main" val="5242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39">
                                            <p:txEl>
                                              <p:pRg st="1" end="1"/>
                                            </p:txEl>
                                          </p:spTgt>
                                        </p:tgtEl>
                                        <p:attrNameLst>
                                          <p:attrName>style.visibility</p:attrName>
                                        </p:attrNameLst>
                                      </p:cBhvr>
                                      <p:to>
                                        <p:strVal val="visible"/>
                                      </p:to>
                                    </p:set>
                                    <p:animEffect transition="in" filter="fade">
                                      <p:cBhvr>
                                        <p:cTn id="7" dur="500"/>
                                        <p:tgtEl>
                                          <p:spTgt spid="655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02E36C-4683-4E7E-1799-659FB545569D}"/>
              </a:ext>
            </a:extLst>
          </p:cNvPr>
          <p:cNvSpPr txBox="1"/>
          <p:nvPr/>
        </p:nvSpPr>
        <p:spPr>
          <a:xfrm>
            <a:off x="268942" y="646244"/>
            <a:ext cx="6019302" cy="1785104"/>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7338" indent="-285750">
              <a:spcBef>
                <a:spcPts val="600"/>
              </a:spcBef>
              <a:buFont typeface="Arial" panose="020B0604020202020204" pitchFamily="34" charset="0"/>
              <a:buChar cha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Behind even the most impressive AI system are </a:t>
            </a:r>
            <a:r>
              <a:rPr kumimoji="0" lang="en-US"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people</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huge numbers of people </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labeling data to train it and clarifying data when it gets confused.</a:t>
            </a:r>
          </a:p>
          <a:p>
            <a:pPr marL="285750" marR="0" lvl="0" indent="-28575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This is called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Data Annotation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or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Data Curation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p:txBody>
      </p:sp>
      <p:sp>
        <p:nvSpPr>
          <p:cNvPr id="3" name="TextBox 2">
            <a:extLst>
              <a:ext uri="{FF2B5EF4-FFF2-40B4-BE49-F238E27FC236}">
                <a16:creationId xmlns:a16="http://schemas.microsoft.com/office/drawing/2014/main" id="{3D85A2FC-2DD0-00F8-75C7-64CEEA048D02}"/>
              </a:ext>
            </a:extLst>
          </p:cNvPr>
          <p:cNvSpPr txBox="1"/>
          <p:nvPr/>
        </p:nvSpPr>
        <p:spPr>
          <a:xfrm>
            <a:off x="180873" y="6519532"/>
            <a:ext cx="6497833"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https://www.theverge.com/features/23764584/ai-artificial-intelligence-data-notation-labor-scale-surge-remotasks-openai-chatbots</a:t>
            </a:r>
          </a:p>
        </p:txBody>
      </p:sp>
      <p:pic>
        <p:nvPicPr>
          <p:cNvPr id="4" name="Picture 3">
            <a:extLst>
              <a:ext uri="{FF2B5EF4-FFF2-40B4-BE49-F238E27FC236}">
                <a16:creationId xmlns:a16="http://schemas.microsoft.com/office/drawing/2014/main" id="{3401D1FD-39AB-DEA6-6E3B-A8441C773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072" y="6426760"/>
            <a:ext cx="1467055" cy="409632"/>
          </a:xfrm>
          <a:prstGeom prst="rect">
            <a:avLst/>
          </a:prstGeom>
        </p:spPr>
      </p:pic>
      <p:sp>
        <p:nvSpPr>
          <p:cNvPr id="5" name="TextBox 4">
            <a:extLst>
              <a:ext uri="{FF2B5EF4-FFF2-40B4-BE49-F238E27FC236}">
                <a16:creationId xmlns:a16="http://schemas.microsoft.com/office/drawing/2014/main" id="{10F08B12-8682-1566-8E7A-A444A0992D79}"/>
              </a:ext>
            </a:extLst>
          </p:cNvPr>
          <p:cNvSpPr txBox="1"/>
          <p:nvPr/>
        </p:nvSpPr>
        <p:spPr>
          <a:xfrm>
            <a:off x="931347" y="123024"/>
            <a:ext cx="753773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Data Annotation – The Human Cost of AI</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9" name="Graphic 8">
            <a:extLst>
              <a:ext uri="{FF2B5EF4-FFF2-40B4-BE49-F238E27FC236}">
                <a16:creationId xmlns:a16="http://schemas.microsoft.com/office/drawing/2014/main" id="{468EAF88-8EE3-339C-C073-AC91624B7F84}"/>
              </a:ext>
            </a:extLst>
          </p:cNvPr>
          <p:cNvPicPr>
            <a:picLocks noChangeAspect="1"/>
          </p:cNvPicPr>
          <p:nvPr/>
        </p:nvPicPr>
        <p:blipFill rotWithShape="1">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l="4941" t="16364" r="4824" b="9732"/>
          <a:stretch/>
        </p:blipFill>
        <p:spPr>
          <a:xfrm>
            <a:off x="5728446" y="3551903"/>
            <a:ext cx="3337581" cy="1018245"/>
          </a:xfrm>
          <a:prstGeom prst="rect">
            <a:avLst/>
          </a:prstGeom>
        </p:spPr>
      </p:pic>
      <p:sp>
        <p:nvSpPr>
          <p:cNvPr id="10" name="TextBox 9">
            <a:extLst>
              <a:ext uri="{FF2B5EF4-FFF2-40B4-BE49-F238E27FC236}">
                <a16:creationId xmlns:a16="http://schemas.microsoft.com/office/drawing/2014/main" id="{67433B6A-36D8-1E87-9996-547FE9E68086}"/>
              </a:ext>
            </a:extLst>
          </p:cNvPr>
          <p:cNvSpPr txBox="1"/>
          <p:nvPr/>
        </p:nvSpPr>
        <p:spPr>
          <a:xfrm>
            <a:off x="268942" y="2544457"/>
            <a:ext cx="8399928" cy="1277273"/>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Little is known about the information shaping these systems’ behavior, and even less is known about the people doing the shaping.</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Only the companies that can afford to buy this data can compete, and those that get it are highly motivated to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keep it secret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p:txBody>
      </p:sp>
      <p:sp>
        <p:nvSpPr>
          <p:cNvPr id="12" name="TextBox 11">
            <a:extLst>
              <a:ext uri="{FF2B5EF4-FFF2-40B4-BE49-F238E27FC236}">
                <a16:creationId xmlns:a16="http://schemas.microsoft.com/office/drawing/2014/main" id="{E371245B-4649-3DFA-003E-72B75F33EBC9}"/>
              </a:ext>
            </a:extLst>
          </p:cNvPr>
          <p:cNvSpPr txBox="1"/>
          <p:nvPr/>
        </p:nvSpPr>
        <p:spPr>
          <a:xfrm>
            <a:off x="268942" y="3805806"/>
            <a:ext cx="5620870" cy="923330"/>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current AI boom — the convincingly human-sounding chatbots, the artwork that can be generated from simple prompts, and the</a:t>
            </a:r>
          </a:p>
        </p:txBody>
      </p:sp>
      <p:sp>
        <p:nvSpPr>
          <p:cNvPr id="13" name="TextBox 12">
            <a:extLst>
              <a:ext uri="{FF2B5EF4-FFF2-40B4-BE49-F238E27FC236}">
                <a16:creationId xmlns:a16="http://schemas.microsoft.com/office/drawing/2014/main" id="{68F07557-09CC-08A8-B1B7-2AB0B345D47A}"/>
              </a:ext>
            </a:extLst>
          </p:cNvPr>
          <p:cNvSpPr txBox="1"/>
          <p:nvPr/>
        </p:nvSpPr>
        <p:spPr>
          <a:xfrm>
            <a:off x="268941" y="4646875"/>
            <a:ext cx="8399927" cy="1554272"/>
          </a:xfrm>
          <a:prstGeom prst="rect">
            <a:avLst/>
          </a:prstGeom>
          <a:noFill/>
        </p:spPr>
        <p:txBody>
          <a:bodyPr wrap="square" rtlCol="0">
            <a:spAutoFit/>
          </a:bodyPr>
          <a:lstStyle/>
          <a:p>
            <a:pPr marL="287338" marR="0" lvl="0" indent="0" algn="l" defTabSz="914400" rtl="0" eaLnBrk="0" fontAlgn="base" latinLnBrk="0" hangingPunct="0">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multibillion-dollar valuations of the companies behind these technologies —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began with an unprecedented feat of tedious and repetitive human labor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285750" lvl="0" indent="-285750">
              <a:spcBef>
                <a:spcPts val="600"/>
              </a:spcBef>
              <a:buFont typeface="Arial" panose="020B0604020202020204" pitchFamily="34" charset="0"/>
              <a:buChar char="•"/>
              <a:defRPr/>
            </a:pPr>
            <a:r>
              <a:rPr lang="en-US" dirty="0">
                <a:solidFill>
                  <a:srgbClr val="000000"/>
                </a:solidFill>
              </a:rPr>
              <a:t>Annotation, called “</a:t>
            </a:r>
            <a:r>
              <a:rPr lang="en-US" b="1" dirty="0">
                <a:solidFill>
                  <a:srgbClr val="0070C0"/>
                </a:solidFill>
              </a:rPr>
              <a:t>human-feedback data</a:t>
            </a:r>
            <a:r>
              <a:rPr lang="en-US" dirty="0">
                <a:solidFill>
                  <a:srgbClr val="000000"/>
                </a:solidFill>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remains a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foundational part of making AI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but there is often a sense among engineers that it’s a passing, inconvenient prerequisite to the more glamorous work of building models.</a:t>
            </a:r>
          </a:p>
        </p:txBody>
      </p:sp>
      <p:pic>
        <p:nvPicPr>
          <p:cNvPr id="8" name="Picture 7" descr="A computer with a graph and a magnifying glass&#10;&#10;Description automatically generated">
            <a:extLst>
              <a:ext uri="{FF2B5EF4-FFF2-40B4-BE49-F238E27FC236}">
                <a16:creationId xmlns:a16="http://schemas.microsoft.com/office/drawing/2014/main" id="{C74536EC-4993-09D6-0A9A-987431A7088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03562" y="875159"/>
            <a:ext cx="2759565" cy="1551235"/>
          </a:xfrm>
          <a:prstGeom prst="rect">
            <a:avLst/>
          </a:prstGeom>
        </p:spPr>
      </p:pic>
    </p:spTree>
    <p:extLst>
      <p:ext uri="{BB962C8B-B14F-4D97-AF65-F5344CB8AC3E}">
        <p14:creationId xmlns:p14="http://schemas.microsoft.com/office/powerpoint/2010/main" val="120859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500"/>
                                        <p:tgtEl>
                                          <p:spTgt spid="1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fade">
                                      <p:cBhvr>
                                        <p:cTn id="36"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02E36C-4683-4E7E-1799-659FB545569D}"/>
              </a:ext>
            </a:extLst>
          </p:cNvPr>
          <p:cNvSpPr txBox="1"/>
          <p:nvPr/>
        </p:nvSpPr>
        <p:spPr>
          <a:xfrm>
            <a:off x="180872" y="824064"/>
            <a:ext cx="6446232" cy="5632311"/>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Data Annotation: it’s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infrastructure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for AI, </a:t>
            </a:r>
          </a:p>
          <a:p>
            <a:pPr marL="1030288" marR="0" lvl="0" algn="l" defTabSz="914400" rtl="0" eaLnBrk="0" fontAlgn="base" latinLnBrk="0" hangingPunct="0">
              <a:lnSpc>
                <a:spcPct val="100000"/>
              </a:lnSpc>
              <a:spcBef>
                <a:spcPts val="0"/>
              </a:spcBef>
              <a:spcAft>
                <a:spcPct val="0"/>
              </a:spcAft>
              <a:buClrTx/>
              <a:buSzTx/>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and </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Annotation is Big Business</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Kenya- and Nepal-based </a:t>
            </a:r>
            <a:r>
              <a:rPr kumimoji="0" lang="en-US" sz="2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CloudFactory</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where annotators earn $1.20 an hour.  Slightly better work-from-home pay with </a:t>
            </a:r>
            <a:r>
              <a:rPr kumimoji="0" lang="en-US" sz="2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Remotasks</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Workers training ChatGPT to recognize toxic content were getting paid less than $2 an hour by the vendor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Sama AI</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There are also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crowdworking</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sites like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Mechanical Turk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and </a:t>
            </a:r>
            <a:r>
              <a:rPr kumimoji="0" lang="en-US" sz="2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Clickworker</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where anyone can sign up to perform tasks. </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the middle are services like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Scale AI</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800100" lvl="1" indent="-342900">
              <a:spcBef>
                <a:spcPts val="0"/>
              </a:spcBef>
              <a:buFont typeface="Wingdings" panose="05000000000000000000" pitchFamily="2" charset="2"/>
              <a:buChar char="§"/>
              <a:defRPr/>
            </a:pP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Scale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founded in 2016 by then-19-year-old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Alexandr</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Wang, was valued in 2021 at $7.3 billion, making him what </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Forbes</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called “the youngest self-made billionaire.” </a:t>
            </a:r>
          </a:p>
        </p:txBody>
      </p:sp>
      <p:sp>
        <p:nvSpPr>
          <p:cNvPr id="3" name="TextBox 2">
            <a:extLst>
              <a:ext uri="{FF2B5EF4-FFF2-40B4-BE49-F238E27FC236}">
                <a16:creationId xmlns:a16="http://schemas.microsoft.com/office/drawing/2014/main" id="{3D85A2FC-2DD0-00F8-75C7-64CEEA048D02}"/>
              </a:ext>
            </a:extLst>
          </p:cNvPr>
          <p:cNvSpPr txBox="1"/>
          <p:nvPr/>
        </p:nvSpPr>
        <p:spPr>
          <a:xfrm>
            <a:off x="180872" y="6483178"/>
            <a:ext cx="7135116"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https://www.theverge.com/features/23764584/ai-artificial-intelligence-data-notation-labor-scale-surge-remotasks-openai-chatbots</a:t>
            </a:r>
          </a:p>
        </p:txBody>
      </p:sp>
      <p:pic>
        <p:nvPicPr>
          <p:cNvPr id="4" name="Picture 3">
            <a:extLst>
              <a:ext uri="{FF2B5EF4-FFF2-40B4-BE49-F238E27FC236}">
                <a16:creationId xmlns:a16="http://schemas.microsoft.com/office/drawing/2014/main" id="{CF2DA953-549A-9B68-D9F9-423E53211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073" y="6423136"/>
            <a:ext cx="1467055" cy="409632"/>
          </a:xfrm>
          <a:prstGeom prst="rect">
            <a:avLst/>
          </a:prstGeom>
        </p:spPr>
      </p:pic>
      <p:pic>
        <p:nvPicPr>
          <p:cNvPr id="6" name="Picture 5" descr="A person in a black jacket&#10;&#10;Description automatically generated">
            <a:extLst>
              <a:ext uri="{FF2B5EF4-FFF2-40B4-BE49-F238E27FC236}">
                <a16:creationId xmlns:a16="http://schemas.microsoft.com/office/drawing/2014/main" id="{93FF5005-1BB9-822C-4C50-7BF58703486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583141" y="4542229"/>
            <a:ext cx="1203554" cy="1791108"/>
          </a:xfrm>
          <a:prstGeom prst="rect">
            <a:avLst/>
          </a:prstGeom>
        </p:spPr>
      </p:pic>
      <p:pic>
        <p:nvPicPr>
          <p:cNvPr id="10" name="Graphic 9">
            <a:extLst>
              <a:ext uri="{FF2B5EF4-FFF2-40B4-BE49-F238E27FC236}">
                <a16:creationId xmlns:a16="http://schemas.microsoft.com/office/drawing/2014/main" id="{0FCAF055-C189-95E9-E8B8-EA457EE4A606}"/>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23542" y="1767673"/>
            <a:ext cx="2238088" cy="341042"/>
          </a:xfrm>
          <a:prstGeom prst="rect">
            <a:avLst/>
          </a:prstGeom>
        </p:spPr>
      </p:pic>
      <p:pic>
        <p:nvPicPr>
          <p:cNvPr id="12" name="Picture 11">
            <a:extLst>
              <a:ext uri="{FF2B5EF4-FFF2-40B4-BE49-F238E27FC236}">
                <a16:creationId xmlns:a16="http://schemas.microsoft.com/office/drawing/2014/main" id="{3B03184C-CE6D-BA1B-31AB-EAC5B19542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0272" y="4599010"/>
            <a:ext cx="952633" cy="457264"/>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6D25B1D7-6DDA-93CE-D904-FD862CBB29C3}"/>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523542" y="1065410"/>
            <a:ext cx="2288218" cy="425608"/>
          </a:xfrm>
          <a:prstGeom prst="rect">
            <a:avLst/>
          </a:prstGeom>
          <a:solidFill>
            <a:srgbClr val="0070C0"/>
          </a:solidFill>
        </p:spPr>
      </p:pic>
      <p:pic>
        <p:nvPicPr>
          <p:cNvPr id="18" name="Graphic 17">
            <a:extLst>
              <a:ext uri="{FF2B5EF4-FFF2-40B4-BE49-F238E27FC236}">
                <a16:creationId xmlns:a16="http://schemas.microsoft.com/office/drawing/2014/main" id="{BDEC7940-ABBF-ECBC-FBC9-DF2156971F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48606" y="3348371"/>
            <a:ext cx="2397952" cy="341042"/>
          </a:xfrm>
          <a:prstGeom prst="rect">
            <a:avLst/>
          </a:prstGeom>
        </p:spPr>
      </p:pic>
      <p:pic>
        <p:nvPicPr>
          <p:cNvPr id="20" name="Picture 19">
            <a:extLst>
              <a:ext uri="{FF2B5EF4-FFF2-40B4-BE49-F238E27FC236}">
                <a16:creationId xmlns:a16="http://schemas.microsoft.com/office/drawing/2014/main" id="{E9DF6C35-0A10-4D69-7572-A3EF64071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8051" y="3794108"/>
            <a:ext cx="2183709" cy="560294"/>
          </a:xfrm>
          <a:prstGeom prst="rect">
            <a:avLst/>
          </a:prstGeom>
        </p:spPr>
      </p:pic>
      <p:sp>
        <p:nvSpPr>
          <p:cNvPr id="21" name="TextBox 20">
            <a:extLst>
              <a:ext uri="{FF2B5EF4-FFF2-40B4-BE49-F238E27FC236}">
                <a16:creationId xmlns:a16="http://schemas.microsoft.com/office/drawing/2014/main" id="{76948BB6-FC2C-EC55-394D-F94D1EEAAFD6}"/>
              </a:ext>
            </a:extLst>
          </p:cNvPr>
          <p:cNvSpPr txBox="1"/>
          <p:nvPr/>
        </p:nvSpPr>
        <p:spPr>
          <a:xfrm>
            <a:off x="914399" y="267122"/>
            <a:ext cx="753773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Data Annotation – The Human Cost of AI</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3" name="Picture 22" descr="A green logo with white text&#10;&#10;Description automatically generated">
            <a:extLst>
              <a:ext uri="{FF2B5EF4-FFF2-40B4-BE49-F238E27FC236}">
                <a16:creationId xmlns:a16="http://schemas.microsoft.com/office/drawing/2014/main" id="{84B9706B-7AD1-0645-F805-F825B6CC65E1}"/>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315988" y="2447781"/>
            <a:ext cx="534306" cy="655739"/>
          </a:xfrm>
          <a:prstGeom prst="rect">
            <a:avLst/>
          </a:prstGeom>
        </p:spPr>
      </p:pic>
    </p:spTree>
    <p:extLst>
      <p:ext uri="{BB962C8B-B14F-4D97-AF65-F5344CB8AC3E}">
        <p14:creationId xmlns:p14="http://schemas.microsoft.com/office/powerpoint/2010/main" val="334304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500"/>
                                        <p:tgtEl>
                                          <p:spTgt spid="2">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500"/>
                                        <p:tgtEl>
                                          <p:spTgt spid="2">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500"/>
                                        <p:tgtEl>
                                          <p:spTgt spid="2">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A41AE7-CAAA-D605-35EA-956F2BEA5043}"/>
              </a:ext>
            </a:extLst>
          </p:cNvPr>
          <p:cNvSpPr txBox="1"/>
          <p:nvPr/>
        </p:nvSpPr>
        <p:spPr>
          <a:xfrm>
            <a:off x="332240" y="870095"/>
            <a:ext cx="8479520" cy="7232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“You might miss this if you believe AI is a </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brilliant, thinking machine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When you pull back the curtain even a little, it looks more familiar:</a:t>
            </a:r>
          </a:p>
        </p:txBody>
      </p:sp>
      <p:sp>
        <p:nvSpPr>
          <p:cNvPr id="3" name="TextBox 2">
            <a:extLst>
              <a:ext uri="{FF2B5EF4-FFF2-40B4-BE49-F238E27FC236}">
                <a16:creationId xmlns:a16="http://schemas.microsoft.com/office/drawing/2014/main" id="{B5D3A61F-7992-4A0D-46DE-233511D5CF16}"/>
              </a:ext>
            </a:extLst>
          </p:cNvPr>
          <p:cNvSpPr txBox="1"/>
          <p:nvPr/>
        </p:nvSpPr>
        <p:spPr>
          <a:xfrm>
            <a:off x="117087" y="6574680"/>
            <a:ext cx="6767807"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https://www.theverge.com/features/23764584/ai-artificial-intelligence-data-notation-labor-scale-surge-remotasks-openai-chatbots</a:t>
            </a:r>
          </a:p>
        </p:txBody>
      </p:sp>
      <p:pic>
        <p:nvPicPr>
          <p:cNvPr id="4" name="Picture 3">
            <a:extLst>
              <a:ext uri="{FF2B5EF4-FFF2-40B4-BE49-F238E27FC236}">
                <a16:creationId xmlns:a16="http://schemas.microsoft.com/office/drawing/2014/main" id="{4ABCF4F2-37F2-52B2-C034-BA2BDA86E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213" y="6380492"/>
            <a:ext cx="1467055" cy="409632"/>
          </a:xfrm>
          <a:prstGeom prst="rect">
            <a:avLst/>
          </a:prstGeom>
        </p:spPr>
      </p:pic>
      <p:sp>
        <p:nvSpPr>
          <p:cNvPr id="5" name="TextBox 4">
            <a:extLst>
              <a:ext uri="{FF2B5EF4-FFF2-40B4-BE49-F238E27FC236}">
                <a16:creationId xmlns:a16="http://schemas.microsoft.com/office/drawing/2014/main" id="{CBDB336E-5B51-20F6-A226-71D9E728FF16}"/>
              </a:ext>
            </a:extLst>
          </p:cNvPr>
          <p:cNvSpPr txBox="1"/>
          <p:nvPr/>
        </p:nvSpPr>
        <p:spPr>
          <a:xfrm>
            <a:off x="1138518" y="227384"/>
            <a:ext cx="6445623"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Pulling Back the Curtain</a:t>
            </a:r>
          </a:p>
        </p:txBody>
      </p:sp>
      <p:sp>
        <p:nvSpPr>
          <p:cNvPr id="8" name="TextBox 7">
            <a:extLst>
              <a:ext uri="{FF2B5EF4-FFF2-40B4-BE49-F238E27FC236}">
                <a16:creationId xmlns:a16="http://schemas.microsoft.com/office/drawing/2014/main" id="{10A6D1FC-2239-5BB6-D932-E8D71E7D9B59}"/>
              </a:ext>
            </a:extLst>
          </p:cNvPr>
          <p:cNvSpPr txBox="1"/>
          <p:nvPr/>
        </p:nvSpPr>
        <p:spPr>
          <a:xfrm>
            <a:off x="287414" y="1568190"/>
            <a:ext cx="6086491" cy="1908215"/>
          </a:xfrm>
          <a:prstGeom prst="rect">
            <a:avLst/>
          </a:prstGeom>
          <a:noFill/>
        </p:spPr>
        <p:txBody>
          <a:bodyPr wrap="square" rtlCol="0">
            <a:spAutoFit/>
          </a:bodyPr>
          <a:lstStyle/>
          <a:p>
            <a:pPr marL="742950" marR="0" lvl="1"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latest iteration of a particularly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Silicon Valley division of labor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where</a:t>
            </a:r>
          </a:p>
          <a:p>
            <a:pPr marL="742950" marR="0" lvl="1"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behind the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futuristic gleam of new technologies </a:t>
            </a:r>
          </a:p>
          <a:p>
            <a:pPr marL="742950" marR="0" lvl="1"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hides a sprawling manufacturing apparatus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and the millions of Data Annotation (DA) people who make it run.”</a:t>
            </a:r>
          </a:p>
        </p:txBody>
      </p:sp>
      <p:grpSp>
        <p:nvGrpSpPr>
          <p:cNvPr id="11" name="Group 10">
            <a:extLst>
              <a:ext uri="{FF2B5EF4-FFF2-40B4-BE49-F238E27FC236}">
                <a16:creationId xmlns:a16="http://schemas.microsoft.com/office/drawing/2014/main" id="{600484F0-0938-A815-EC84-5EEE7B03B35B}"/>
              </a:ext>
            </a:extLst>
          </p:cNvPr>
          <p:cNvGrpSpPr/>
          <p:nvPr/>
        </p:nvGrpSpPr>
        <p:grpSpPr>
          <a:xfrm>
            <a:off x="6294923" y="1231732"/>
            <a:ext cx="2800043" cy="2174223"/>
            <a:chOff x="6294923" y="1231732"/>
            <a:chExt cx="2800043" cy="2174223"/>
          </a:xfrm>
        </p:grpSpPr>
        <p:pic>
          <p:nvPicPr>
            <p:cNvPr id="7" name="Picture 6" descr="A group of people sitting at a desk with computers&#10;&#10;Description automatically generated">
              <a:extLst>
                <a:ext uri="{FF2B5EF4-FFF2-40B4-BE49-F238E27FC236}">
                  <a16:creationId xmlns:a16="http://schemas.microsoft.com/office/drawing/2014/main" id="{D3A3DFA9-440D-262C-FD64-B1AC6492BB2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94923" y="1614955"/>
              <a:ext cx="2703396" cy="1791000"/>
            </a:xfrm>
            <a:prstGeom prst="rect">
              <a:avLst/>
            </a:prstGeom>
          </p:spPr>
        </p:pic>
        <p:sp>
          <p:nvSpPr>
            <p:cNvPr id="9" name="TextBox 8">
              <a:extLst>
                <a:ext uri="{FF2B5EF4-FFF2-40B4-BE49-F238E27FC236}">
                  <a16:creationId xmlns:a16="http://schemas.microsoft.com/office/drawing/2014/main" id="{55FF557F-8706-D415-C95A-FD14F8CAC3C4}"/>
                </a:ext>
              </a:extLst>
            </p:cNvPr>
            <p:cNvSpPr txBox="1"/>
            <p:nvPr/>
          </p:nvSpPr>
          <p:spPr>
            <a:xfrm>
              <a:off x="7673787" y="1231732"/>
              <a:ext cx="1421179" cy="430887"/>
            </a:xfrm>
            <a:prstGeom prst="rect">
              <a:avLst/>
            </a:prstGeom>
            <a:noFill/>
          </p:spPr>
          <p:txBody>
            <a:bodyPr wrap="square" rtlCol="0">
              <a:spAutoFit/>
            </a:bodyPr>
            <a:lstStyle/>
            <a:p>
              <a:pPr algn="r"/>
              <a:r>
                <a:rPr lang="en-US" sz="1050" b="1" dirty="0" err="1">
                  <a:solidFill>
                    <a:schemeClr val="accent3">
                      <a:lumMod val="65000"/>
                    </a:schemeClr>
                  </a:solidFill>
                </a:rPr>
                <a:t>Testin’s</a:t>
              </a:r>
              <a:r>
                <a:rPr lang="en-US" sz="1050" b="1" dirty="0">
                  <a:solidFill>
                    <a:schemeClr val="accent3">
                      <a:lumMod val="65000"/>
                    </a:schemeClr>
                  </a:solidFill>
                </a:rPr>
                <a:t> Beijing data labeling office</a:t>
              </a:r>
            </a:p>
          </p:txBody>
        </p:sp>
      </p:grpSp>
      <p:sp>
        <p:nvSpPr>
          <p:cNvPr id="10" name="TextBox 9">
            <a:extLst>
              <a:ext uri="{FF2B5EF4-FFF2-40B4-BE49-F238E27FC236}">
                <a16:creationId xmlns:a16="http://schemas.microsoft.com/office/drawing/2014/main" id="{53BAD2B5-7CE0-F816-D447-B4CCF1992153}"/>
              </a:ext>
            </a:extLst>
          </p:cNvPr>
          <p:cNvSpPr txBox="1"/>
          <p:nvPr/>
        </p:nvSpPr>
        <p:spPr>
          <a:xfrm>
            <a:off x="287414" y="3500940"/>
            <a:ext cx="8479520" cy="2785378"/>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“OpenAI, Microsoft, Meta, and Anthropic did not comment about how many people contribute annotations to their models, how much they are paid, or where in the world they are located.”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Millions of people are employed in DA</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Irving of DeepMind, which is a subsidiary of Google, said the annotators working on Sparrow are paid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at least the hourly living wage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based on their location. </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Taskup.ai,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DataAnnotation.tech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Gethybrid.io all appear to be owned by the same company: Surge AI, CEO: Edwin Chen.  </a:t>
            </a:r>
          </a:p>
          <a:p>
            <a:pPr marL="742950" lvl="1" indent="-285750">
              <a:spcBef>
                <a:spcPts val="600"/>
              </a:spcBef>
              <a:buFont typeface="Wingdings" panose="05000000000000000000" pitchFamily="2" charset="2"/>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Surge’s customers include OpenAI, Google, Microsoft, Meta, and Anthropic.</a:t>
            </a:r>
          </a:p>
        </p:txBody>
      </p:sp>
    </p:spTree>
    <p:extLst>
      <p:ext uri="{BB962C8B-B14F-4D97-AF65-F5344CB8AC3E}">
        <p14:creationId xmlns:p14="http://schemas.microsoft.com/office/powerpoint/2010/main" val="31984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fade">
                                      <p:cBhvr>
                                        <p:cTn id="35" dur="500"/>
                                        <p:tgtEl>
                                          <p:spTgt spid="1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fade">
                                      <p:cBhvr>
                                        <p:cTn id="40" dur="500"/>
                                        <p:tgtEl>
                                          <p:spTgt spid="10">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animEffect transition="in" filter="fade">
                                      <p:cBhvr>
                                        <p:cTn id="43"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B0D81D-97BE-A00C-FB81-92C4D3993196}"/>
              </a:ext>
            </a:extLst>
          </p:cNvPr>
          <p:cNvSpPr txBox="1"/>
          <p:nvPr/>
        </p:nvSpPr>
        <p:spPr>
          <a:xfrm>
            <a:off x="215699" y="880844"/>
            <a:ext cx="5969948" cy="190821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Put another way, ChatGPT seems so human because it was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trained</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on human writing, is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mimicking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human writing, and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gets rating feedback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from humans who were rating how well it was mimicking humans.</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This circuitous technique is called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Reinforcement Learning from Human Feedback,” or RLHF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0041A224-B758-592C-5776-21A7567552C9}"/>
              </a:ext>
            </a:extLst>
          </p:cNvPr>
          <p:cNvSpPr txBox="1"/>
          <p:nvPr/>
        </p:nvSpPr>
        <p:spPr>
          <a:xfrm>
            <a:off x="188926" y="6621958"/>
            <a:ext cx="6947101"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https://www.theverge.com/features/23764584/ai-artificial-intelligence-data-notation-labor-scale-surge-remotasks-openai-chatbots</a:t>
            </a:r>
          </a:p>
        </p:txBody>
      </p:sp>
      <p:pic>
        <p:nvPicPr>
          <p:cNvPr id="4" name="Picture 3">
            <a:extLst>
              <a:ext uri="{FF2B5EF4-FFF2-40B4-BE49-F238E27FC236}">
                <a16:creationId xmlns:a16="http://schemas.microsoft.com/office/drawing/2014/main" id="{A3E5FC9A-8DEE-665E-E8FD-28AFB3602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754" y="6448368"/>
            <a:ext cx="1467055" cy="409632"/>
          </a:xfrm>
          <a:prstGeom prst="rect">
            <a:avLst/>
          </a:prstGeom>
        </p:spPr>
      </p:pic>
      <p:sp>
        <p:nvSpPr>
          <p:cNvPr id="5" name="TextBox 4">
            <a:extLst>
              <a:ext uri="{FF2B5EF4-FFF2-40B4-BE49-F238E27FC236}">
                <a16:creationId xmlns:a16="http://schemas.microsoft.com/office/drawing/2014/main" id="{C4F95E06-EEE3-453F-210E-918FAFC7FA26}"/>
              </a:ext>
            </a:extLst>
          </p:cNvPr>
          <p:cNvSpPr txBox="1"/>
          <p:nvPr/>
        </p:nvSpPr>
        <p:spPr>
          <a:xfrm>
            <a:off x="215699" y="178824"/>
            <a:ext cx="6445623"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Pulling Back the Curtain</a:t>
            </a:r>
          </a:p>
        </p:txBody>
      </p:sp>
      <p:pic>
        <p:nvPicPr>
          <p:cNvPr id="7" name="Picture 6" descr="A group of cars and a bicycle on a street&#10;&#10;Description automatically generated">
            <a:extLst>
              <a:ext uri="{FF2B5EF4-FFF2-40B4-BE49-F238E27FC236}">
                <a16:creationId xmlns:a16="http://schemas.microsoft.com/office/drawing/2014/main" id="{469FD67D-7179-715B-06FC-E73CE9F6A1F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61322" y="3946886"/>
            <a:ext cx="2061882" cy="1548550"/>
          </a:xfrm>
          <a:prstGeom prst="rect">
            <a:avLst/>
          </a:prstGeom>
        </p:spPr>
      </p:pic>
      <p:pic>
        <p:nvPicPr>
          <p:cNvPr id="9" name="Picture 8" descr="A person with a face id&#10;&#10;Description automatically generated">
            <a:extLst>
              <a:ext uri="{FF2B5EF4-FFF2-40B4-BE49-F238E27FC236}">
                <a16:creationId xmlns:a16="http://schemas.microsoft.com/office/drawing/2014/main" id="{B1DEBD0D-295B-723A-54AD-0DBB36CC57A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00811" y="980911"/>
            <a:ext cx="2551886" cy="1695309"/>
          </a:xfrm>
          <a:prstGeom prst="rect">
            <a:avLst/>
          </a:prstGeom>
        </p:spPr>
      </p:pic>
      <p:sp>
        <p:nvSpPr>
          <p:cNvPr id="10" name="TextBox 9">
            <a:extLst>
              <a:ext uri="{FF2B5EF4-FFF2-40B4-BE49-F238E27FC236}">
                <a16:creationId xmlns:a16="http://schemas.microsoft.com/office/drawing/2014/main" id="{0EA11B86-7B0A-05CB-2246-9B8CF3F013EC}"/>
              </a:ext>
            </a:extLst>
          </p:cNvPr>
          <p:cNvSpPr txBox="1"/>
          <p:nvPr/>
        </p:nvSpPr>
        <p:spPr>
          <a:xfrm>
            <a:off x="215699" y="2820364"/>
            <a:ext cx="8712602" cy="1354217"/>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“RLHF is so effective that it’s worth pausing to fully register </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what it doesn’t do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573088" lvl="1" indent="-285750">
              <a:spcBef>
                <a:spcPts val="1200"/>
              </a:spcBef>
              <a:buFont typeface="Wingdings" panose="05000000000000000000" pitchFamily="2" charset="2"/>
              <a:buChar char="§"/>
              <a:tabLst>
                <a:tab pos="573088" algn="l"/>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When annotators teach a model to be accurate, the model isn’t learning to </a:t>
            </a:r>
            <a:r>
              <a:rPr kumimoji="0" lang="en-US"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check answers against logic </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or external sources, or about </a:t>
            </a:r>
            <a:r>
              <a:rPr kumimoji="0" lang="en-US"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what accuracy as a concept even is</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E257239-EB7C-E5FE-2811-6FC7A7526F60}"/>
              </a:ext>
            </a:extLst>
          </p:cNvPr>
          <p:cNvSpPr txBox="1"/>
          <p:nvPr/>
        </p:nvSpPr>
        <p:spPr>
          <a:xfrm>
            <a:off x="215699" y="4226609"/>
            <a:ext cx="6247854" cy="1477328"/>
          </a:xfrm>
          <a:prstGeom prst="rect">
            <a:avLst/>
          </a:prstGeom>
          <a:noFill/>
        </p:spPr>
        <p:txBody>
          <a:bodyPr wrap="square" rtlCol="0">
            <a:spAutoFit/>
          </a:bodyPr>
          <a:lstStyle/>
          <a:p>
            <a:pPr marL="573088" lvl="1" indent="-285750">
              <a:spcBef>
                <a:spcPts val="1200"/>
              </a:spcBef>
              <a:buFont typeface="Wingdings" panose="05000000000000000000" pitchFamily="2" charset="2"/>
              <a:buChar char="§"/>
              <a:tabLst>
                <a:tab pos="573088" algn="l"/>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model is still a </a:t>
            </a:r>
            <a:r>
              <a:rPr kumimoji="0" lang="en-US"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text-prediction machine mimicking patterns in human writing</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with training content supplemented with specific known-correct examples, and the model has been weighted to favor them.”</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FD8DB73-099D-6A1D-0CC1-A76BA516ECDA}"/>
              </a:ext>
            </a:extLst>
          </p:cNvPr>
          <p:cNvSpPr txBox="1"/>
          <p:nvPr/>
        </p:nvSpPr>
        <p:spPr>
          <a:xfrm>
            <a:off x="215699" y="5659188"/>
            <a:ext cx="8636998" cy="923330"/>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“Maybe this …happens to align with the truth, but it can also result in it mimicking the confident style and expert jargon of the accurate text while writing things that are totally wrong.” </a:t>
            </a:r>
          </a:p>
        </p:txBody>
      </p:sp>
    </p:spTree>
    <p:extLst>
      <p:ext uri="{BB962C8B-B14F-4D97-AF65-F5344CB8AC3E}">
        <p14:creationId xmlns:p14="http://schemas.microsoft.com/office/powerpoint/2010/main" val="194451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4300BF-1633-CB5E-2291-12D8C349B240}"/>
              </a:ext>
            </a:extLst>
          </p:cNvPr>
          <p:cNvSpPr txBox="1"/>
          <p:nvPr/>
        </p:nvSpPr>
        <p:spPr>
          <a:xfrm>
            <a:off x="0" y="6396335"/>
            <a:ext cx="91440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https://www.malwarebytes.com/blog/news/2023/07/google-plans-to-scrape-everything-you-post-online-to-train-its-ai  https://www.cnn.com/2023/07/11/tech/google-ai-lawsuit/index.html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https://econsultancy.com/generative-ai-new-wave-content-farms-ask-the-experts/    https://www.cnn.com/2023/06/28/tech/openai-chatgpt-microsoft-data-sued/index.html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https://www.newsguardtech.com/special-reports/newsbots-ai-generated-news-websites-proliferating/ 5/1/2023  /ai-tracking-center/</a:t>
            </a:r>
          </a:p>
        </p:txBody>
      </p:sp>
      <p:sp>
        <p:nvSpPr>
          <p:cNvPr id="3" name="TextBox 2">
            <a:extLst>
              <a:ext uri="{FF2B5EF4-FFF2-40B4-BE49-F238E27FC236}">
                <a16:creationId xmlns:a16="http://schemas.microsoft.com/office/drawing/2014/main" id="{73F37B59-611E-5C7D-FC05-A61B0C07BC98}"/>
              </a:ext>
            </a:extLst>
          </p:cNvPr>
          <p:cNvSpPr txBox="1"/>
          <p:nvPr/>
        </p:nvSpPr>
        <p:spPr>
          <a:xfrm>
            <a:off x="236226" y="775930"/>
            <a:ext cx="7001434" cy="1477328"/>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Google’s new EULA terms and conditions means </a:t>
            </a:r>
            <a:r>
              <a:rPr kumimoji="0" lang="en-US" sz="1800" b="1" i="0" u="sng" strike="noStrike" kern="1200" cap="none" spc="0" normalizeH="0" baseline="0" noProof="0" dirty="0">
                <a:ln>
                  <a:noFill/>
                </a:ln>
                <a:solidFill>
                  <a:srgbClr val="C00000"/>
                </a:solidFill>
                <a:effectLst/>
                <a:uLnTx/>
                <a:uFillTx/>
                <a:latin typeface="Arial" panose="020B0604020202020204" pitchFamily="34" charset="0"/>
                <a:ea typeface="+mn-ea"/>
                <a:cs typeface="+mn-cs"/>
              </a:rPr>
              <a:t>your</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text, photos, and music could [will] end up helping to train its products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and “AI models” (e.g., BARD)   </a:t>
            </a:r>
          </a:p>
          <a:p>
            <a:pPr marL="287338" marR="0" lvl="0" algn="l" defTabSz="914400" rtl="0" eaLnBrk="0" fontAlgn="base" latinLnBrk="0" hangingPunct="0">
              <a:lnSpc>
                <a:spcPct val="100000"/>
              </a:lnSpc>
              <a:spcBef>
                <a:spcPct val="0"/>
              </a:spcBef>
              <a:spcAft>
                <a:spcPct val="0"/>
              </a:spcAft>
              <a:buClrTx/>
              <a:buSzTx/>
              <a:tabLst>
                <a:tab pos="287338" algn="l"/>
              </a:tabLst>
              <a:defRPr/>
            </a:pPr>
            <a:r>
              <a:rPr kumimoji="0" lang="en-US" sz="1800" b="1" i="0" u="none" strike="noStrike" kern="1200" cap="none" spc="0" normalizeH="0" baseline="0" noProof="0" dirty="0">
                <a:ln>
                  <a:noFill/>
                </a:ln>
                <a:solidFill>
                  <a:srgbClr val="333399"/>
                </a:solidFill>
                <a:effectLst/>
                <a:uLnTx/>
                <a:uFillTx/>
                <a:latin typeface="Arial" panose="020B0604020202020204" pitchFamily="34" charset="0"/>
                <a:ea typeface="+mn-ea"/>
                <a:cs typeface="+mn-cs"/>
              </a:rPr>
              <a:t>Note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FaceBook</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Twitter, Instagram, WhatsApp,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MicroSoft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TicToc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etc. are doing the same. </a:t>
            </a:r>
          </a:p>
        </p:txBody>
      </p:sp>
      <p:sp>
        <p:nvSpPr>
          <p:cNvPr id="4" name="TextBox 3">
            <a:extLst>
              <a:ext uri="{FF2B5EF4-FFF2-40B4-BE49-F238E27FC236}">
                <a16:creationId xmlns:a16="http://schemas.microsoft.com/office/drawing/2014/main" id="{D4BF3D64-520D-AF66-F529-10915345EBC7}"/>
              </a:ext>
            </a:extLst>
          </p:cNvPr>
          <p:cNvSpPr txBox="1"/>
          <p:nvPr/>
        </p:nvSpPr>
        <p:spPr>
          <a:xfrm>
            <a:off x="475129" y="179974"/>
            <a:ext cx="8193741"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Google Plans To Scrape Everything You Post Online To Train Its AI</a:t>
            </a:r>
          </a:p>
        </p:txBody>
      </p:sp>
      <p:pic>
        <p:nvPicPr>
          <p:cNvPr id="6" name="Picture 5" descr="A logo of a robot&#10;&#10;Description automatically generated">
            <a:extLst>
              <a:ext uri="{FF2B5EF4-FFF2-40B4-BE49-F238E27FC236}">
                <a16:creationId xmlns:a16="http://schemas.microsoft.com/office/drawing/2014/main" id="{73BC1750-7F39-0609-6D59-A592029C3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4629" y="721380"/>
            <a:ext cx="1793144" cy="1494287"/>
          </a:xfrm>
          <a:prstGeom prst="rect">
            <a:avLst/>
          </a:prstGeom>
        </p:spPr>
      </p:pic>
      <p:pic>
        <p:nvPicPr>
          <p:cNvPr id="8" name="Picture 7" descr="A pile of red and white signs&#10;&#10;Description automatically generated">
            <a:extLst>
              <a:ext uri="{FF2B5EF4-FFF2-40B4-BE49-F238E27FC236}">
                <a16:creationId xmlns:a16="http://schemas.microsoft.com/office/drawing/2014/main" id="{9E8AB82C-E755-981B-FC37-2FEF63CFACD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89425" y="4221230"/>
            <a:ext cx="2170985" cy="1533410"/>
          </a:xfrm>
          <a:prstGeom prst="rect">
            <a:avLst/>
          </a:prstGeom>
        </p:spPr>
      </p:pic>
      <p:sp>
        <p:nvSpPr>
          <p:cNvPr id="9" name="TextBox 8">
            <a:extLst>
              <a:ext uri="{FF2B5EF4-FFF2-40B4-BE49-F238E27FC236}">
                <a16:creationId xmlns:a16="http://schemas.microsoft.com/office/drawing/2014/main" id="{F10DDF7C-D155-B6BA-3713-DA79D24083D3}"/>
              </a:ext>
            </a:extLst>
          </p:cNvPr>
          <p:cNvSpPr txBox="1"/>
          <p:nvPr/>
        </p:nvSpPr>
        <p:spPr>
          <a:xfrm>
            <a:off x="236226" y="2243149"/>
            <a:ext cx="8671547" cy="2185214"/>
          </a:xfrm>
          <a:prstGeom prst="rect">
            <a:avLst/>
          </a:prstGeom>
          <a:noFill/>
        </p:spPr>
        <p:txBody>
          <a:bodyPr wrap="square" rtlCol="0">
            <a:spAutoFit/>
          </a:bodyPr>
          <a:lstStyle/>
          <a:p>
            <a:pPr marL="285750" indent="-285750">
              <a:spcBef>
                <a:spcPts val="1200"/>
              </a:spcBef>
              <a:buFont typeface="Arial" panose="020B0604020202020204" pitchFamily="34" charset="0"/>
              <a:buChar char="•"/>
              <a:defRPr/>
            </a:pPr>
            <a:r>
              <a:rPr lang="en-US" b="1" dirty="0">
                <a:solidFill>
                  <a:srgbClr val="0070C0"/>
                </a:solidFill>
              </a:rPr>
              <a:t>Class Action Lawsuits </a:t>
            </a:r>
            <a:r>
              <a:rPr lang="en-US" dirty="0">
                <a:solidFill>
                  <a:srgbClr val="000000"/>
                </a:solidFill>
              </a:rPr>
              <a:t>against </a:t>
            </a:r>
            <a:r>
              <a:rPr lang="en-US" dirty="0"/>
              <a:t>OpenAI and Google claim their AI products “use stolen private information, including personally identifiable information, from hundreds of millions of internet users, including children of all ages, without their informed consent or knowledge.</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“With so many AI tools doing things like falsely claiming that people have written articles or just running into copyright trouble, we have no real way to know if [these generative AI tools] will actually improve anything.”</a:t>
            </a:r>
          </a:p>
        </p:txBody>
      </p:sp>
      <p:sp>
        <p:nvSpPr>
          <p:cNvPr id="10" name="TextBox 9">
            <a:extLst>
              <a:ext uri="{FF2B5EF4-FFF2-40B4-BE49-F238E27FC236}">
                <a16:creationId xmlns:a16="http://schemas.microsoft.com/office/drawing/2014/main" id="{FC97CBFF-5976-C04D-0BBB-D173C566F6BA}"/>
              </a:ext>
            </a:extLst>
          </p:cNvPr>
          <p:cNvSpPr txBox="1"/>
          <p:nvPr/>
        </p:nvSpPr>
        <p:spPr>
          <a:xfrm>
            <a:off x="236226" y="4381879"/>
            <a:ext cx="6553199" cy="2185214"/>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Now we have </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AI-generated spam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posing a threat to [search] engines (and search engine Users).</a:t>
            </a:r>
          </a:p>
          <a:p>
            <a:pPr marL="285750" lvl="0" indent="-285750">
              <a:spcBef>
                <a:spcPts val="1200"/>
              </a:spcBef>
              <a:buFont typeface="Arial" panose="020B0604020202020204" pitchFamily="34" charset="0"/>
              <a:buChar char="•"/>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Rise of the </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Newsbots</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AI-Enabled Misinformation “News” </a:t>
            </a:r>
            <a:r>
              <a:rPr lang="en-US" b="1" dirty="0">
                <a:solidFill>
                  <a:srgbClr val="333399"/>
                </a:solidFill>
              </a:rPr>
              <a:t>content farms </a:t>
            </a:r>
            <a:r>
              <a:rPr lang="en-US" dirty="0"/>
              <a:t>are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Proliferating Online </a:t>
            </a:r>
          </a:p>
          <a:p>
            <a:pPr marL="690563" lvl="1" indent="-233363">
              <a:spcBef>
                <a:spcPts val="0"/>
              </a:spcBef>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as of 7/10/2023 there are </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331 ‘Unreliable </a:t>
            </a:r>
            <a:r>
              <a:rPr lang="en-US" b="1" dirty="0">
                <a:solidFill>
                  <a:srgbClr val="C00000"/>
                </a:solidFill>
              </a:rPr>
              <a:t>AI-Generated News’ Websites </a:t>
            </a:r>
            <a:r>
              <a:rPr lang="en-US" dirty="0">
                <a:solidFill>
                  <a:srgbClr val="000000"/>
                </a:solidFill>
              </a:rPr>
              <a:t>(and Counting).</a:t>
            </a:r>
          </a:p>
          <a:p>
            <a:pPr marL="690563" marR="0" lvl="1" indent="-233363" algn="l" defTabSz="914400" rtl="0" eaLnBrk="0" fontAlgn="base" latinLnBrk="0" hangingPunct="0">
              <a:lnSpc>
                <a:spcPct val="100000"/>
              </a:lnSpc>
              <a:spcBef>
                <a:spcPts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939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fade">
                                      <p:cBhvr>
                                        <p:cTn id="30" dur="500"/>
                                        <p:tgtEl>
                                          <p:spTgt spid="10">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fade">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CACE908-712A-1970-DFCA-A8AEF42A2963}"/>
              </a:ext>
            </a:extLst>
          </p:cNvPr>
          <p:cNvSpPr>
            <a:spLocks noGrp="1" noChangeArrowheads="1"/>
          </p:cNvSpPr>
          <p:nvPr>
            <p:ph type="title"/>
          </p:nvPr>
        </p:nvSpPr>
        <p:spPr>
          <a:xfrm>
            <a:off x="420688" y="188913"/>
            <a:ext cx="8229600" cy="670833"/>
          </a:xfrm>
        </p:spPr>
        <p:txBody>
          <a:bodyPr/>
          <a:lstStyle/>
          <a:p>
            <a:r>
              <a:rPr lang="en-US" altLang="en-US" sz="3600" b="1" dirty="0"/>
              <a:t>AI In The News</a:t>
            </a:r>
          </a:p>
        </p:txBody>
      </p:sp>
      <p:sp>
        <p:nvSpPr>
          <p:cNvPr id="7171" name="Content Placeholder 2">
            <a:extLst>
              <a:ext uri="{FF2B5EF4-FFF2-40B4-BE49-F238E27FC236}">
                <a16:creationId xmlns:a16="http://schemas.microsoft.com/office/drawing/2014/main" id="{6E2A67BF-5273-495D-6254-EDA4B77F53C3}"/>
              </a:ext>
            </a:extLst>
          </p:cNvPr>
          <p:cNvSpPr>
            <a:spLocks noGrp="1" noChangeArrowheads="1"/>
          </p:cNvSpPr>
          <p:nvPr>
            <p:ph idx="1"/>
          </p:nvPr>
        </p:nvSpPr>
        <p:spPr>
          <a:xfrm>
            <a:off x="322263" y="859746"/>
            <a:ext cx="8328025" cy="4938712"/>
          </a:xfrm>
        </p:spPr>
        <p:txBody>
          <a:bodyPr/>
          <a:lstStyle/>
          <a:p>
            <a:r>
              <a:rPr lang="en-US" altLang="en-US" sz="2400" dirty="0"/>
              <a:t>AI in Movies, Television Shows, News</a:t>
            </a:r>
          </a:p>
          <a:p>
            <a:r>
              <a:rPr lang="en-US" altLang="en-US" sz="2400" dirty="0"/>
              <a:t>Voice and Image/Pattern Recognition Devices:</a:t>
            </a:r>
          </a:p>
          <a:p>
            <a:pPr lvl="1"/>
            <a:r>
              <a:rPr lang="en-US" altLang="en-US" sz="1800" dirty="0"/>
              <a:t>Echo, Assistant, Siri, Cortana, Alibaba, Amazon Transcribe, Nuance Dragon, </a:t>
            </a:r>
            <a:r>
              <a:rPr lang="en-US" altLang="en-US" sz="1800" dirty="0" err="1"/>
              <a:t>Deepgram</a:t>
            </a:r>
            <a:r>
              <a:rPr lang="en-US" altLang="en-US" sz="1800" dirty="0"/>
              <a:t>, </a:t>
            </a:r>
            <a:r>
              <a:rPr lang="en-US" altLang="en-US" sz="1800" dirty="0" err="1"/>
              <a:t>Genesys</a:t>
            </a:r>
            <a:r>
              <a:rPr lang="en-US" altLang="en-US" sz="1800" dirty="0"/>
              <a:t> Cloud, ChatGPT…</a:t>
            </a:r>
          </a:p>
          <a:p>
            <a:r>
              <a:rPr lang="en-US" altLang="en-US" sz="2400" dirty="0"/>
              <a:t>Game Playing:</a:t>
            </a:r>
          </a:p>
          <a:p>
            <a:pPr lvl="1"/>
            <a:r>
              <a:rPr lang="en-US" altLang="en-US" sz="1800" dirty="0"/>
              <a:t>IBM Deep Blue 1997 wins Chess</a:t>
            </a:r>
          </a:p>
          <a:p>
            <a:pPr lvl="1"/>
            <a:r>
              <a:rPr lang="en-US" altLang="en-US" sz="1800" dirty="0"/>
              <a:t>IBM Watson wins Jeopardy 2011</a:t>
            </a:r>
          </a:p>
          <a:p>
            <a:pPr lvl="1"/>
            <a:r>
              <a:rPr lang="en-US" altLang="en-US" sz="1800" dirty="0"/>
              <a:t>Google AlphaGo (Deep Mind) wins Go 2016</a:t>
            </a:r>
          </a:p>
          <a:p>
            <a:pPr lvl="1"/>
            <a:r>
              <a:rPr lang="en-US" altLang="en-US" sz="1800" dirty="0"/>
              <a:t>Today, AI is Integrated in Many Popular Games</a:t>
            </a:r>
          </a:p>
          <a:p>
            <a:r>
              <a:rPr lang="en-US" altLang="en-US" sz="2400" dirty="0"/>
              <a:t>Large Company Investments:</a:t>
            </a:r>
          </a:p>
          <a:p>
            <a:pPr lvl="1"/>
            <a:r>
              <a:rPr lang="en-US" altLang="en-US" sz="1800" dirty="0"/>
              <a:t>Google</a:t>
            </a:r>
          </a:p>
          <a:p>
            <a:pPr lvl="1"/>
            <a:r>
              <a:rPr lang="en-US" altLang="en-US" sz="1800" dirty="0"/>
              <a:t>Facebook</a:t>
            </a:r>
          </a:p>
          <a:p>
            <a:pPr lvl="1"/>
            <a:r>
              <a:rPr lang="en-US" altLang="en-US" sz="1800" dirty="0"/>
              <a:t>Baidu</a:t>
            </a:r>
          </a:p>
          <a:p>
            <a:r>
              <a:rPr lang="en-US" altLang="en-US" sz="2400" dirty="0"/>
              <a:t>Formation of New Organizations about AI</a:t>
            </a:r>
            <a:endParaRPr lang="en-US" altLang="en-US" sz="2200" dirty="0"/>
          </a:p>
          <a:p>
            <a:r>
              <a:rPr lang="en-US" altLang="en-US" sz="2400" dirty="0"/>
              <a:t>Government Regulation Actions</a:t>
            </a:r>
          </a:p>
          <a:p>
            <a:pPr lvl="1"/>
            <a:endParaRPr lang="en-US" altLang="en-US" sz="1800" dirty="0"/>
          </a:p>
          <a:p>
            <a:pPr>
              <a:buFontTx/>
              <a:buNone/>
            </a:pPr>
            <a:endParaRPr lang="en-US" altLang="en-US" sz="2400" dirty="0"/>
          </a:p>
        </p:txBody>
      </p:sp>
      <p:pic>
        <p:nvPicPr>
          <p:cNvPr id="7172" name="Picture 1">
            <a:extLst>
              <a:ext uri="{FF2B5EF4-FFF2-40B4-BE49-F238E27FC236}">
                <a16:creationId xmlns:a16="http://schemas.microsoft.com/office/drawing/2014/main" id="{76275DDB-CA58-CA90-7B2A-BF50FD8F08D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82301" y="2340569"/>
            <a:ext cx="2963674" cy="153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a:extLst>
              <a:ext uri="{FF2B5EF4-FFF2-40B4-BE49-F238E27FC236}">
                <a16:creationId xmlns:a16="http://schemas.microsoft.com/office/drawing/2014/main" id="{F5178EFD-3B28-BCA4-30E0-201CCF508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9441" y="4256542"/>
            <a:ext cx="17113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4" name="Group 8">
            <a:extLst>
              <a:ext uri="{FF2B5EF4-FFF2-40B4-BE49-F238E27FC236}">
                <a16:creationId xmlns:a16="http://schemas.microsoft.com/office/drawing/2014/main" id="{0052D337-5549-6B5E-DA97-2884E7174976}"/>
              </a:ext>
            </a:extLst>
          </p:cNvPr>
          <p:cNvGrpSpPr>
            <a:grpSpLocks/>
          </p:cNvGrpSpPr>
          <p:nvPr/>
        </p:nvGrpSpPr>
        <p:grpSpPr bwMode="auto">
          <a:xfrm>
            <a:off x="1911122" y="4517431"/>
            <a:ext cx="5770562" cy="1720311"/>
            <a:chOff x="1429203" y="5109030"/>
            <a:chExt cx="5769881" cy="1748970"/>
          </a:xfrm>
        </p:grpSpPr>
        <p:sp>
          <p:nvSpPr>
            <p:cNvPr id="6" name="Content Placeholder 2">
              <a:extLst>
                <a:ext uri="{FF2B5EF4-FFF2-40B4-BE49-F238E27FC236}">
                  <a16:creationId xmlns:a16="http://schemas.microsoft.com/office/drawing/2014/main" id="{8F9B2AC2-0824-F395-C2BD-CD40C42B21D1}"/>
                </a:ext>
              </a:extLst>
            </p:cNvPr>
            <p:cNvSpPr txBox="1">
              <a:spLocks/>
            </p:cNvSpPr>
            <p:nvPr/>
          </p:nvSpPr>
          <p:spPr bwMode="auto">
            <a:xfrm>
              <a:off x="4383191" y="5109030"/>
              <a:ext cx="2815893" cy="1748970"/>
            </a:xfrm>
            <a:prstGeom prst="rect">
              <a:avLst/>
            </a:prstGeom>
            <a:noFill/>
            <a:ln w="9525">
              <a:noFill/>
              <a:miter lim="800000"/>
              <a:headEnd/>
              <a:tailEnd/>
            </a:ln>
          </p:spPr>
          <p:txBody>
            <a:bodyPr/>
            <a:lstStyle/>
            <a:p>
              <a:pPr marL="742950" lvl="1" indent="-285750">
                <a:spcBef>
                  <a:spcPct val="20000"/>
                </a:spcBef>
                <a:buFontTx/>
                <a:buChar char="–"/>
                <a:defRPr/>
              </a:pPr>
              <a:r>
                <a:rPr lang="en-US" kern="0" dirty="0" err="1">
                  <a:latin typeface="+mn-lt"/>
                </a:rPr>
                <a:t>Uber</a:t>
              </a:r>
              <a:endParaRPr lang="en-US" kern="0" dirty="0">
                <a:latin typeface="+mn-lt"/>
              </a:endParaRPr>
            </a:p>
            <a:p>
              <a:pPr marL="742950" lvl="1" indent="-285750">
                <a:spcBef>
                  <a:spcPct val="20000"/>
                </a:spcBef>
                <a:buFontTx/>
                <a:buChar char="–"/>
                <a:defRPr/>
              </a:pPr>
              <a:r>
                <a:rPr lang="en-US" kern="0" dirty="0">
                  <a:latin typeface="+mn-lt"/>
                </a:rPr>
                <a:t>Tesla</a:t>
              </a:r>
            </a:p>
            <a:p>
              <a:pPr marL="742950" lvl="1" indent="-285750">
                <a:spcBef>
                  <a:spcPct val="20000"/>
                </a:spcBef>
                <a:buFontTx/>
                <a:buChar char="–"/>
                <a:defRPr/>
              </a:pPr>
              <a:r>
                <a:rPr lang="en-US" kern="0" dirty="0">
                  <a:latin typeface="+mn-lt"/>
                </a:rPr>
                <a:t>OpenAI  </a:t>
              </a:r>
            </a:p>
            <a:p>
              <a:pPr marL="742950" lvl="1" indent="-285750">
                <a:spcBef>
                  <a:spcPct val="20000"/>
                </a:spcBef>
                <a:buFontTx/>
                <a:buChar char="–"/>
                <a:defRPr/>
              </a:pPr>
              <a:endParaRPr lang="en-US" kern="0" dirty="0">
                <a:latin typeface="+mn-lt"/>
              </a:endParaRPr>
            </a:p>
            <a:p>
              <a:pPr marL="342900" indent="-342900">
                <a:spcBef>
                  <a:spcPct val="20000"/>
                </a:spcBef>
                <a:defRPr/>
              </a:pPr>
              <a:endParaRPr lang="en-US" sz="2400" kern="0" dirty="0">
                <a:latin typeface="+mn-lt"/>
              </a:endParaRPr>
            </a:p>
          </p:txBody>
        </p:sp>
        <p:sp>
          <p:nvSpPr>
            <p:cNvPr id="7" name="Content Placeholder 2">
              <a:extLst>
                <a:ext uri="{FF2B5EF4-FFF2-40B4-BE49-F238E27FC236}">
                  <a16:creationId xmlns:a16="http://schemas.microsoft.com/office/drawing/2014/main" id="{4FA8F776-9CAA-66F8-AEB4-910CD11FB98E}"/>
                </a:ext>
              </a:extLst>
            </p:cNvPr>
            <p:cNvSpPr txBox="1">
              <a:spLocks/>
            </p:cNvSpPr>
            <p:nvPr/>
          </p:nvSpPr>
          <p:spPr bwMode="auto">
            <a:xfrm>
              <a:off x="2946674" y="5109030"/>
              <a:ext cx="2815893" cy="1748970"/>
            </a:xfrm>
            <a:prstGeom prst="rect">
              <a:avLst/>
            </a:prstGeom>
            <a:noFill/>
            <a:ln w="9525">
              <a:noFill/>
              <a:miter lim="800000"/>
              <a:headEnd/>
              <a:tailEnd/>
            </a:ln>
          </p:spPr>
          <p:txBody>
            <a:bodyPr/>
            <a:lstStyle/>
            <a:p>
              <a:pPr marL="742950" lvl="1" indent="-285750">
                <a:spcBef>
                  <a:spcPct val="20000"/>
                </a:spcBef>
                <a:buFontTx/>
                <a:buChar char="–"/>
                <a:defRPr/>
              </a:pPr>
              <a:r>
                <a:rPr lang="en-US" kern="0" dirty="0">
                  <a:latin typeface="+mn-lt"/>
                </a:rPr>
                <a:t>Merck</a:t>
              </a:r>
            </a:p>
            <a:p>
              <a:pPr marL="742950" lvl="1" indent="-285750">
                <a:spcBef>
                  <a:spcPct val="20000"/>
                </a:spcBef>
                <a:buFontTx/>
                <a:buChar char="–"/>
                <a:defRPr/>
              </a:pPr>
              <a:r>
                <a:rPr lang="en-US" kern="0" dirty="0">
                  <a:latin typeface="+mn-lt"/>
                </a:rPr>
                <a:t>Amazon</a:t>
              </a:r>
            </a:p>
            <a:p>
              <a:pPr marL="742950" lvl="1" indent="-285750">
                <a:spcBef>
                  <a:spcPct val="20000"/>
                </a:spcBef>
                <a:buFontTx/>
                <a:buChar char="–"/>
                <a:defRPr/>
              </a:pPr>
              <a:r>
                <a:rPr lang="en-US" kern="0" dirty="0">
                  <a:latin typeface="+mn-lt"/>
                </a:rPr>
                <a:t>IBM</a:t>
              </a:r>
            </a:p>
            <a:p>
              <a:pPr marL="342900" indent="-342900">
                <a:spcBef>
                  <a:spcPct val="20000"/>
                </a:spcBef>
                <a:defRPr/>
              </a:pPr>
              <a:endParaRPr lang="en-US" sz="2400" kern="0" dirty="0">
                <a:latin typeface="+mn-lt"/>
              </a:endParaRPr>
            </a:p>
          </p:txBody>
        </p:sp>
        <p:sp>
          <p:nvSpPr>
            <p:cNvPr id="8" name="Content Placeholder 2">
              <a:extLst>
                <a:ext uri="{FF2B5EF4-FFF2-40B4-BE49-F238E27FC236}">
                  <a16:creationId xmlns:a16="http://schemas.microsoft.com/office/drawing/2014/main" id="{A7CB4B4A-F511-F7A5-8C22-E6CDAB827160}"/>
                </a:ext>
              </a:extLst>
            </p:cNvPr>
            <p:cNvSpPr txBox="1">
              <a:spLocks/>
            </p:cNvSpPr>
            <p:nvPr/>
          </p:nvSpPr>
          <p:spPr bwMode="auto">
            <a:xfrm>
              <a:off x="1429203" y="5109030"/>
              <a:ext cx="2155571" cy="1748970"/>
            </a:xfrm>
            <a:prstGeom prst="rect">
              <a:avLst/>
            </a:prstGeom>
            <a:noFill/>
            <a:ln w="9525">
              <a:noFill/>
              <a:miter lim="800000"/>
              <a:headEnd/>
              <a:tailEnd/>
            </a:ln>
          </p:spPr>
          <p:txBody>
            <a:bodyPr/>
            <a:lstStyle/>
            <a:p>
              <a:pPr marL="742950" lvl="1" indent="-285750">
                <a:spcBef>
                  <a:spcPct val="20000"/>
                </a:spcBef>
                <a:buFontTx/>
                <a:buChar char="–"/>
                <a:defRPr/>
              </a:pPr>
              <a:r>
                <a:rPr lang="en-US" kern="0" dirty="0">
                  <a:latin typeface="+mn-lt"/>
                </a:rPr>
                <a:t>Microsoft</a:t>
              </a:r>
            </a:p>
            <a:p>
              <a:pPr marL="742950" lvl="1" indent="-285750">
                <a:spcBef>
                  <a:spcPct val="20000"/>
                </a:spcBef>
                <a:buFontTx/>
                <a:buChar char="–"/>
                <a:defRPr/>
              </a:pPr>
              <a:r>
                <a:rPr lang="en-US" kern="0" dirty="0">
                  <a:latin typeface="+mn-lt"/>
                </a:rPr>
                <a:t>Apple</a:t>
              </a:r>
            </a:p>
            <a:p>
              <a:pPr marL="742950" lvl="1" indent="-285750">
                <a:spcBef>
                  <a:spcPct val="20000"/>
                </a:spcBef>
                <a:buFontTx/>
                <a:buChar char="–"/>
                <a:defRPr/>
              </a:pPr>
              <a:r>
                <a:rPr lang="en-US" kern="0" dirty="0">
                  <a:latin typeface="+mn-lt"/>
                </a:rPr>
                <a:t>Ford </a:t>
              </a:r>
            </a:p>
            <a:p>
              <a:pPr marL="342900" indent="-342900">
                <a:spcBef>
                  <a:spcPct val="20000"/>
                </a:spcBef>
                <a:defRPr/>
              </a:pPr>
              <a:endParaRPr lang="en-US" sz="2400" kern="0" dirty="0">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animEffect transition="in" filter="fade">
                                      <p:cBhvr>
                                        <p:cTn id="15" dur="500"/>
                                        <p:tgtEl>
                                          <p:spTgt spid="717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171">
                                            <p:txEl>
                                              <p:pRg st="3" end="3"/>
                                            </p:txEl>
                                          </p:spTgt>
                                        </p:tgtEl>
                                        <p:attrNameLst>
                                          <p:attrName>style.visibility</p:attrName>
                                        </p:attrNameLst>
                                      </p:cBhvr>
                                      <p:to>
                                        <p:strVal val="visible"/>
                                      </p:to>
                                    </p:set>
                                    <p:animEffect transition="in" filter="fade">
                                      <p:cBhvr>
                                        <p:cTn id="20" dur="500"/>
                                        <p:tgtEl>
                                          <p:spTgt spid="7171">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animEffect transition="in" filter="fade">
                                      <p:cBhvr>
                                        <p:cTn id="23" dur="500"/>
                                        <p:tgtEl>
                                          <p:spTgt spid="7171">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171">
                                            <p:txEl>
                                              <p:pRg st="5" end="5"/>
                                            </p:txEl>
                                          </p:spTgt>
                                        </p:tgtEl>
                                        <p:attrNameLst>
                                          <p:attrName>style.visibility</p:attrName>
                                        </p:attrNameLst>
                                      </p:cBhvr>
                                      <p:to>
                                        <p:strVal val="visible"/>
                                      </p:to>
                                    </p:set>
                                    <p:animEffect transition="in" filter="fade">
                                      <p:cBhvr>
                                        <p:cTn id="26" dur="500"/>
                                        <p:tgtEl>
                                          <p:spTgt spid="7171">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171">
                                            <p:txEl>
                                              <p:pRg st="6" end="6"/>
                                            </p:txEl>
                                          </p:spTgt>
                                        </p:tgtEl>
                                        <p:attrNameLst>
                                          <p:attrName>style.visibility</p:attrName>
                                        </p:attrNameLst>
                                      </p:cBhvr>
                                      <p:to>
                                        <p:strVal val="visible"/>
                                      </p:to>
                                    </p:set>
                                    <p:animEffect transition="in" filter="fade">
                                      <p:cBhvr>
                                        <p:cTn id="29" dur="500"/>
                                        <p:tgtEl>
                                          <p:spTgt spid="7171">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171">
                                            <p:txEl>
                                              <p:pRg st="7" end="7"/>
                                            </p:txEl>
                                          </p:spTgt>
                                        </p:tgtEl>
                                        <p:attrNameLst>
                                          <p:attrName>style.visibility</p:attrName>
                                        </p:attrNameLst>
                                      </p:cBhvr>
                                      <p:to>
                                        <p:strVal val="visible"/>
                                      </p:to>
                                    </p:set>
                                    <p:animEffect transition="in" filter="fade">
                                      <p:cBhvr>
                                        <p:cTn id="32" dur="500"/>
                                        <p:tgtEl>
                                          <p:spTgt spid="7171">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71">
                                            <p:txEl>
                                              <p:pRg st="8" end="8"/>
                                            </p:txEl>
                                          </p:spTgt>
                                        </p:tgtEl>
                                        <p:attrNameLst>
                                          <p:attrName>style.visibility</p:attrName>
                                        </p:attrNameLst>
                                      </p:cBhvr>
                                      <p:to>
                                        <p:strVal val="visible"/>
                                      </p:to>
                                    </p:set>
                                    <p:animEffect transition="in" filter="fade">
                                      <p:cBhvr>
                                        <p:cTn id="37" dur="500"/>
                                        <p:tgtEl>
                                          <p:spTgt spid="7171">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171">
                                            <p:txEl>
                                              <p:pRg st="9" end="9"/>
                                            </p:txEl>
                                          </p:spTgt>
                                        </p:tgtEl>
                                        <p:attrNameLst>
                                          <p:attrName>style.visibility</p:attrName>
                                        </p:attrNameLst>
                                      </p:cBhvr>
                                      <p:to>
                                        <p:strVal val="visible"/>
                                      </p:to>
                                    </p:set>
                                    <p:animEffect transition="in" filter="fade">
                                      <p:cBhvr>
                                        <p:cTn id="40" dur="500"/>
                                        <p:tgtEl>
                                          <p:spTgt spid="7171">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171">
                                            <p:txEl>
                                              <p:pRg st="10" end="10"/>
                                            </p:txEl>
                                          </p:spTgt>
                                        </p:tgtEl>
                                        <p:attrNameLst>
                                          <p:attrName>style.visibility</p:attrName>
                                        </p:attrNameLst>
                                      </p:cBhvr>
                                      <p:to>
                                        <p:strVal val="visible"/>
                                      </p:to>
                                    </p:set>
                                    <p:animEffect transition="in" filter="fade">
                                      <p:cBhvr>
                                        <p:cTn id="43" dur="500"/>
                                        <p:tgtEl>
                                          <p:spTgt spid="7171">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171">
                                            <p:txEl>
                                              <p:pRg st="11" end="11"/>
                                            </p:txEl>
                                          </p:spTgt>
                                        </p:tgtEl>
                                        <p:attrNameLst>
                                          <p:attrName>style.visibility</p:attrName>
                                        </p:attrNameLst>
                                      </p:cBhvr>
                                      <p:to>
                                        <p:strVal val="visible"/>
                                      </p:to>
                                    </p:set>
                                    <p:animEffect transition="in" filter="fade">
                                      <p:cBhvr>
                                        <p:cTn id="46" dur="500"/>
                                        <p:tgtEl>
                                          <p:spTgt spid="7171">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7174"/>
                                        </p:tgtEl>
                                        <p:attrNameLst>
                                          <p:attrName>style.visibility</p:attrName>
                                        </p:attrNameLst>
                                      </p:cBhvr>
                                      <p:to>
                                        <p:strVal val="visible"/>
                                      </p:to>
                                    </p:set>
                                    <p:animEffect transition="in" filter="fade">
                                      <p:cBhvr>
                                        <p:cTn id="49" dur="500"/>
                                        <p:tgtEl>
                                          <p:spTgt spid="717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171">
                                            <p:txEl>
                                              <p:pRg st="12" end="12"/>
                                            </p:txEl>
                                          </p:spTgt>
                                        </p:tgtEl>
                                        <p:attrNameLst>
                                          <p:attrName>style.visibility</p:attrName>
                                        </p:attrNameLst>
                                      </p:cBhvr>
                                      <p:to>
                                        <p:strVal val="visible"/>
                                      </p:to>
                                    </p:set>
                                    <p:animEffect transition="in" filter="fade">
                                      <p:cBhvr>
                                        <p:cTn id="54" dur="500"/>
                                        <p:tgtEl>
                                          <p:spTgt spid="7171">
                                            <p:txEl>
                                              <p:pRg st="12" end="1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171">
                                            <p:txEl>
                                              <p:pRg st="13" end="13"/>
                                            </p:txEl>
                                          </p:spTgt>
                                        </p:tgtEl>
                                        <p:attrNameLst>
                                          <p:attrName>style.visibility</p:attrName>
                                        </p:attrNameLst>
                                      </p:cBhvr>
                                      <p:to>
                                        <p:strVal val="visible"/>
                                      </p:to>
                                    </p:set>
                                    <p:animEffect transition="in" filter="fade">
                                      <p:cBhvr>
                                        <p:cTn id="59" dur="500"/>
                                        <p:tgtEl>
                                          <p:spTgt spid="717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C6BE1-72A5-4BCB-BBA0-AB63C18D7D16}"/>
              </a:ext>
            </a:extLst>
          </p:cNvPr>
          <p:cNvSpPr/>
          <p:nvPr/>
        </p:nvSpPr>
        <p:spPr>
          <a:xfrm>
            <a:off x="357027" y="3166781"/>
            <a:ext cx="8429946" cy="625290"/>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376518" y="23018"/>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557373" y="1166018"/>
            <a:ext cx="8229600" cy="4525963"/>
          </a:xfrm>
        </p:spPr>
        <p:txBody>
          <a:bodyPr/>
          <a:lstStyle/>
          <a:p>
            <a:pPr marL="347472" algn="l" rtl="0" fontAlgn="base">
              <a:spcBef>
                <a:spcPts val="768"/>
              </a:spcBef>
              <a:spcAft>
                <a:spcPts val="0"/>
              </a:spcAft>
            </a:pPr>
            <a:r>
              <a:rPr lang="en-US" sz="3600" b="1" spc="-1" dirty="0">
                <a:solidFill>
                  <a:schemeClr val="bg2"/>
                </a:solidFill>
                <a:effectLst/>
                <a:latin typeface="Arial" panose="020B0604020202020204" pitchFamily="34" charset="0"/>
              </a:rPr>
              <a:t>AI In The </a:t>
            </a:r>
            <a:r>
              <a:rPr lang="en-US" sz="3600" b="1" spc="-1" dirty="0">
                <a:solidFill>
                  <a:schemeClr val="bg2"/>
                </a:solidFill>
                <a:latin typeface="Arial" panose="020B0604020202020204" pitchFamily="34" charset="0"/>
              </a:rPr>
              <a:t>News/Media</a:t>
            </a:r>
            <a:r>
              <a:rPr lang="en-US" sz="3600" b="1" spc="-1" dirty="0">
                <a:solidFill>
                  <a:schemeClr val="bg2"/>
                </a:solidFill>
                <a:effectLst/>
                <a:latin typeface="Arial" panose="020B0604020202020204" pitchFamily="34" charset="0"/>
              </a:rPr>
              <a:t> </a:t>
            </a:r>
          </a:p>
          <a:p>
            <a:pPr marL="347472" algn="l" rtl="0" fontAlgn="base">
              <a:spcBef>
                <a:spcPts val="768"/>
              </a:spcBef>
              <a:spcAft>
                <a:spcPts val="0"/>
              </a:spcAft>
            </a:pPr>
            <a:r>
              <a:rPr lang="en-US" sz="3600" b="1" spc="-1" dirty="0">
                <a:solidFill>
                  <a:schemeClr val="bg2"/>
                </a:solidFill>
                <a:effectLst/>
                <a:latin typeface="Arial" panose="020B0604020202020204" pitchFamily="34" charset="0"/>
              </a:rPr>
              <a:t>What IS AI?</a:t>
            </a:r>
            <a:endParaRPr lang="en-US" sz="3600" dirty="0">
              <a:solidFill>
                <a:schemeClr val="bg2"/>
              </a:solidFill>
              <a:effectLst/>
            </a:endParaRPr>
          </a:p>
          <a:p>
            <a:pPr marL="347472" algn="l" rtl="0" fontAlgn="base">
              <a:spcBef>
                <a:spcPts val="768"/>
              </a:spcBef>
              <a:spcAft>
                <a:spcPts val="0"/>
              </a:spcAft>
            </a:pPr>
            <a:r>
              <a:rPr lang="en-US" sz="3600" b="1" spc="-1" dirty="0">
                <a:solidFill>
                  <a:schemeClr val="bg2"/>
                </a:solidFill>
                <a:effectLst/>
                <a:latin typeface="Arial" panose="020B0604020202020204" pitchFamily="34" charset="0"/>
              </a:rPr>
              <a:t>Current Uses of AI</a:t>
            </a:r>
            <a:endParaRPr lang="en-US" sz="3600" dirty="0">
              <a:solidFill>
                <a:schemeClr val="bg2"/>
              </a:solidFill>
              <a:effectLst/>
            </a:endParaRPr>
          </a:p>
          <a:p>
            <a:pPr marL="347472" algn="l" rtl="0" fontAlgn="base">
              <a:spcBef>
                <a:spcPts val="768"/>
              </a:spcBef>
              <a:spcAft>
                <a:spcPts val="0"/>
              </a:spcAft>
            </a:pPr>
            <a:r>
              <a:rPr lang="en-US" sz="3600" b="1" spc="-1" dirty="0">
                <a:solidFill>
                  <a:schemeClr val="accent2"/>
                </a:solidFill>
                <a:effectLst/>
                <a:latin typeface="Arial" panose="020B0604020202020204" pitchFamily="34" charset="0"/>
              </a:rPr>
              <a:t>Is This Intelligent?</a:t>
            </a:r>
          </a:p>
          <a:p>
            <a:pPr marL="746125" lvl="1" indent="-342900">
              <a:spcBef>
                <a:spcPts val="768"/>
              </a:spcBef>
              <a:spcAft>
                <a:spcPts val="0"/>
              </a:spcAft>
            </a:pPr>
            <a:r>
              <a:rPr lang="en-US" sz="3600" b="1" spc="-1" dirty="0">
                <a:solidFill>
                  <a:schemeClr val="bg1"/>
                </a:solidFill>
                <a:latin typeface="Arial" panose="020B0604020202020204" pitchFamily="34" charset="0"/>
              </a:rPr>
              <a:t>Concerns About AI</a:t>
            </a:r>
          </a:p>
          <a:p>
            <a:pPr marL="746125" lvl="1" indent="-342900">
              <a:spcBef>
                <a:spcPts val="768"/>
              </a:spcBef>
              <a:spcAft>
                <a:spcPts val="0"/>
              </a:spcAft>
            </a:pPr>
            <a:r>
              <a:rPr lang="en-US" sz="3600" b="1" spc="-1" dirty="0">
                <a:solidFill>
                  <a:schemeClr val="bg1"/>
                </a:solidFill>
                <a:effectLst/>
                <a:latin typeface="Arial" panose="020B0604020202020204" pitchFamily="34" charset="0"/>
              </a:rPr>
              <a:t>Human 2.0</a:t>
            </a:r>
          </a:p>
          <a:p>
            <a:pPr marL="347472" algn="l" rtl="0" fontAlgn="base">
              <a:spcBef>
                <a:spcPts val="768"/>
              </a:spcBef>
              <a:spcAft>
                <a:spcPts val="0"/>
              </a:spcAft>
            </a:pPr>
            <a:r>
              <a:rPr lang="en-US" sz="3600" b="1" spc="-1" dirty="0">
                <a:solidFill>
                  <a:schemeClr val="bg1"/>
                </a:solidFill>
                <a:effectLst/>
                <a:latin typeface="Arial" panose="020B0604020202020204" pitchFamily="34" charset="0"/>
              </a:rPr>
              <a:t>Where Is This Going?</a:t>
            </a:r>
            <a:endParaRPr lang="en-US" sz="3600" dirty="0">
              <a:solidFill>
                <a:schemeClr val="bg1"/>
              </a:solidFill>
              <a:effectLst/>
            </a:endParaRPr>
          </a:p>
        </p:txBody>
      </p:sp>
    </p:spTree>
    <p:extLst>
      <p:ext uri="{BB962C8B-B14F-4D97-AF65-F5344CB8AC3E}">
        <p14:creationId xmlns:p14="http://schemas.microsoft.com/office/powerpoint/2010/main" val="17031299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97C348DD-F962-782B-B500-BA83EBE8DFB6}"/>
              </a:ext>
            </a:extLst>
          </p:cNvPr>
          <p:cNvSpPr>
            <a:spLocks noGrp="1" noChangeArrowheads="1"/>
          </p:cNvSpPr>
          <p:nvPr>
            <p:ph type="title"/>
          </p:nvPr>
        </p:nvSpPr>
        <p:spPr>
          <a:xfrm>
            <a:off x="474133" y="226390"/>
            <a:ext cx="7458635" cy="930275"/>
          </a:xfrm>
        </p:spPr>
        <p:txBody>
          <a:bodyPr/>
          <a:lstStyle/>
          <a:p>
            <a:r>
              <a:rPr lang="en-US" altLang="en-US" sz="4000" b="1" dirty="0"/>
              <a:t>Is AI Intelligent?</a:t>
            </a:r>
          </a:p>
        </p:txBody>
      </p:sp>
      <p:sp>
        <p:nvSpPr>
          <p:cNvPr id="66563" name="Content Placeholder 2">
            <a:extLst>
              <a:ext uri="{FF2B5EF4-FFF2-40B4-BE49-F238E27FC236}">
                <a16:creationId xmlns:a16="http://schemas.microsoft.com/office/drawing/2014/main" id="{EA8250C0-364E-9FD7-01B4-47073CA56C91}"/>
              </a:ext>
            </a:extLst>
          </p:cNvPr>
          <p:cNvSpPr>
            <a:spLocks noGrp="1" noChangeArrowheads="1"/>
          </p:cNvSpPr>
          <p:nvPr>
            <p:ph idx="1"/>
          </p:nvPr>
        </p:nvSpPr>
        <p:spPr>
          <a:xfrm>
            <a:off x="307974" y="1348162"/>
            <a:ext cx="6370731" cy="4597400"/>
          </a:xfrm>
        </p:spPr>
        <p:txBody>
          <a:bodyPr/>
          <a:lstStyle/>
          <a:p>
            <a:r>
              <a:rPr lang="en-US" altLang="en-US" sz="2400" dirty="0"/>
              <a:t>For all the recent advances in AI, </a:t>
            </a:r>
            <a:r>
              <a:rPr lang="en-US" altLang="en-US" sz="2400" dirty="0">
                <a:solidFill>
                  <a:srgbClr val="0070C0"/>
                </a:solidFill>
              </a:rPr>
              <a:t>human beings remain more adept than machines </a:t>
            </a:r>
            <a:r>
              <a:rPr lang="en-US" altLang="en-US" sz="2400" dirty="0"/>
              <a:t>at distinguishing, say, a tile mosaic from a similar pattern on a blanket. </a:t>
            </a:r>
          </a:p>
          <a:p>
            <a:r>
              <a:rPr lang="en-US" altLang="en-US" sz="2400" dirty="0"/>
              <a:t>“</a:t>
            </a:r>
            <a:r>
              <a:rPr lang="en-US" altLang="en-US" sz="2400" dirty="0">
                <a:solidFill>
                  <a:srgbClr val="0070C0"/>
                </a:solidFill>
              </a:rPr>
              <a:t>It will be a long way out before machines will be able to do this,” </a:t>
            </a:r>
            <a:r>
              <a:rPr lang="en-US" altLang="en-US" sz="2400" dirty="0"/>
              <a:t>says Pinterest data scientist Mohammad </a:t>
            </a:r>
            <a:r>
              <a:rPr lang="en-US" altLang="en-US" sz="2400" dirty="0" err="1"/>
              <a:t>Shahangian</a:t>
            </a:r>
            <a:r>
              <a:rPr lang="en-US" altLang="en-US" sz="2400" dirty="0"/>
              <a:t>.</a:t>
            </a:r>
          </a:p>
          <a:p>
            <a:r>
              <a:rPr lang="en-US" altLang="en-US" sz="2400" dirty="0"/>
              <a:t>“</a:t>
            </a:r>
            <a:r>
              <a:rPr lang="en-US" altLang="en-US" sz="2400" dirty="0">
                <a:solidFill>
                  <a:srgbClr val="0070C0"/>
                </a:solidFill>
              </a:rPr>
              <a:t>This is a temporary embarrassment</a:t>
            </a:r>
            <a:r>
              <a:rPr lang="en-US" altLang="en-US" sz="2400" dirty="0"/>
              <a:t>,” says neuroscience researcher Jeff Hawkins, cofounder of the machine intelligence firm </a:t>
            </a:r>
            <a:r>
              <a:rPr lang="en-US" altLang="en-US" sz="2400" dirty="0" err="1"/>
              <a:t>Numenta</a:t>
            </a:r>
            <a:r>
              <a:rPr lang="en-US" altLang="en-US" sz="2400" dirty="0"/>
              <a:t> —</a:t>
            </a:r>
            <a:r>
              <a:rPr lang="en-US" altLang="en-US" sz="2400" dirty="0">
                <a:solidFill>
                  <a:srgbClr val="0070C0"/>
                </a:solidFill>
              </a:rPr>
              <a:t> though “temporary” could extend to years or even decades</a:t>
            </a:r>
            <a:r>
              <a:rPr lang="en-US" altLang="en-US" sz="2400" dirty="0"/>
              <a:t>.</a:t>
            </a:r>
          </a:p>
        </p:txBody>
      </p:sp>
      <p:sp>
        <p:nvSpPr>
          <p:cNvPr id="5" name="Content Placeholder 2">
            <a:extLst>
              <a:ext uri="{FF2B5EF4-FFF2-40B4-BE49-F238E27FC236}">
                <a16:creationId xmlns:a16="http://schemas.microsoft.com/office/drawing/2014/main" id="{0CDB6852-3315-BC69-948F-7F4D2050217D}"/>
              </a:ext>
            </a:extLst>
          </p:cNvPr>
          <p:cNvSpPr txBox="1">
            <a:spLocks/>
          </p:cNvSpPr>
          <p:nvPr/>
        </p:nvSpPr>
        <p:spPr bwMode="auto">
          <a:xfrm>
            <a:off x="73026" y="6463553"/>
            <a:ext cx="8751887" cy="388096"/>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rPr>
              <a:t>Source:  MIT Technology Review: “Man and Machine. Despite many advances, AI still works best when paired with humans” by Robert D. Hof,  March 28, 2016  www.technologyreview.com/s/600989/man-and-machine/</a:t>
            </a:r>
          </a:p>
        </p:txBody>
      </p:sp>
      <p:pic>
        <p:nvPicPr>
          <p:cNvPr id="3" name="Picture 2" descr="A colorful blanket on a chair&#10;&#10;Description automatically generated">
            <a:extLst>
              <a:ext uri="{FF2B5EF4-FFF2-40B4-BE49-F238E27FC236}">
                <a16:creationId xmlns:a16="http://schemas.microsoft.com/office/drawing/2014/main" id="{C9501D7C-0CBC-6D89-D0CF-9441D1375722}"/>
              </a:ext>
            </a:extLst>
          </p:cNvPr>
          <p:cNvPicPr>
            <a:picLocks noChangeAspect="1"/>
          </p:cNvPicPr>
          <p:nvPr/>
        </p:nvPicPr>
        <p:blipFill rotWithShape="1">
          <a:blip r:embed="rId2">
            <a:extLst>
              <a:ext uri="{28A0092B-C50C-407E-A947-70E740481C1C}">
                <a14:useLocalDpi xmlns:a14="http://schemas.microsoft.com/office/drawing/2010/main" val="0"/>
              </a:ext>
            </a:extLst>
          </a:blip>
          <a:srcRect l="5000" t="12703" r="54314" b="5861"/>
          <a:stretch/>
        </p:blipFill>
        <p:spPr>
          <a:xfrm>
            <a:off x="6990167" y="3874858"/>
            <a:ext cx="1981199" cy="2329699"/>
          </a:xfrm>
          <a:prstGeom prst="rect">
            <a:avLst/>
          </a:prstGeom>
        </p:spPr>
      </p:pic>
      <p:pic>
        <p:nvPicPr>
          <p:cNvPr id="6" name="Picture 5" descr="A mosaic of different colors&#10;&#10;Description automatically generated">
            <a:extLst>
              <a:ext uri="{FF2B5EF4-FFF2-40B4-BE49-F238E27FC236}">
                <a16:creationId xmlns:a16="http://schemas.microsoft.com/office/drawing/2014/main" id="{5406D829-AD98-364C-DB0B-9ABB6432B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01655" y="1674675"/>
            <a:ext cx="2329699" cy="1552675"/>
          </a:xfrm>
          <a:prstGeom prst="rect">
            <a:avLst/>
          </a:prstGeom>
        </p:spPr>
      </p:pic>
    </p:spTree>
    <p:extLst>
      <p:ext uri="{BB962C8B-B14F-4D97-AF65-F5344CB8AC3E}">
        <p14:creationId xmlns:p14="http://schemas.microsoft.com/office/powerpoint/2010/main" val="150494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fade">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fade">
                                      <p:cBhvr>
                                        <p:cTn id="12" dur="500"/>
                                        <p:tgtEl>
                                          <p:spTgt spid="66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fade">
                                      <p:cBhvr>
                                        <p:cTn id="17" dur="500"/>
                                        <p:tgtEl>
                                          <p:spTgt spid="66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0078A127-AA4F-15D0-AC14-720FACCE3BDD}"/>
              </a:ext>
            </a:extLst>
          </p:cNvPr>
          <p:cNvSpPr>
            <a:spLocks noGrp="1" noChangeArrowheads="1"/>
          </p:cNvSpPr>
          <p:nvPr>
            <p:ph type="title"/>
          </p:nvPr>
        </p:nvSpPr>
        <p:spPr>
          <a:xfrm>
            <a:off x="457200" y="274638"/>
            <a:ext cx="6517341" cy="896616"/>
          </a:xfrm>
        </p:spPr>
        <p:txBody>
          <a:bodyPr/>
          <a:lstStyle/>
          <a:p>
            <a:r>
              <a:rPr lang="en-US" altLang="en-US" sz="3600" b="1" dirty="0"/>
              <a:t>Today’s AI is Not I</a:t>
            </a:r>
          </a:p>
        </p:txBody>
      </p:sp>
      <p:sp>
        <p:nvSpPr>
          <p:cNvPr id="103427" name="Content Placeholder 2">
            <a:extLst>
              <a:ext uri="{FF2B5EF4-FFF2-40B4-BE49-F238E27FC236}">
                <a16:creationId xmlns:a16="http://schemas.microsoft.com/office/drawing/2014/main" id="{BCCA59C8-D008-3626-0240-58502222351F}"/>
              </a:ext>
            </a:extLst>
          </p:cNvPr>
          <p:cNvSpPr>
            <a:spLocks noGrp="1" noChangeArrowheads="1"/>
          </p:cNvSpPr>
          <p:nvPr>
            <p:ph idx="1"/>
          </p:nvPr>
        </p:nvSpPr>
        <p:spPr>
          <a:xfrm>
            <a:off x="348507" y="1382059"/>
            <a:ext cx="6339986" cy="1468717"/>
          </a:xfrm>
        </p:spPr>
        <p:txBody>
          <a:bodyPr/>
          <a:lstStyle/>
          <a:p>
            <a:r>
              <a:rPr lang="en-US" altLang="en-US" sz="2400" dirty="0"/>
              <a:t>“At its core, today’s AI is </a:t>
            </a:r>
            <a:r>
              <a:rPr lang="en-US" altLang="en-US" sz="2400" b="1" dirty="0">
                <a:solidFill>
                  <a:srgbClr val="0070C0"/>
                </a:solidFill>
              </a:rPr>
              <a:t>incapable of comprehension, knowledge, thought or “intelligence.” </a:t>
            </a:r>
            <a:r>
              <a:rPr lang="en-US" altLang="en-US" sz="2400" dirty="0"/>
              <a:t>This name is little more than a marketing gimmick.”</a:t>
            </a:r>
            <a:endParaRPr lang="en-US" altLang="en-US" sz="2000" dirty="0"/>
          </a:p>
        </p:txBody>
      </p:sp>
      <p:sp>
        <p:nvSpPr>
          <p:cNvPr id="4" name="TextBox 3">
            <a:extLst>
              <a:ext uri="{FF2B5EF4-FFF2-40B4-BE49-F238E27FC236}">
                <a16:creationId xmlns:a16="http://schemas.microsoft.com/office/drawing/2014/main" id="{6A98AD21-0578-F9E4-6E1F-35C6F0AD3D17}"/>
              </a:ext>
            </a:extLst>
          </p:cNvPr>
          <p:cNvSpPr txBox="1"/>
          <p:nvPr/>
        </p:nvSpPr>
        <p:spPr>
          <a:xfrm>
            <a:off x="178177" y="6583362"/>
            <a:ext cx="5918200" cy="215444"/>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rPr>
              <a:t>Source: https://www.reviewgeek.com/143948/ai-isnt-really-artificial-intelligence/</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person with long hair and mustache wearing glasses&#10;&#10;Description automatically generated">
            <a:extLst>
              <a:ext uri="{FF2B5EF4-FFF2-40B4-BE49-F238E27FC236}">
                <a16:creationId xmlns:a16="http://schemas.microsoft.com/office/drawing/2014/main" id="{7A7E4713-23B6-41FB-3E89-8B7FAF0FD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9418" y="5360426"/>
            <a:ext cx="1222936" cy="1222936"/>
          </a:xfrm>
          <a:prstGeom prst="rect">
            <a:avLst/>
          </a:prstGeom>
        </p:spPr>
      </p:pic>
      <p:pic>
        <p:nvPicPr>
          <p:cNvPr id="5" name="Picture 4">
            <a:extLst>
              <a:ext uri="{FF2B5EF4-FFF2-40B4-BE49-F238E27FC236}">
                <a16:creationId xmlns:a16="http://schemas.microsoft.com/office/drawing/2014/main" id="{01A162F8-41A5-F34D-D32E-8DD6B9A3CF5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88493" y="150319"/>
            <a:ext cx="2285142" cy="1671036"/>
          </a:xfrm>
          <a:prstGeom prst="rect">
            <a:avLst/>
          </a:prstGeom>
        </p:spPr>
      </p:pic>
      <p:sp>
        <p:nvSpPr>
          <p:cNvPr id="6" name="Content Placeholder 2">
            <a:extLst>
              <a:ext uri="{FF2B5EF4-FFF2-40B4-BE49-F238E27FC236}">
                <a16:creationId xmlns:a16="http://schemas.microsoft.com/office/drawing/2014/main" id="{5BFC6796-B481-C747-8F5E-F7504F866C5A}"/>
              </a:ext>
            </a:extLst>
          </p:cNvPr>
          <p:cNvSpPr txBox="1">
            <a:spLocks noChangeArrowheads="1"/>
          </p:cNvSpPr>
          <p:nvPr/>
        </p:nvSpPr>
        <p:spPr bwMode="auto">
          <a:xfrm>
            <a:off x="348507" y="2932953"/>
            <a:ext cx="8229600" cy="320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kern="0" dirty="0"/>
              <a:t>Nothing’s easier to sell than a product with a good name. The technology that we call “artificial intelligence” is extremely complicated, but thanks to its name, you [think you] already have an idea of what it does! </a:t>
            </a:r>
          </a:p>
          <a:p>
            <a:r>
              <a:rPr lang="en-US" sz="2400" kern="0" dirty="0"/>
              <a:t>There’s just one problem; </a:t>
            </a:r>
            <a:r>
              <a:rPr lang="en-US" sz="2400" b="1" kern="0" dirty="0">
                <a:solidFill>
                  <a:srgbClr val="C00000"/>
                </a:solidFill>
              </a:rPr>
              <a:t>AI isn’t “intelligent” at any level</a:t>
            </a:r>
            <a:r>
              <a:rPr lang="en-US" sz="2400" kern="0" dirty="0"/>
              <a:t>, and </a:t>
            </a:r>
            <a:r>
              <a:rPr lang="en-US" sz="2400" b="1" kern="0" dirty="0">
                <a:solidFill>
                  <a:srgbClr val="0070C0"/>
                </a:solidFill>
              </a:rPr>
              <a:t>corporations aren’t interested in correcting the public’s misconceptions</a:t>
            </a:r>
            <a:r>
              <a:rPr lang="en-US" sz="2400" kern="0" dirty="0"/>
              <a:t>.” </a:t>
            </a:r>
          </a:p>
          <a:p>
            <a:pPr marL="627063" indent="0">
              <a:buFontTx/>
              <a:buNone/>
            </a:pPr>
            <a:r>
              <a:rPr lang="en-US" altLang="en-US" sz="2000" kern="0" dirty="0"/>
              <a:t>– Andrew Heinzman, </a:t>
            </a:r>
            <a:r>
              <a:rPr lang="en-US" sz="2000" kern="0" dirty="0"/>
              <a:t>News Editor for Review Geek</a:t>
            </a:r>
            <a:endParaRPr lang="en-US" altLang="en-US" sz="2000" kern="0" dirty="0"/>
          </a:p>
        </p:txBody>
      </p:sp>
    </p:spTree>
    <p:extLst>
      <p:ext uri="{BB962C8B-B14F-4D97-AF65-F5344CB8AC3E}">
        <p14:creationId xmlns:p14="http://schemas.microsoft.com/office/powerpoint/2010/main" val="19776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Content Placeholder 2">
            <a:extLst>
              <a:ext uri="{FF2B5EF4-FFF2-40B4-BE49-F238E27FC236}">
                <a16:creationId xmlns:a16="http://schemas.microsoft.com/office/drawing/2014/main" id="{94D9B5DF-A2B7-73BD-9B72-47873BF11B12}"/>
              </a:ext>
            </a:extLst>
          </p:cNvPr>
          <p:cNvSpPr>
            <a:spLocks noGrp="1" noChangeArrowheads="1"/>
          </p:cNvSpPr>
          <p:nvPr>
            <p:ph idx="1"/>
          </p:nvPr>
        </p:nvSpPr>
        <p:spPr>
          <a:xfrm>
            <a:off x="321128" y="1237205"/>
            <a:ext cx="6187249" cy="2011362"/>
          </a:xfrm>
        </p:spPr>
        <p:txBody>
          <a:bodyPr/>
          <a:lstStyle/>
          <a:p>
            <a:r>
              <a:rPr lang="en-US" altLang="en-US" sz="2400" dirty="0"/>
              <a:t>Stuart Russell: a computer science professor at the University of California, Berkeley who co-authored the textbook, “Artificial Intelligence: A Modern Approach” stated:</a:t>
            </a:r>
          </a:p>
        </p:txBody>
      </p:sp>
      <p:sp>
        <p:nvSpPr>
          <p:cNvPr id="2" name="TextBox 1">
            <a:extLst>
              <a:ext uri="{FF2B5EF4-FFF2-40B4-BE49-F238E27FC236}">
                <a16:creationId xmlns:a16="http://schemas.microsoft.com/office/drawing/2014/main" id="{4622942D-F82D-B8B6-06F1-99D8D30F39FB}"/>
              </a:ext>
            </a:extLst>
          </p:cNvPr>
          <p:cNvSpPr txBox="1"/>
          <p:nvPr/>
        </p:nvSpPr>
        <p:spPr>
          <a:xfrm>
            <a:off x="210670" y="6354242"/>
            <a:ext cx="76962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800" dirty="0"/>
              <a:t>Sources: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https://www.microsoft.com/en-us/research/publication/sparks-of-artificial-general-intelligence-early-experiments-with-gpt-4/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https://www.cnn.com/2023/05/31/opinions/artificial-intelligence-stuart-russell/index.html</a:t>
            </a:r>
          </a:p>
        </p:txBody>
      </p:sp>
      <p:sp>
        <p:nvSpPr>
          <p:cNvPr id="3" name="Title 1">
            <a:extLst>
              <a:ext uri="{FF2B5EF4-FFF2-40B4-BE49-F238E27FC236}">
                <a16:creationId xmlns:a16="http://schemas.microsoft.com/office/drawing/2014/main" id="{C4551920-1250-70A0-06CB-0C6FA93EA49E}"/>
              </a:ext>
            </a:extLst>
          </p:cNvPr>
          <p:cNvSpPr txBox="1">
            <a:spLocks noChangeArrowheads="1"/>
          </p:cNvSpPr>
          <p:nvPr/>
        </p:nvSpPr>
        <p:spPr bwMode="auto">
          <a:xfrm>
            <a:off x="473527" y="145518"/>
            <a:ext cx="8229600" cy="8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Arial"/>
                <a:ea typeface="+mj-ea"/>
                <a:cs typeface="+mj-cs"/>
              </a:rPr>
              <a:t>Today’s AI is Not I</a:t>
            </a:r>
          </a:p>
        </p:txBody>
      </p:sp>
      <p:pic>
        <p:nvPicPr>
          <p:cNvPr id="5" name="Picture 4">
            <a:extLst>
              <a:ext uri="{FF2B5EF4-FFF2-40B4-BE49-F238E27FC236}">
                <a16:creationId xmlns:a16="http://schemas.microsoft.com/office/drawing/2014/main" id="{02F95F03-27A4-50EB-8B70-2396282EB36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08377" y="1234607"/>
            <a:ext cx="2026023" cy="1930117"/>
          </a:xfrm>
          <a:prstGeom prst="rect">
            <a:avLst/>
          </a:prstGeom>
        </p:spPr>
      </p:pic>
      <p:sp>
        <p:nvSpPr>
          <p:cNvPr id="6" name="Content Placeholder 2">
            <a:extLst>
              <a:ext uri="{FF2B5EF4-FFF2-40B4-BE49-F238E27FC236}">
                <a16:creationId xmlns:a16="http://schemas.microsoft.com/office/drawing/2014/main" id="{02E9A1A7-D56C-DCCF-5942-CE7D4A1748BF}"/>
              </a:ext>
            </a:extLst>
          </p:cNvPr>
          <p:cNvSpPr txBox="1">
            <a:spLocks noChangeArrowheads="1"/>
          </p:cNvSpPr>
          <p:nvPr/>
        </p:nvSpPr>
        <p:spPr bwMode="auto">
          <a:xfrm>
            <a:off x="321128" y="3219039"/>
            <a:ext cx="8501743" cy="119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400" kern="0" dirty="0"/>
              <a:t>“Right now, what a lot of people are excited about are large language models (LLMs). They are a </a:t>
            </a:r>
            <a:r>
              <a:rPr lang="en-US" altLang="en-US" sz="2400" b="1" kern="0" dirty="0">
                <a:solidFill>
                  <a:srgbClr val="0070C0"/>
                </a:solidFill>
              </a:rPr>
              <a:t>product of AI, but they are not AI</a:t>
            </a:r>
            <a:r>
              <a:rPr lang="en-US" altLang="en-US" sz="2400" kern="0" dirty="0"/>
              <a:t>.”</a:t>
            </a:r>
          </a:p>
        </p:txBody>
      </p:sp>
      <p:pic>
        <p:nvPicPr>
          <p:cNvPr id="7" name="Picture 6" descr="A close up of a puzzle&#10;&#10;Description automatically generated">
            <a:extLst>
              <a:ext uri="{FF2B5EF4-FFF2-40B4-BE49-F238E27FC236}">
                <a16:creationId xmlns:a16="http://schemas.microsoft.com/office/drawing/2014/main" id="{F8E326CC-7987-0CC9-A644-F48F7AF7BF6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90902" y="4554070"/>
            <a:ext cx="2243497" cy="1490435"/>
          </a:xfrm>
          <a:prstGeom prst="rect">
            <a:avLst/>
          </a:prstGeom>
        </p:spPr>
      </p:pic>
      <p:sp>
        <p:nvSpPr>
          <p:cNvPr id="8" name="Content Placeholder 2">
            <a:extLst>
              <a:ext uri="{FF2B5EF4-FFF2-40B4-BE49-F238E27FC236}">
                <a16:creationId xmlns:a16="http://schemas.microsoft.com/office/drawing/2014/main" id="{20958269-8004-C97E-89E2-779809417E21}"/>
              </a:ext>
            </a:extLst>
          </p:cNvPr>
          <p:cNvSpPr txBox="1">
            <a:spLocks noChangeArrowheads="1"/>
          </p:cNvSpPr>
          <p:nvPr/>
        </p:nvSpPr>
        <p:spPr bwMode="auto">
          <a:xfrm>
            <a:off x="321128" y="4507833"/>
            <a:ext cx="6097601" cy="158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200"/>
              </a:spcBef>
            </a:pPr>
            <a:r>
              <a:rPr lang="en-US" altLang="en-US" sz="2400" kern="0" dirty="0"/>
              <a:t>“…we think that these large language models are one piece of that jigsaw puzzle, but we haven’t yet figured out what shape that piece is…”</a:t>
            </a:r>
          </a:p>
        </p:txBody>
      </p:sp>
    </p:spTree>
    <p:extLst>
      <p:ext uri="{BB962C8B-B14F-4D97-AF65-F5344CB8AC3E}">
        <p14:creationId xmlns:p14="http://schemas.microsoft.com/office/powerpoint/2010/main" val="76676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7BACAC-0ABD-F22C-6DBF-8779B4B6F63E}"/>
              </a:ext>
            </a:extLst>
          </p:cNvPr>
          <p:cNvSpPr txBox="1"/>
          <p:nvPr/>
        </p:nvSpPr>
        <p:spPr>
          <a:xfrm>
            <a:off x="217715" y="873186"/>
            <a:ext cx="6452026" cy="1323439"/>
          </a:xfrm>
          <a:prstGeom prst="rect">
            <a:avLst/>
          </a:prstGeom>
          <a:noFill/>
        </p:spPr>
        <p:txBody>
          <a:bodyPr wrap="square" rtlCol="0">
            <a:spAutoFit/>
          </a:bodyPr>
          <a:lstStyle/>
          <a:p>
            <a:pPr marL="233363" marR="0" lvl="0" indent="-233363"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While GPT-4 can solve novel and difficult tasks that span mathematics, coding, vision, law, and more, Developers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MicroSoft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claim it constitutes an ‘early form of AGI.’</a:t>
            </a:r>
          </a:p>
        </p:txBody>
      </p:sp>
      <p:sp>
        <p:nvSpPr>
          <p:cNvPr id="3" name="TextBox 2">
            <a:extLst>
              <a:ext uri="{FF2B5EF4-FFF2-40B4-BE49-F238E27FC236}">
                <a16:creationId xmlns:a16="http://schemas.microsoft.com/office/drawing/2014/main" id="{1EED6071-DCE4-2CEA-C921-354D3C97DE68}"/>
              </a:ext>
            </a:extLst>
          </p:cNvPr>
          <p:cNvSpPr txBox="1"/>
          <p:nvPr/>
        </p:nvSpPr>
        <p:spPr>
          <a:xfrm>
            <a:off x="103094" y="6519446"/>
            <a:ext cx="7696200" cy="338554"/>
          </a:xfrm>
          <a:prstGeom prst="rect">
            <a:avLst/>
          </a:prstGeom>
          <a:noFill/>
        </p:spPr>
        <p:txBody>
          <a:bodyPr wrap="square" rtlCol="0">
            <a:spAutoFit/>
          </a:bodyPr>
          <a:lstStyle/>
          <a:p>
            <a:pPr lvl="0">
              <a:defRPr/>
            </a:pPr>
            <a:r>
              <a:rPr lang="en-US" sz="800" dirty="0"/>
              <a:t>Sources: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https://www.microsoft.com/en-us/research/publication/sparks-of-artificial-general-intelligence-early-experiments-with-gpt-4/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https://www.cnn.com/2023/05/31/opinions/artificial-intelligence-stuart-russell/index.html</a:t>
            </a:r>
          </a:p>
        </p:txBody>
      </p:sp>
      <p:sp>
        <p:nvSpPr>
          <p:cNvPr id="4" name="TextBox 3">
            <a:extLst>
              <a:ext uri="{FF2B5EF4-FFF2-40B4-BE49-F238E27FC236}">
                <a16:creationId xmlns:a16="http://schemas.microsoft.com/office/drawing/2014/main" id="{7458BB59-5C00-5C45-A1C9-BB52DD87D118}"/>
              </a:ext>
            </a:extLst>
          </p:cNvPr>
          <p:cNvSpPr txBox="1"/>
          <p:nvPr/>
        </p:nvSpPr>
        <p:spPr>
          <a:xfrm>
            <a:off x="645459" y="142197"/>
            <a:ext cx="7987553"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Artificial General Intelligence (AGI)</a:t>
            </a:r>
          </a:p>
        </p:txBody>
      </p:sp>
      <p:pic>
        <p:nvPicPr>
          <p:cNvPr id="5" name="Picture 4">
            <a:extLst>
              <a:ext uri="{FF2B5EF4-FFF2-40B4-BE49-F238E27FC236}">
                <a16:creationId xmlns:a16="http://schemas.microsoft.com/office/drawing/2014/main" id="{54315F3A-1A1A-4D52-79C5-8E2C2BC6856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773661" y="772235"/>
            <a:ext cx="1755431" cy="1403863"/>
          </a:xfrm>
          <a:prstGeom prst="rect">
            <a:avLst/>
          </a:prstGeom>
        </p:spPr>
      </p:pic>
      <p:sp>
        <p:nvSpPr>
          <p:cNvPr id="6" name="TextBox 5">
            <a:extLst>
              <a:ext uri="{FF2B5EF4-FFF2-40B4-BE49-F238E27FC236}">
                <a16:creationId xmlns:a16="http://schemas.microsoft.com/office/drawing/2014/main" id="{7733AEDE-E106-7C79-02C7-13EAC2DE867E}"/>
              </a:ext>
            </a:extLst>
          </p:cNvPr>
          <p:cNvSpPr txBox="1"/>
          <p:nvPr/>
        </p:nvSpPr>
        <p:spPr>
          <a:xfrm>
            <a:off x="217715" y="2176098"/>
            <a:ext cx="8926285" cy="4247317"/>
          </a:xfrm>
          <a:prstGeom prst="rect">
            <a:avLst/>
          </a:prstGeom>
          <a:noFill/>
        </p:spPr>
        <p:txBody>
          <a:bodyPr wrap="square" rtlCol="0">
            <a:spAutoFit/>
          </a:bodyPr>
          <a:lstStyle/>
          <a:p>
            <a:pPr marL="233363" indent="-233363">
              <a:spcBef>
                <a:spcPts val="1200"/>
              </a:spcBef>
              <a:buFont typeface="Arial" panose="020B0604020202020204" pitchFamily="34" charset="0"/>
              <a:buChar char="•"/>
              <a:defRPr/>
            </a:pPr>
            <a:r>
              <a:rPr lang="en-US" sz="2000" dirty="0"/>
              <a:t>“Some of us think that AGI — in the sense of systems that are genuinely as capable as a college-educated person — are </a:t>
            </a:r>
            <a:r>
              <a:rPr lang="en-US" sz="2000" b="1" dirty="0">
                <a:solidFill>
                  <a:srgbClr val="0070C0"/>
                </a:solidFill>
              </a:rPr>
              <a:t>maybe five to 10 years away</a:t>
            </a:r>
            <a:r>
              <a:rPr lang="en-US" sz="2000" dirty="0"/>
              <a:t>” — Jared Kaplan, </a:t>
            </a:r>
            <a:r>
              <a:rPr lang="en-US" sz="2000" dirty="0" err="1"/>
              <a:t>Anthropic’s</a:t>
            </a:r>
            <a:r>
              <a:rPr lang="en-US" sz="2000" dirty="0"/>
              <a:t> chief scientist</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33363" marR="0" lvl="0" indent="-233363"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Russell asks: “But, if you strip out all the effect of the coherent, grammatically correct, elegant, sophisticated prose and look underneath,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how much intelligence is left?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233363" marR="0" lvl="0" indent="-233363"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 just can’t [answer that question] because we can’t inoculate ourselves against this</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effect of </a:t>
            </a:r>
            <a:r>
              <a:rPr kumimoji="0" lang="en-US" sz="2000" b="1"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perceiving</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 intelligence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233363" marR="0" lvl="0" indent="-233363"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Meanwhile, you’ve got tens of billions of dollars going into the old-fashioned approach to AI [i.e., neural nets where we don’t know how they work] — </a:t>
            </a: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that don’t work right in the long run, that produce misaligned and eventually perhaps catastrophic consequences</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276024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C6BE1-72A5-4BCB-BBA0-AB63C18D7D16}"/>
              </a:ext>
            </a:extLst>
          </p:cNvPr>
          <p:cNvSpPr/>
          <p:nvPr/>
        </p:nvSpPr>
        <p:spPr>
          <a:xfrm>
            <a:off x="376518" y="3803275"/>
            <a:ext cx="8429946" cy="625290"/>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376518" y="23018"/>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557373" y="1166018"/>
            <a:ext cx="8229600" cy="4525963"/>
          </a:xfrm>
        </p:spPr>
        <p:txBody>
          <a:bodyPr/>
          <a:lstStyle/>
          <a:p>
            <a:pPr marL="347472" algn="l" rtl="0" fontAlgn="base">
              <a:spcBef>
                <a:spcPts val="768"/>
              </a:spcBef>
              <a:spcAft>
                <a:spcPts val="0"/>
              </a:spcAft>
            </a:pPr>
            <a:r>
              <a:rPr lang="en-US" sz="3600" b="1" spc="-1" dirty="0">
                <a:solidFill>
                  <a:schemeClr val="bg2"/>
                </a:solidFill>
                <a:effectLst/>
                <a:latin typeface="Arial" panose="020B0604020202020204" pitchFamily="34" charset="0"/>
              </a:rPr>
              <a:t>AI In The </a:t>
            </a:r>
            <a:r>
              <a:rPr lang="en-US" sz="3600" b="1" spc="-1" dirty="0">
                <a:solidFill>
                  <a:schemeClr val="bg2"/>
                </a:solidFill>
                <a:latin typeface="Arial" panose="020B0604020202020204" pitchFamily="34" charset="0"/>
              </a:rPr>
              <a:t>News/Media</a:t>
            </a:r>
            <a:r>
              <a:rPr lang="en-US" sz="3600" b="1" spc="-1" dirty="0">
                <a:solidFill>
                  <a:schemeClr val="bg2"/>
                </a:solidFill>
                <a:effectLst/>
                <a:latin typeface="Arial" panose="020B0604020202020204" pitchFamily="34" charset="0"/>
              </a:rPr>
              <a:t> </a:t>
            </a:r>
          </a:p>
          <a:p>
            <a:pPr marL="347472" algn="l" rtl="0" fontAlgn="base">
              <a:spcBef>
                <a:spcPts val="768"/>
              </a:spcBef>
              <a:spcAft>
                <a:spcPts val="0"/>
              </a:spcAft>
            </a:pPr>
            <a:r>
              <a:rPr lang="en-US" sz="3600" b="1" spc="-1" dirty="0">
                <a:solidFill>
                  <a:schemeClr val="bg2"/>
                </a:solidFill>
                <a:effectLst/>
                <a:latin typeface="Arial" panose="020B0604020202020204" pitchFamily="34" charset="0"/>
              </a:rPr>
              <a:t>What IS AI?</a:t>
            </a:r>
            <a:endParaRPr lang="en-US" sz="3600" dirty="0">
              <a:solidFill>
                <a:schemeClr val="bg2"/>
              </a:solidFill>
              <a:effectLst/>
            </a:endParaRPr>
          </a:p>
          <a:p>
            <a:pPr marL="347472" algn="l" rtl="0" fontAlgn="base">
              <a:spcBef>
                <a:spcPts val="768"/>
              </a:spcBef>
              <a:spcAft>
                <a:spcPts val="0"/>
              </a:spcAft>
            </a:pPr>
            <a:r>
              <a:rPr lang="en-US" sz="3600" b="1" spc="-1" dirty="0">
                <a:solidFill>
                  <a:schemeClr val="bg2"/>
                </a:solidFill>
                <a:effectLst/>
                <a:latin typeface="Arial" panose="020B0604020202020204" pitchFamily="34" charset="0"/>
              </a:rPr>
              <a:t>Current Uses of AI</a:t>
            </a:r>
            <a:endParaRPr lang="en-US" sz="3600" dirty="0">
              <a:solidFill>
                <a:schemeClr val="bg2"/>
              </a:solidFill>
              <a:effectLst/>
            </a:endParaRPr>
          </a:p>
          <a:p>
            <a:pPr marL="347472" algn="l" rtl="0" fontAlgn="base">
              <a:spcBef>
                <a:spcPts val="768"/>
              </a:spcBef>
              <a:spcAft>
                <a:spcPts val="0"/>
              </a:spcAft>
            </a:pPr>
            <a:r>
              <a:rPr lang="en-US" sz="3600" b="1" spc="-1" dirty="0">
                <a:solidFill>
                  <a:schemeClr val="bg2"/>
                </a:solidFill>
                <a:effectLst/>
                <a:latin typeface="Arial" panose="020B0604020202020204" pitchFamily="34" charset="0"/>
              </a:rPr>
              <a:t>Is This Intelligent?</a:t>
            </a:r>
          </a:p>
          <a:p>
            <a:pPr marL="746125" lvl="1" indent="-342900">
              <a:spcBef>
                <a:spcPts val="768"/>
              </a:spcBef>
              <a:spcAft>
                <a:spcPts val="0"/>
              </a:spcAft>
            </a:pPr>
            <a:r>
              <a:rPr lang="en-US" sz="3600" b="1" spc="-1" dirty="0">
                <a:solidFill>
                  <a:schemeClr val="accent2"/>
                </a:solidFill>
                <a:latin typeface="Arial" panose="020B0604020202020204" pitchFamily="34" charset="0"/>
              </a:rPr>
              <a:t>Concerns About AI</a:t>
            </a:r>
          </a:p>
          <a:p>
            <a:pPr marL="746125" lvl="1" indent="-342900">
              <a:spcBef>
                <a:spcPts val="768"/>
              </a:spcBef>
              <a:spcAft>
                <a:spcPts val="0"/>
              </a:spcAft>
            </a:pPr>
            <a:r>
              <a:rPr lang="en-US" sz="3600" b="1" spc="-1" dirty="0">
                <a:solidFill>
                  <a:schemeClr val="bg1"/>
                </a:solidFill>
                <a:effectLst/>
                <a:latin typeface="Arial" panose="020B0604020202020204" pitchFamily="34" charset="0"/>
              </a:rPr>
              <a:t>Human 2.0</a:t>
            </a:r>
          </a:p>
          <a:p>
            <a:pPr marL="347472" algn="l" rtl="0" fontAlgn="base">
              <a:spcBef>
                <a:spcPts val="768"/>
              </a:spcBef>
              <a:spcAft>
                <a:spcPts val="0"/>
              </a:spcAft>
            </a:pPr>
            <a:r>
              <a:rPr lang="en-US" sz="3600" b="1" spc="-1" dirty="0">
                <a:solidFill>
                  <a:schemeClr val="bg1"/>
                </a:solidFill>
                <a:effectLst/>
                <a:latin typeface="Arial" panose="020B0604020202020204" pitchFamily="34" charset="0"/>
              </a:rPr>
              <a:t>Where Is This Going?</a:t>
            </a:r>
            <a:endParaRPr lang="en-US" sz="3600" dirty="0">
              <a:solidFill>
                <a:schemeClr val="bg1"/>
              </a:solidFill>
              <a:effectLst/>
            </a:endParaRPr>
          </a:p>
        </p:txBody>
      </p:sp>
    </p:spTree>
    <p:extLst>
      <p:ext uri="{BB962C8B-B14F-4D97-AF65-F5344CB8AC3E}">
        <p14:creationId xmlns:p14="http://schemas.microsoft.com/office/powerpoint/2010/main" val="3807157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A2D74037-D4ED-846A-7690-BCCDAB3D4C4B}"/>
              </a:ext>
            </a:extLst>
          </p:cNvPr>
          <p:cNvSpPr>
            <a:spLocks noGrp="1" noChangeArrowheads="1"/>
          </p:cNvSpPr>
          <p:nvPr>
            <p:ph type="title"/>
          </p:nvPr>
        </p:nvSpPr>
        <p:spPr>
          <a:xfrm>
            <a:off x="282575" y="215900"/>
            <a:ext cx="5827713" cy="1143000"/>
          </a:xfrm>
        </p:spPr>
        <p:txBody>
          <a:bodyPr/>
          <a:lstStyle/>
          <a:p>
            <a:r>
              <a:rPr lang="en-US" altLang="en-US" sz="3200" b="1"/>
              <a:t>“Superintelligence: </a:t>
            </a:r>
            <a:br>
              <a:rPr lang="en-US" altLang="en-US" sz="3200" b="1"/>
            </a:br>
            <a:r>
              <a:rPr lang="en-US" altLang="en-US" sz="2400"/>
              <a:t>Paths, Dangers, Strategies</a:t>
            </a:r>
            <a:r>
              <a:rPr lang="en-US" altLang="en-US" sz="2800" b="1"/>
              <a:t>” </a:t>
            </a:r>
            <a:br>
              <a:rPr lang="en-US" altLang="en-US" sz="2800" b="1"/>
            </a:br>
            <a:r>
              <a:rPr lang="en-US" altLang="en-US" sz="1800" b="1"/>
              <a:t>by Nick Bostrom</a:t>
            </a:r>
            <a:endParaRPr lang="en-US" altLang="en-US" sz="3200" b="1"/>
          </a:p>
        </p:txBody>
      </p:sp>
      <p:sp>
        <p:nvSpPr>
          <p:cNvPr id="21507" name="Content Placeholder 2">
            <a:extLst>
              <a:ext uri="{FF2B5EF4-FFF2-40B4-BE49-F238E27FC236}">
                <a16:creationId xmlns:a16="http://schemas.microsoft.com/office/drawing/2014/main" id="{F5782401-E3CD-BD3C-0703-A9BB0EA5D30B}"/>
              </a:ext>
            </a:extLst>
          </p:cNvPr>
          <p:cNvSpPr>
            <a:spLocks noGrp="1" noChangeArrowheads="1"/>
          </p:cNvSpPr>
          <p:nvPr>
            <p:ph idx="1"/>
          </p:nvPr>
        </p:nvSpPr>
        <p:spPr>
          <a:xfrm>
            <a:off x="174625" y="1566863"/>
            <a:ext cx="5819775" cy="1930400"/>
          </a:xfrm>
        </p:spPr>
        <p:txBody>
          <a:bodyPr/>
          <a:lstStyle/>
          <a:p>
            <a:r>
              <a:rPr lang="en-US" altLang="en-US" sz="2400" dirty="0"/>
              <a:t>“Superintelligence …argues that true artificial intelligence, if realized, might </a:t>
            </a:r>
            <a:r>
              <a:rPr lang="en-US" altLang="en-US" sz="2400" b="1" dirty="0">
                <a:solidFill>
                  <a:srgbClr val="0070C0"/>
                </a:solidFill>
              </a:rPr>
              <a:t>pose a danger that exceeds every previous threat from technology</a:t>
            </a:r>
            <a:r>
              <a:rPr lang="en-US" altLang="en-US" sz="2400" dirty="0"/>
              <a:t>—even nuclear weapons.</a:t>
            </a:r>
          </a:p>
        </p:txBody>
      </p:sp>
      <p:sp>
        <p:nvSpPr>
          <p:cNvPr id="21508" name="TextBox 3">
            <a:extLst>
              <a:ext uri="{FF2B5EF4-FFF2-40B4-BE49-F238E27FC236}">
                <a16:creationId xmlns:a16="http://schemas.microsoft.com/office/drawing/2014/main" id="{17BF68C7-038F-7179-624F-51D65D4275DB}"/>
              </a:ext>
            </a:extLst>
          </p:cNvPr>
          <p:cNvSpPr txBox="1">
            <a:spLocks noChangeArrowheads="1"/>
          </p:cNvSpPr>
          <p:nvPr/>
        </p:nvSpPr>
        <p:spPr bwMode="auto">
          <a:xfrm>
            <a:off x="238125" y="6427788"/>
            <a:ext cx="8369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Source: New Yorker Magazine  “Doomsday Invention” by Raffi Khatchadourian, Nov 2015  http://www.newyorker.com/magazine/2015/11/23/doomsday-invention-artificial-intelligence-nick-bostrom</a:t>
            </a:r>
          </a:p>
        </p:txBody>
      </p:sp>
      <p:pic>
        <p:nvPicPr>
          <p:cNvPr id="21509" name="Picture 5">
            <a:extLst>
              <a:ext uri="{FF2B5EF4-FFF2-40B4-BE49-F238E27FC236}">
                <a16:creationId xmlns:a16="http://schemas.microsoft.com/office/drawing/2014/main" id="{266ED21F-9161-BDC1-A2D4-2FA486854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25" y="493713"/>
            <a:ext cx="32067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BA85543B-1A7A-E6D0-B99A-F25A498695AA}"/>
              </a:ext>
            </a:extLst>
          </p:cNvPr>
          <p:cNvSpPr txBox="1">
            <a:spLocks/>
          </p:cNvSpPr>
          <p:nvPr/>
        </p:nvSpPr>
        <p:spPr bwMode="auto">
          <a:xfrm>
            <a:off x="203200" y="3556000"/>
            <a:ext cx="8636000" cy="2466975"/>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If [AI’s] development is not managed carefully </a:t>
            </a:r>
            <a:r>
              <a:rPr kumimoji="0" lang="en-US" sz="2400" b="1" i="0" u="none" strike="noStrike" kern="0" cap="none" spc="0" normalizeH="0" baseline="0" noProof="0" dirty="0">
                <a:ln>
                  <a:noFill/>
                </a:ln>
                <a:solidFill>
                  <a:srgbClr val="000000"/>
                </a:solidFill>
                <a:effectLst/>
                <a:uLnTx/>
                <a:uFillTx/>
                <a:latin typeface="Arial"/>
                <a:ea typeface="+mn-ea"/>
                <a:cs typeface="+mn-cs"/>
              </a:rPr>
              <a:t>humanity risks engineering its own extinction</a:t>
            </a:r>
            <a:r>
              <a:rPr kumimoji="0" lang="en-US" sz="2400" b="0" i="0" u="none" strike="noStrike" kern="0" cap="none" spc="0" normalizeH="0" baseline="0" noProof="0" dirty="0">
                <a:ln>
                  <a:noFill/>
                </a:ln>
                <a:solidFill>
                  <a:srgbClr val="000000"/>
                </a:solidFill>
                <a:effectLst/>
                <a:uLnTx/>
                <a:uFillTx/>
                <a:latin typeface="Arial"/>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Central is the “</a:t>
            </a:r>
            <a:r>
              <a:rPr kumimoji="0" lang="en-US" sz="2400" b="1" i="0" u="none" strike="noStrike" kern="0" cap="none" spc="0" normalizeH="0" baseline="0" noProof="0" dirty="0">
                <a:ln>
                  <a:noFill/>
                </a:ln>
                <a:solidFill>
                  <a:srgbClr val="000000"/>
                </a:solidFill>
                <a:effectLst/>
                <a:uLnTx/>
                <a:uFillTx/>
                <a:latin typeface="Arial"/>
                <a:ea typeface="+mn-ea"/>
                <a:cs typeface="+mn-cs"/>
              </a:rPr>
              <a:t>intelligence explosion (a.k.a., singularity)</a:t>
            </a:r>
            <a:r>
              <a:rPr kumimoji="0" lang="en-US" sz="2400" b="0" i="0" u="none" strike="noStrike" kern="0" cap="none" spc="0" normalizeH="0" baseline="0" noProof="0" dirty="0">
                <a:ln>
                  <a:noFill/>
                </a:ln>
                <a:solidFill>
                  <a:srgbClr val="000000"/>
                </a:solidFill>
                <a:effectLst/>
                <a:uLnTx/>
                <a:uFillTx/>
                <a:latin typeface="Arial"/>
                <a:ea typeface="+mn-ea"/>
                <a:cs typeface="+mn-cs"/>
              </a:rPr>
              <a:t>,” a </a:t>
            </a:r>
            <a:r>
              <a:rPr kumimoji="0" lang="en-US" sz="2400" b="1" i="0" u="sng" strike="noStrike" kern="0" cap="none" spc="0" normalizeH="0" baseline="0" noProof="0" dirty="0">
                <a:ln>
                  <a:noFill/>
                </a:ln>
                <a:solidFill>
                  <a:srgbClr val="C00000"/>
                </a:solidFill>
                <a:effectLst/>
                <a:uLnTx/>
                <a:uFillTx/>
                <a:latin typeface="Arial"/>
                <a:ea typeface="+mn-ea"/>
                <a:cs typeface="+mn-cs"/>
              </a:rPr>
              <a:t>speculative event</a:t>
            </a:r>
            <a:r>
              <a:rPr kumimoji="0" lang="en-US" sz="2400" b="1" i="0" strike="noStrike" kern="0" cap="none" spc="0" normalizeH="0" baseline="0" noProof="0" dirty="0">
                <a:ln>
                  <a:noFill/>
                </a:ln>
                <a:solidFill>
                  <a:srgbClr val="C00000"/>
                </a:solidFill>
                <a:effectLst/>
                <a:uLnTx/>
                <a:uFillTx/>
                <a:latin typeface="Arial"/>
                <a:ea typeface="+mn-ea"/>
                <a:cs typeface="+mn-cs"/>
              </a:rPr>
              <a:t> </a:t>
            </a:r>
            <a:r>
              <a:rPr kumimoji="0" lang="en-US" sz="2400" b="0" i="0" u="none" strike="noStrike" kern="0" cap="none" spc="0" normalizeH="0" baseline="0" noProof="0" dirty="0">
                <a:ln>
                  <a:noFill/>
                </a:ln>
                <a:solidFill>
                  <a:srgbClr val="000000"/>
                </a:solidFill>
                <a:effectLst/>
                <a:uLnTx/>
                <a:uFillTx/>
                <a:latin typeface="Arial"/>
                <a:ea typeface="+mn-ea"/>
                <a:cs typeface="+mn-cs"/>
              </a:rPr>
              <a:t>in which an </a:t>
            </a:r>
            <a:r>
              <a:rPr kumimoji="0" lang="en-US" sz="2400" b="1" i="0" u="none" strike="noStrike" kern="0" cap="none" spc="0" normalizeH="0" baseline="0" noProof="0" dirty="0">
                <a:ln>
                  <a:noFill/>
                </a:ln>
                <a:solidFill>
                  <a:srgbClr val="0070C0"/>
                </a:solidFill>
                <a:effectLst/>
                <a:uLnTx/>
                <a:uFillTx/>
                <a:latin typeface="Arial"/>
                <a:ea typeface="+mn-ea"/>
                <a:cs typeface="+mn-cs"/>
              </a:rPr>
              <a:t>A.I. gains the ability to improve </a:t>
            </a:r>
            <a:r>
              <a:rPr kumimoji="0" lang="en-US" sz="2400" b="1" i="0" u="sng" strike="noStrike" kern="0" cap="none" spc="0" normalizeH="0" baseline="0" noProof="0" dirty="0">
                <a:ln>
                  <a:noFill/>
                </a:ln>
                <a:solidFill>
                  <a:srgbClr val="0070C0"/>
                </a:solidFill>
                <a:effectLst/>
                <a:uLnTx/>
                <a:uFillTx/>
                <a:latin typeface="Arial"/>
                <a:ea typeface="+mn-ea"/>
                <a:cs typeface="+mn-cs"/>
              </a:rPr>
              <a:t>itself</a:t>
            </a:r>
            <a:r>
              <a:rPr kumimoji="0" lang="en-US" sz="2400" b="0" i="0" u="none" strike="noStrike" kern="0" cap="none" spc="0" normalizeH="0" baseline="0" noProof="0" dirty="0">
                <a:ln>
                  <a:noFill/>
                </a:ln>
                <a:solidFill>
                  <a:srgbClr val="000000"/>
                </a:solidFill>
                <a:effectLst/>
                <a:uLnTx/>
                <a:uFillTx/>
                <a:latin typeface="Arial"/>
                <a:ea typeface="+mn-ea"/>
                <a:cs typeface="+mn-cs"/>
              </a:rPr>
              <a:t>, and in short order exceeds the intellectual potential of the human brain by many orders of magnitude. </a:t>
            </a:r>
          </a:p>
        </p:txBody>
      </p:sp>
    </p:spTree>
    <p:extLst>
      <p:ext uri="{BB962C8B-B14F-4D97-AF65-F5344CB8AC3E}">
        <p14:creationId xmlns:p14="http://schemas.microsoft.com/office/powerpoint/2010/main" val="215464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6319E048-D644-971A-FFCF-D82E9E2B38E5}"/>
              </a:ext>
            </a:extLst>
          </p:cNvPr>
          <p:cNvSpPr>
            <a:spLocks noGrp="1" noChangeArrowheads="1"/>
          </p:cNvSpPr>
          <p:nvPr>
            <p:ph type="title"/>
          </p:nvPr>
        </p:nvSpPr>
        <p:spPr>
          <a:xfrm>
            <a:off x="282575" y="215900"/>
            <a:ext cx="8229600" cy="1143000"/>
          </a:xfrm>
        </p:spPr>
        <p:txBody>
          <a:bodyPr/>
          <a:lstStyle/>
          <a:p>
            <a:r>
              <a:rPr lang="en-US" altLang="en-US" sz="3600" b="1"/>
              <a:t>“Superintelligence” </a:t>
            </a:r>
            <a:br>
              <a:rPr lang="en-US" altLang="en-US" sz="3600" b="1"/>
            </a:br>
            <a:r>
              <a:rPr lang="en-US" altLang="en-US" sz="2000" b="1"/>
              <a:t>by Nick Bostrom</a:t>
            </a:r>
            <a:endParaRPr lang="en-US" altLang="en-US" sz="3600" b="1"/>
          </a:p>
        </p:txBody>
      </p:sp>
      <p:sp>
        <p:nvSpPr>
          <p:cNvPr id="22531" name="Content Placeholder 2">
            <a:extLst>
              <a:ext uri="{FF2B5EF4-FFF2-40B4-BE49-F238E27FC236}">
                <a16:creationId xmlns:a16="http://schemas.microsoft.com/office/drawing/2014/main" id="{1F43BF3A-5AE7-CC33-DA4F-574A95E6D289}"/>
              </a:ext>
            </a:extLst>
          </p:cNvPr>
          <p:cNvSpPr>
            <a:spLocks noGrp="1" noChangeArrowheads="1"/>
          </p:cNvSpPr>
          <p:nvPr>
            <p:ph idx="1"/>
          </p:nvPr>
        </p:nvSpPr>
        <p:spPr>
          <a:xfrm>
            <a:off x="387350" y="1596745"/>
            <a:ext cx="6030912" cy="3584855"/>
          </a:xfrm>
        </p:spPr>
        <p:txBody>
          <a:bodyPr/>
          <a:lstStyle/>
          <a:p>
            <a:r>
              <a:rPr lang="en-US" altLang="en-US" sz="2200" b="1" dirty="0"/>
              <a:t>Elon Musk</a:t>
            </a:r>
            <a:r>
              <a:rPr lang="en-US" altLang="en-US" sz="2200" dirty="0"/>
              <a:t>, the C.E.O. of </a:t>
            </a:r>
            <a:r>
              <a:rPr lang="en-US" altLang="en-US" sz="2200" b="1" dirty="0"/>
              <a:t>Tesla</a:t>
            </a:r>
            <a:r>
              <a:rPr lang="en-US" altLang="en-US" sz="2200" dirty="0"/>
              <a:t>, promoted the book on Twitter, noting, “We need to be super careful with AI.  Potentially more dangerous than nukes.”</a:t>
            </a:r>
          </a:p>
          <a:p>
            <a:r>
              <a:rPr lang="en-US" altLang="en-US" sz="2200" dirty="0"/>
              <a:t>In contrast, Elon also stated </a:t>
            </a:r>
            <a:r>
              <a:rPr lang="en-US" sz="2200" dirty="0"/>
              <a:t>Humans are so well integrated with our phones and computers that we are already </a:t>
            </a:r>
            <a:r>
              <a:rPr lang="en-US" sz="2200" b="1" dirty="0">
                <a:solidFill>
                  <a:srgbClr val="0070C0"/>
                </a:solidFill>
              </a:rPr>
              <a:t>cyborgs</a:t>
            </a:r>
            <a:r>
              <a:rPr lang="en-US" sz="2200" dirty="0"/>
              <a:t>. </a:t>
            </a:r>
          </a:p>
          <a:p>
            <a:r>
              <a:rPr lang="en-US" sz="2200" dirty="0"/>
              <a:t>The logical next step is to imbed this technology in our brains so we don’t ‘lose our smart phone.’</a:t>
            </a:r>
            <a:endParaRPr lang="en-US" altLang="en-US" sz="2200" dirty="0"/>
          </a:p>
        </p:txBody>
      </p:sp>
      <p:sp>
        <p:nvSpPr>
          <p:cNvPr id="22532" name="TextBox 3">
            <a:extLst>
              <a:ext uri="{FF2B5EF4-FFF2-40B4-BE49-F238E27FC236}">
                <a16:creationId xmlns:a16="http://schemas.microsoft.com/office/drawing/2014/main" id="{1837FCEB-09DE-A0FF-FED4-5113EAD6C79C}"/>
              </a:ext>
            </a:extLst>
          </p:cNvPr>
          <p:cNvSpPr txBox="1">
            <a:spLocks noChangeArrowheads="1"/>
          </p:cNvSpPr>
          <p:nvPr/>
        </p:nvSpPr>
        <p:spPr bwMode="auto">
          <a:xfrm>
            <a:off x="387350" y="6382030"/>
            <a:ext cx="8369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http://www.newyorker.com/magazine/2015/11/23/doomsday-invention-artificial-intelligence-nick-bostrom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https://www.cnbc.com/video/2019/08/29/why-elon-musk-says-we-are-already-cyborgs.html</a:t>
            </a:r>
          </a:p>
        </p:txBody>
      </p:sp>
      <p:pic>
        <p:nvPicPr>
          <p:cNvPr id="22533" name="Picture 6" descr="Elon Musk 2015.jpg">
            <a:extLst>
              <a:ext uri="{FF2B5EF4-FFF2-40B4-BE49-F238E27FC236}">
                <a16:creationId xmlns:a16="http://schemas.microsoft.com/office/drawing/2014/main" id="{CF71AB67-B5B4-F222-77A9-717F07685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677" y="1752600"/>
            <a:ext cx="20955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0ADC8DC-016D-5C27-C948-7258A05E256B}"/>
              </a:ext>
            </a:extLst>
          </p:cNvPr>
          <p:cNvSpPr txBox="1"/>
          <p:nvPr/>
        </p:nvSpPr>
        <p:spPr>
          <a:xfrm>
            <a:off x="387350" y="5206376"/>
            <a:ext cx="8189352" cy="846386"/>
          </a:xfrm>
          <a:prstGeom prst="rect">
            <a:avLst/>
          </a:prstGeom>
          <a:noFill/>
        </p:spPr>
        <p:txBody>
          <a:bodyPr wrap="square" rtlCol="0">
            <a:spAutoFit/>
          </a:bodyPr>
          <a:lstStyle/>
          <a:p>
            <a:pPr marL="342900" indent="-342900">
              <a:buFont typeface="Arial" panose="020B0604020202020204" pitchFamily="34" charset="0"/>
              <a:buChar char="•"/>
            </a:pPr>
            <a:r>
              <a:rPr lang="en-US" sz="2200" dirty="0"/>
              <a:t>“With artificial intelligence we are summoning the demon.”</a:t>
            </a:r>
          </a:p>
          <a:p>
            <a:pPr marL="342900" indent="-342900">
              <a:spcBef>
                <a:spcPts val="600"/>
              </a:spcBef>
              <a:buFont typeface="Arial" panose="020B0604020202020204" pitchFamily="34" charset="0"/>
              <a:buChar char="•"/>
            </a:pPr>
            <a:r>
              <a:rPr lang="en-US" sz="2200" dirty="0"/>
              <a:t>Yet, now he’s starting an AI company (</a:t>
            </a:r>
            <a:r>
              <a:rPr lang="en-US" sz="2200" dirty="0" err="1"/>
              <a:t>xAI</a:t>
            </a:r>
            <a:r>
              <a:rPr lang="en-US" sz="2200" dirty="0"/>
              <a:t>) …</a:t>
            </a:r>
          </a:p>
        </p:txBody>
      </p:sp>
    </p:spTree>
    <p:extLst>
      <p:ext uri="{BB962C8B-B14F-4D97-AF65-F5344CB8AC3E}">
        <p14:creationId xmlns:p14="http://schemas.microsoft.com/office/powerpoint/2010/main" val="17937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fade">
                                      <p:cBhvr>
                                        <p:cTn id="7" dur="500"/>
                                        <p:tgtEl>
                                          <p:spTgt spid="22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Effect transition="in" filter="fade">
                                      <p:cBhvr>
                                        <p:cTn id="12" dur="500"/>
                                        <p:tgtEl>
                                          <p:spTgt spid="22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3D468A53-27EC-4E1E-A3D3-330763FF3B80}"/>
              </a:ext>
            </a:extLst>
          </p:cNvPr>
          <p:cNvSpPr>
            <a:spLocks noGrp="1" noChangeArrowheads="1"/>
          </p:cNvSpPr>
          <p:nvPr>
            <p:ph type="title"/>
          </p:nvPr>
        </p:nvSpPr>
        <p:spPr>
          <a:xfrm>
            <a:off x="457200" y="274638"/>
            <a:ext cx="8229600" cy="691575"/>
          </a:xfrm>
        </p:spPr>
        <p:txBody>
          <a:bodyPr/>
          <a:lstStyle/>
          <a:p>
            <a:r>
              <a:rPr lang="en-US" altLang="en-US" sz="4000" b="1" dirty="0"/>
              <a:t>“The Doomsday Invention” </a:t>
            </a:r>
            <a:endParaRPr lang="en-US" altLang="en-US" sz="2000" b="1" dirty="0"/>
          </a:p>
        </p:txBody>
      </p:sp>
      <p:sp>
        <p:nvSpPr>
          <p:cNvPr id="26627" name="Content Placeholder 2">
            <a:extLst>
              <a:ext uri="{FF2B5EF4-FFF2-40B4-BE49-F238E27FC236}">
                <a16:creationId xmlns:a16="http://schemas.microsoft.com/office/drawing/2014/main" id="{EDAAF2DA-8F39-4A3A-82AD-D9AA6ABBBC7B}"/>
              </a:ext>
            </a:extLst>
          </p:cNvPr>
          <p:cNvSpPr>
            <a:spLocks noGrp="1" noChangeArrowheads="1"/>
          </p:cNvSpPr>
          <p:nvPr>
            <p:ph idx="1"/>
          </p:nvPr>
        </p:nvSpPr>
        <p:spPr>
          <a:xfrm>
            <a:off x="344488" y="1131916"/>
            <a:ext cx="8229600" cy="4525962"/>
          </a:xfrm>
        </p:spPr>
        <p:txBody>
          <a:bodyPr/>
          <a:lstStyle/>
          <a:p>
            <a:r>
              <a:rPr lang="en-US" altLang="en-US" sz="2400" dirty="0"/>
              <a:t>In 2000, an organization called the </a:t>
            </a:r>
            <a:r>
              <a:rPr lang="en-US" altLang="en-US" sz="2400" b="1" dirty="0"/>
              <a:t>Singularity Institute for Artificial Intelligence</a:t>
            </a:r>
            <a:r>
              <a:rPr lang="en-US" altLang="en-US" sz="2400" dirty="0"/>
              <a:t> (subsequently </a:t>
            </a:r>
            <a:r>
              <a:rPr lang="en-US" altLang="en-US" sz="2400" b="1" dirty="0"/>
              <a:t>Singularity University </a:t>
            </a:r>
            <a:r>
              <a:rPr lang="en-US" altLang="en-US" sz="2400" dirty="0"/>
              <a:t>and the </a:t>
            </a:r>
            <a:r>
              <a:rPr lang="en-US" altLang="en-US" sz="2400" b="1" dirty="0"/>
              <a:t>Machine Intelligence Research Institute</a:t>
            </a:r>
            <a:r>
              <a:rPr lang="en-US" altLang="en-US" sz="2400" dirty="0"/>
              <a:t>) began …publishing a stream of literature on the dangers of A.I. </a:t>
            </a:r>
          </a:p>
        </p:txBody>
      </p:sp>
      <p:sp>
        <p:nvSpPr>
          <p:cNvPr id="26628" name="TextBox 3">
            <a:extLst>
              <a:ext uri="{FF2B5EF4-FFF2-40B4-BE49-F238E27FC236}">
                <a16:creationId xmlns:a16="http://schemas.microsoft.com/office/drawing/2014/main" id="{6A7E62AF-BDC1-0F70-8286-47D61FC6DF0E}"/>
              </a:ext>
            </a:extLst>
          </p:cNvPr>
          <p:cNvSpPr txBox="1">
            <a:spLocks noChangeArrowheads="1"/>
          </p:cNvSpPr>
          <p:nvPr/>
        </p:nvSpPr>
        <p:spPr bwMode="auto">
          <a:xfrm>
            <a:off x="344488" y="6414085"/>
            <a:ext cx="8369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http://www.newyorker.com/magazine/2015/11/23/doomsday-invention-artificial-intelligence-nick-bostrom</a:t>
            </a:r>
          </a:p>
          <a:p>
            <a:pPr lvl="0" eaLnBrk="1" hangingPunct="1">
              <a:spcBef>
                <a:spcPct val="0"/>
              </a:spcBef>
              <a:buNone/>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https://intelligence.org/</a:t>
            </a:r>
            <a:r>
              <a:rPr lang="en-US" altLang="en-US" sz="800" dirty="0">
                <a:solidFill>
                  <a:srgbClr val="000000"/>
                </a:solidFill>
              </a:rPr>
              <a:t>       https://www.su.org/</a:t>
            </a:r>
            <a:endPar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Content Placeholder 2">
            <a:extLst>
              <a:ext uri="{FF2B5EF4-FFF2-40B4-BE49-F238E27FC236}">
                <a16:creationId xmlns:a16="http://schemas.microsoft.com/office/drawing/2014/main" id="{FDFECF4B-F7F5-380C-8505-FDEA7BE5CE12}"/>
              </a:ext>
            </a:extLst>
          </p:cNvPr>
          <p:cNvSpPr txBox="1">
            <a:spLocks/>
          </p:cNvSpPr>
          <p:nvPr/>
        </p:nvSpPr>
        <p:spPr bwMode="auto">
          <a:xfrm>
            <a:off x="344489" y="3899647"/>
            <a:ext cx="5374993" cy="2514438"/>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In 2005, the futurist and inventor Ray Kurzweil wrote “</a:t>
            </a:r>
            <a:r>
              <a:rPr kumimoji="0" lang="en-US" sz="2400" b="1" i="0" u="none" strike="noStrike" kern="0" cap="none" spc="0" normalizeH="0" baseline="0" noProof="0" dirty="0">
                <a:ln>
                  <a:noFill/>
                </a:ln>
                <a:solidFill>
                  <a:srgbClr val="000000"/>
                </a:solidFill>
                <a:effectLst/>
                <a:uLnTx/>
                <a:uFillTx/>
                <a:latin typeface="Arial"/>
                <a:ea typeface="+mn-ea"/>
                <a:cs typeface="+mn-cs"/>
              </a:rPr>
              <a:t>The Singularity Is Near</a:t>
            </a:r>
            <a:r>
              <a:rPr kumimoji="0" lang="en-US" sz="2400" b="0" i="0" u="none" strike="noStrike" kern="0" cap="none" spc="0" normalizeH="0" baseline="0" noProof="0" dirty="0">
                <a:ln>
                  <a:noFill/>
                </a:ln>
                <a:solidFill>
                  <a:srgbClr val="000000"/>
                </a:solidFill>
                <a:effectLst/>
                <a:uLnTx/>
                <a:uFillTx/>
                <a:latin typeface="Arial"/>
                <a:ea typeface="+mn-ea"/>
                <a:cs typeface="+mn-cs"/>
              </a:rPr>
              <a:t>,” a best-seller that prophesied a merging of man and machine in the foreseeable future. </a:t>
            </a:r>
          </a:p>
        </p:txBody>
      </p:sp>
      <p:pic>
        <p:nvPicPr>
          <p:cNvPr id="3" name="Picture 2" descr="A blue letter on a black background&#10;&#10;Description automatically generated">
            <a:extLst>
              <a:ext uri="{FF2B5EF4-FFF2-40B4-BE49-F238E27FC236}">
                <a16:creationId xmlns:a16="http://schemas.microsoft.com/office/drawing/2014/main" id="{ACC5F19B-05B7-1ECE-A5D1-90F185B57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584" y="2774045"/>
            <a:ext cx="2263504" cy="586454"/>
          </a:xfrm>
          <a:prstGeom prst="rect">
            <a:avLst/>
          </a:prstGeom>
        </p:spPr>
      </p:pic>
      <p:pic>
        <p:nvPicPr>
          <p:cNvPr id="4" name="Picture 3">
            <a:extLst>
              <a:ext uri="{FF2B5EF4-FFF2-40B4-BE49-F238E27FC236}">
                <a16:creationId xmlns:a16="http://schemas.microsoft.com/office/drawing/2014/main" id="{90544FD9-FED2-03F3-BED7-AAD660DE66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81718" y="2766637"/>
            <a:ext cx="2008260" cy="547614"/>
          </a:xfrm>
          <a:prstGeom prst="rect">
            <a:avLst/>
          </a:prstGeom>
        </p:spPr>
      </p:pic>
      <p:pic>
        <p:nvPicPr>
          <p:cNvPr id="7" name="Graphic 6">
            <a:extLst>
              <a:ext uri="{FF2B5EF4-FFF2-40B4-BE49-F238E27FC236}">
                <a16:creationId xmlns:a16="http://schemas.microsoft.com/office/drawing/2014/main" id="{96555C0E-F4F5-668F-E2F2-9A6BB3A3D2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6306" y="3143440"/>
            <a:ext cx="2042149" cy="494195"/>
          </a:xfrm>
          <a:prstGeom prst="rect">
            <a:avLst/>
          </a:prstGeom>
        </p:spPr>
      </p:pic>
      <p:grpSp>
        <p:nvGrpSpPr>
          <p:cNvPr id="12" name="Group 11">
            <a:extLst>
              <a:ext uri="{FF2B5EF4-FFF2-40B4-BE49-F238E27FC236}">
                <a16:creationId xmlns:a16="http://schemas.microsoft.com/office/drawing/2014/main" id="{B41A877E-A7EA-7351-4BCE-51486A7E006E}"/>
              </a:ext>
            </a:extLst>
          </p:cNvPr>
          <p:cNvGrpSpPr/>
          <p:nvPr/>
        </p:nvGrpSpPr>
        <p:grpSpPr>
          <a:xfrm>
            <a:off x="5944639" y="3594571"/>
            <a:ext cx="3022428" cy="3115402"/>
            <a:chOff x="5944639" y="3594571"/>
            <a:chExt cx="3022428" cy="3115402"/>
          </a:xfrm>
        </p:grpSpPr>
        <p:pic>
          <p:nvPicPr>
            <p:cNvPr id="11" name="Picture 10" descr="A book cover with white text&#10;&#10;Description automatically generated">
              <a:extLst>
                <a:ext uri="{FF2B5EF4-FFF2-40B4-BE49-F238E27FC236}">
                  <a16:creationId xmlns:a16="http://schemas.microsoft.com/office/drawing/2014/main" id="{2148E3F8-B8A7-5BE0-A0C1-744F06F02B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4639" y="4252523"/>
              <a:ext cx="1670050" cy="2457450"/>
            </a:xfrm>
            <a:prstGeom prst="rect">
              <a:avLst/>
            </a:prstGeom>
          </p:spPr>
        </p:pic>
        <p:pic>
          <p:nvPicPr>
            <p:cNvPr id="26629" name="Picture 1">
              <a:extLst>
                <a:ext uri="{FF2B5EF4-FFF2-40B4-BE49-F238E27FC236}">
                  <a16:creationId xmlns:a16="http://schemas.microsoft.com/office/drawing/2014/main" id="{5F55317A-00A6-043F-17FE-D1F2C136DD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1438" y="3594571"/>
              <a:ext cx="1835629" cy="13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0499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3DCFAF05-D738-0F60-D37F-07B01844B46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1">
            <a:extLst>
              <a:ext uri="{FF2B5EF4-FFF2-40B4-BE49-F238E27FC236}">
                <a16:creationId xmlns:a16="http://schemas.microsoft.com/office/drawing/2014/main" id="{A160552D-D3CF-EEA9-6258-09BDC099C79F}"/>
              </a:ext>
            </a:extLst>
          </p:cNvPr>
          <p:cNvSpPr>
            <a:spLocks noGrp="1" noChangeArrowheads="1"/>
          </p:cNvSpPr>
          <p:nvPr>
            <p:ph type="title"/>
          </p:nvPr>
        </p:nvSpPr>
        <p:spPr>
          <a:xfrm>
            <a:off x="3019425" y="409575"/>
            <a:ext cx="5681663" cy="547688"/>
          </a:xfrm>
        </p:spPr>
        <p:txBody>
          <a:bodyPr/>
          <a:lstStyle/>
          <a:p>
            <a:r>
              <a:rPr lang="en-US" altLang="en-US" sz="3600" b="1">
                <a:solidFill>
                  <a:schemeClr val="bg1"/>
                </a:solidFill>
              </a:rPr>
              <a:t>Concerns About The Current Trends</a:t>
            </a:r>
            <a:endParaRPr lang="en-US" altLang="en-US" sz="3600">
              <a:solidFill>
                <a:schemeClr val="bg1"/>
              </a:solidFill>
            </a:endParaRPr>
          </a:p>
        </p:txBody>
      </p:sp>
      <p:sp>
        <p:nvSpPr>
          <p:cNvPr id="29700" name="Content Placeholder 2">
            <a:extLst>
              <a:ext uri="{FF2B5EF4-FFF2-40B4-BE49-F238E27FC236}">
                <a16:creationId xmlns:a16="http://schemas.microsoft.com/office/drawing/2014/main" id="{4233EC14-1F20-9F15-5610-06508B961A8E}"/>
              </a:ext>
            </a:extLst>
          </p:cNvPr>
          <p:cNvSpPr>
            <a:spLocks noGrp="1" noChangeArrowheads="1"/>
          </p:cNvSpPr>
          <p:nvPr>
            <p:ph idx="1"/>
          </p:nvPr>
        </p:nvSpPr>
        <p:spPr>
          <a:xfrm>
            <a:off x="0" y="3072376"/>
            <a:ext cx="5109882" cy="2183746"/>
          </a:xfrm>
        </p:spPr>
        <p:txBody>
          <a:bodyPr/>
          <a:lstStyle/>
          <a:p>
            <a:r>
              <a:rPr lang="en-US" altLang="en-US" sz="2000" dirty="0"/>
              <a:t>In September 2016, five corporate AI leaders—Amazon, Facebook, Google, IBM, and Microsoft—formed the nonprofit </a:t>
            </a:r>
            <a:r>
              <a:rPr lang="en-US" altLang="en-US" sz="2000" i="1" dirty="0"/>
              <a:t>Partnership on AI </a:t>
            </a:r>
            <a:r>
              <a:rPr lang="en-US" altLang="en-US" sz="2000" dirty="0"/>
              <a:t>to advance public understanding of the subject and conduct research on ethics and best practices.</a:t>
            </a:r>
          </a:p>
        </p:txBody>
      </p:sp>
      <p:sp>
        <p:nvSpPr>
          <p:cNvPr id="5" name="Content Placeholder 2">
            <a:extLst>
              <a:ext uri="{FF2B5EF4-FFF2-40B4-BE49-F238E27FC236}">
                <a16:creationId xmlns:a16="http://schemas.microsoft.com/office/drawing/2014/main" id="{880D354E-36CA-BB8F-8113-B581A99B5805}"/>
              </a:ext>
            </a:extLst>
          </p:cNvPr>
          <p:cNvSpPr txBox="1">
            <a:spLocks/>
          </p:cNvSpPr>
          <p:nvPr/>
        </p:nvSpPr>
        <p:spPr bwMode="auto">
          <a:xfrm>
            <a:off x="154081" y="6448425"/>
            <a:ext cx="8547007" cy="320318"/>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Arial"/>
                <a:ea typeface="+mn-ea"/>
                <a:cs typeface="+mn-cs"/>
              </a:rPr>
              <a:t>Sources:  http://fortune.com/ai-artificial-intelligence-deep-machine-learning/  </a:t>
            </a:r>
            <a:r>
              <a:rPr kumimoji="0" lang="en-US" sz="700" b="0" i="0" u="none" strike="noStrike" kern="0" cap="all" spc="0" normalizeH="0" baseline="0" noProof="0" dirty="0">
                <a:ln>
                  <a:noFill/>
                </a:ln>
                <a:solidFill>
                  <a:srgbClr val="000000"/>
                </a:solidFill>
                <a:effectLst/>
                <a:uLnTx/>
                <a:uFillTx/>
                <a:latin typeface="Arial"/>
                <a:ea typeface="+mn-ea"/>
                <a:cs typeface="+mn-cs"/>
              </a:rPr>
              <a:t>Why Deep Learning Is Suddenly Changing Your Life, </a:t>
            </a:r>
            <a:r>
              <a:rPr kumimoji="0" lang="en-US" sz="700" b="0" i="0" u="none" strike="noStrike" kern="0" cap="none" spc="0" normalizeH="0" baseline="0" noProof="0" dirty="0">
                <a:ln>
                  <a:noFill/>
                </a:ln>
                <a:solidFill>
                  <a:srgbClr val="000000"/>
                </a:solidFill>
                <a:effectLst/>
                <a:uLnTx/>
                <a:uFillTx/>
                <a:latin typeface="Arial"/>
                <a:ea typeface="+mn-ea"/>
                <a:cs typeface="+mn-cs"/>
              </a:rPr>
              <a:t>by Roger </a:t>
            </a:r>
            <a:r>
              <a:rPr kumimoji="0" lang="en-US" sz="700" b="0" i="0" u="none" strike="noStrike" kern="0" cap="none" spc="0" normalizeH="0" baseline="0" noProof="0" dirty="0" err="1">
                <a:ln>
                  <a:noFill/>
                </a:ln>
                <a:solidFill>
                  <a:srgbClr val="000000"/>
                </a:solidFill>
                <a:effectLst/>
                <a:uLnTx/>
                <a:uFillTx/>
                <a:latin typeface="Arial"/>
                <a:ea typeface="+mn-ea"/>
                <a:cs typeface="+mn-cs"/>
              </a:rPr>
              <a:t>Parloff</a:t>
            </a:r>
            <a:r>
              <a:rPr kumimoji="0" lang="en-US" sz="700" b="0" i="0" u="none" strike="noStrike" kern="0" cap="none" spc="0" normalizeH="0" baseline="0" noProof="0" dirty="0">
                <a:ln>
                  <a:noFill/>
                </a:ln>
                <a:solidFill>
                  <a:srgbClr val="000000"/>
                </a:solidFill>
                <a:effectLst/>
                <a:uLnTx/>
                <a:uFillTx/>
                <a:latin typeface="Arial"/>
                <a:ea typeface="+mn-ea"/>
                <a:cs typeface="+mn-cs"/>
              </a:rPr>
              <a:t>, September 28, 2016</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Arial"/>
                <a:ea typeface="+mn-ea"/>
                <a:cs typeface="+mn-cs"/>
              </a:rPr>
              <a:t>http://www.independent.co.uk/news/science/stephen-hawking-transcendence-looks-at-the-implications-of-artificial-intelligence-but-are-we-taking-9313474.html       </a:t>
            </a:r>
            <a:r>
              <a:rPr kumimoji="0" lang="en-US" altLang="en-US" sz="700" b="0" i="0" u="none" strike="noStrike" kern="1200" cap="none" spc="0" normalizeH="0" baseline="0" noProof="0" dirty="0">
                <a:ln>
                  <a:noFill/>
                </a:ln>
                <a:solidFill>
                  <a:srgbClr val="000000"/>
                </a:solidFill>
                <a:effectLst/>
                <a:uLnTx/>
                <a:uFillTx/>
                <a:ea typeface="+mn-ea"/>
                <a:cs typeface="+mn-cs"/>
              </a:rPr>
              <a:t>http://www.partnershiponai.org/</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700" b="0" i="0" u="none" strike="noStrike" kern="0" cap="none" spc="0" normalizeH="0" baseline="0" noProof="0" dirty="0">
              <a:ln>
                <a:noFill/>
              </a:ln>
              <a:solidFill>
                <a:srgbClr val="000000"/>
              </a:solidFill>
              <a:effectLst/>
              <a:uLnTx/>
              <a:uFillTx/>
              <a:latin typeface="Arial"/>
              <a:ea typeface="+mn-ea"/>
              <a:cs typeface="+mn-cs"/>
            </a:endParaRPr>
          </a:p>
        </p:txBody>
      </p:sp>
      <p:pic>
        <p:nvPicPr>
          <p:cNvPr id="29702" name="Picture 2">
            <a:extLst>
              <a:ext uri="{FF2B5EF4-FFF2-40B4-BE49-F238E27FC236}">
                <a16:creationId xmlns:a16="http://schemas.microsoft.com/office/drawing/2014/main" id="{274A1CBB-E858-B1BE-9290-CB16B5A48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882" y="3314936"/>
            <a:ext cx="384016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C509FB1B-62DC-876C-D6FA-24E865B5E159}"/>
              </a:ext>
            </a:extLst>
          </p:cNvPr>
          <p:cNvSpPr txBox="1">
            <a:spLocks/>
          </p:cNvSpPr>
          <p:nvPr/>
        </p:nvSpPr>
        <p:spPr bwMode="auto">
          <a:xfrm>
            <a:off x="3251200" y="1233488"/>
            <a:ext cx="5356225" cy="928687"/>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mn-ea"/>
                <a:cs typeface="+mn-cs"/>
              </a:rPr>
              <a:t>Stephen Hawking: ‘…are we taking AI seriously enough?’</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0C09E741-1714-12A0-479D-F9A725E280BB}"/>
              </a:ext>
            </a:extLst>
          </p:cNvPr>
          <p:cNvSpPr txBox="1"/>
          <p:nvPr/>
        </p:nvSpPr>
        <p:spPr>
          <a:xfrm>
            <a:off x="0" y="5417023"/>
            <a:ext cx="9144000" cy="707886"/>
          </a:xfrm>
          <a:prstGeom prst="rect">
            <a:avLst/>
          </a:prstGeom>
          <a:noFill/>
        </p:spPr>
        <p:txBody>
          <a:bodyPr wrap="square" rtlCol="0">
            <a:spAutoFit/>
          </a:bodyPr>
          <a:lstStyle/>
          <a:p>
            <a:pPr marL="341313" indent="-341313">
              <a:buFont typeface="Arial" panose="020B0604020202020204" pitchFamily="34" charset="0"/>
              <a:buChar char="•"/>
            </a:pPr>
            <a:r>
              <a:rPr lang="en-US" sz="2000" dirty="0"/>
              <a:t>“We need to be sensitive to the possibility that there are hidden assumptions and biases in data, and therefore in the systems built from that data”</a:t>
            </a:r>
            <a:endParaRPr lang="en-US" altLang="en-US" sz="2000" b="1" dirty="0"/>
          </a:p>
        </p:txBody>
      </p:sp>
    </p:spTree>
    <p:extLst>
      <p:ext uri="{BB962C8B-B14F-4D97-AF65-F5344CB8AC3E}">
        <p14:creationId xmlns:p14="http://schemas.microsoft.com/office/powerpoint/2010/main" val="266138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fade">
                                      <p:cBhvr>
                                        <p:cTn id="7" dur="500"/>
                                        <p:tgtEl>
                                          <p:spTgt spid="2970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702"/>
                                        </p:tgtEl>
                                        <p:attrNameLst>
                                          <p:attrName>style.visibility</p:attrName>
                                        </p:attrNameLst>
                                      </p:cBhvr>
                                      <p:to>
                                        <p:strVal val="visible"/>
                                      </p:to>
                                    </p:set>
                                    <p:animEffect transition="in" filter="fade">
                                      <p:cBhvr>
                                        <p:cTn id="10" dur="500"/>
                                        <p:tgtEl>
                                          <p:spTgt spid="297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7E6127AF-52C9-E82C-969E-BDB5F23E2647}"/>
              </a:ext>
            </a:extLst>
          </p:cNvPr>
          <p:cNvSpPr>
            <a:spLocks noGrp="1" noChangeArrowheads="1"/>
          </p:cNvSpPr>
          <p:nvPr>
            <p:ph type="title"/>
          </p:nvPr>
        </p:nvSpPr>
        <p:spPr>
          <a:xfrm>
            <a:off x="0" y="274638"/>
            <a:ext cx="9144000" cy="676103"/>
          </a:xfrm>
        </p:spPr>
        <p:txBody>
          <a:bodyPr/>
          <a:lstStyle/>
          <a:p>
            <a:r>
              <a:rPr lang="en-US" altLang="en-US" sz="3600" b="1" dirty="0"/>
              <a:t>109 Movies Since 1927 with AI Content</a:t>
            </a:r>
          </a:p>
        </p:txBody>
      </p:sp>
      <p:graphicFrame>
        <p:nvGraphicFramePr>
          <p:cNvPr id="4" name="Content Placeholder 3">
            <a:extLst>
              <a:ext uri="{FF2B5EF4-FFF2-40B4-BE49-F238E27FC236}">
                <a16:creationId xmlns:a16="http://schemas.microsoft.com/office/drawing/2014/main" id="{BEE25766-8A62-9F3D-98C5-7CC9CA3CACFE}"/>
              </a:ext>
            </a:extLst>
          </p:cNvPr>
          <p:cNvGraphicFramePr>
            <a:graphicFrameLocks noGrp="1"/>
          </p:cNvGraphicFramePr>
          <p:nvPr>
            <p:ph idx="1"/>
            <p:extLst>
              <p:ext uri="{D42A27DB-BD31-4B8C-83A1-F6EECF244321}">
                <p14:modId xmlns:p14="http://schemas.microsoft.com/office/powerpoint/2010/main" val="3056838626"/>
              </p:ext>
            </p:extLst>
          </p:nvPr>
        </p:nvGraphicFramePr>
        <p:xfrm>
          <a:off x="476624" y="1243013"/>
          <a:ext cx="4292600" cy="5014740"/>
        </p:xfrm>
        <a:graphic>
          <a:graphicData uri="http://schemas.openxmlformats.org/drawingml/2006/table">
            <a:tbl>
              <a:tblPr/>
              <a:tblGrid>
                <a:gridCol w="830658">
                  <a:extLst>
                    <a:ext uri="{9D8B030D-6E8A-4147-A177-3AD203B41FA5}">
                      <a16:colId xmlns:a16="http://schemas.microsoft.com/office/drawing/2014/main" val="20000"/>
                    </a:ext>
                  </a:extLst>
                </a:gridCol>
                <a:gridCol w="3461942">
                  <a:extLst>
                    <a:ext uri="{9D8B030D-6E8A-4147-A177-3AD203B41FA5}">
                      <a16:colId xmlns:a16="http://schemas.microsoft.com/office/drawing/2014/main" val="20001"/>
                    </a:ext>
                  </a:extLst>
                </a:gridCol>
              </a:tblGrid>
              <a:tr h="501474">
                <a:tc>
                  <a:txBody>
                    <a:bodyPr/>
                    <a:lstStyle/>
                    <a:p>
                      <a:pPr algn="ctr"/>
                      <a:r>
                        <a:rPr lang="en-US" sz="1800" dirty="0"/>
                        <a:t>1927</a:t>
                      </a: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Metropolis</a:t>
                      </a:r>
                      <a:endParaRPr lang="en-US" sz="2000" dirty="0">
                        <a:solidFill>
                          <a:schemeClr val="accent5">
                            <a:lumMod val="50000"/>
                          </a:schemeClr>
                        </a:solidFill>
                      </a:endParaRP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1474">
                <a:tc>
                  <a:txBody>
                    <a:bodyPr/>
                    <a:lstStyle/>
                    <a:p>
                      <a:pPr algn="ctr"/>
                      <a:r>
                        <a:rPr lang="en-US" sz="1800"/>
                        <a:t>1968</a:t>
                      </a: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2001: A Space Odyssey</a:t>
                      </a:r>
                      <a:endParaRPr lang="en-US" sz="2000" dirty="0">
                        <a:solidFill>
                          <a:schemeClr val="accent5">
                            <a:lumMod val="50000"/>
                          </a:schemeClr>
                        </a:solidFill>
                      </a:endParaRP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1474">
                <a:tc>
                  <a:txBody>
                    <a:bodyPr/>
                    <a:lstStyle/>
                    <a:p>
                      <a:pPr algn="ctr"/>
                      <a:r>
                        <a:rPr lang="en-US" sz="1800" dirty="0"/>
                        <a:t>1977</a:t>
                      </a: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Star Wars</a:t>
                      </a:r>
                      <a:endParaRPr lang="en-US" sz="2000" dirty="0">
                        <a:solidFill>
                          <a:schemeClr val="accent5">
                            <a:lumMod val="50000"/>
                          </a:schemeClr>
                        </a:solidFill>
                      </a:endParaRP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01474">
                <a:tc>
                  <a:txBody>
                    <a:bodyPr/>
                    <a:lstStyle/>
                    <a:p>
                      <a:pPr algn="ctr"/>
                      <a:r>
                        <a:rPr lang="en-US" sz="1800"/>
                        <a:t>1979</a:t>
                      </a: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Star Trek: The Motion Picture</a:t>
                      </a:r>
                      <a:endParaRPr lang="en-US" sz="2000" dirty="0">
                        <a:solidFill>
                          <a:schemeClr val="accent5">
                            <a:lumMod val="50000"/>
                          </a:schemeClr>
                        </a:solidFill>
                      </a:endParaRP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01474">
                <a:tc rowSpan="2">
                  <a:txBody>
                    <a:bodyPr/>
                    <a:lstStyle/>
                    <a:p>
                      <a:pPr algn="ctr"/>
                      <a:r>
                        <a:rPr lang="en-US" sz="1800" dirty="0"/>
                        <a:t>1982</a:t>
                      </a: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Blade Runner</a:t>
                      </a:r>
                      <a:endParaRPr lang="en-US" sz="2000" dirty="0">
                        <a:solidFill>
                          <a:schemeClr val="accent5">
                            <a:lumMod val="50000"/>
                          </a:schemeClr>
                        </a:solidFill>
                      </a:endParaRP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01474">
                <a:tc vMerge="1">
                  <a:txBody>
                    <a:bodyPr/>
                    <a:lstStyle/>
                    <a:p>
                      <a:pPr algn="ctr"/>
                      <a:r>
                        <a:rPr lang="en-US" sz="1800" dirty="0"/>
                        <a:t>1982</a:t>
                      </a:r>
                    </a:p>
                  </a:txBody>
                  <a:tcPr marL="6626" marR="6626" marT="3313" marB="3313" anchor="ctr">
                    <a:lnL>
                      <a:noFill/>
                    </a:lnL>
                    <a:lnR>
                      <a:noFill/>
                    </a:lnR>
                    <a:lnT>
                      <a:noFill/>
                    </a:lnT>
                    <a:lnB>
                      <a:noFill/>
                    </a:lnB>
                  </a:tcPr>
                </a:tc>
                <a:tc>
                  <a:txBody>
                    <a:bodyPr/>
                    <a:lstStyle/>
                    <a:p>
                      <a:r>
                        <a:rPr lang="en-US" sz="2000" i="1" dirty="0">
                          <a:solidFill>
                            <a:schemeClr val="accent5">
                              <a:lumMod val="50000"/>
                            </a:schemeClr>
                          </a:solidFill>
                        </a:rPr>
                        <a:t> Tron</a:t>
                      </a:r>
                      <a:endParaRPr lang="en-US" sz="2000" dirty="0">
                        <a:solidFill>
                          <a:schemeClr val="accent5">
                            <a:lumMod val="50000"/>
                          </a:schemeClr>
                        </a:solidFill>
                      </a:endParaRP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01474">
                <a:tc>
                  <a:txBody>
                    <a:bodyPr/>
                    <a:lstStyle/>
                    <a:p>
                      <a:pPr algn="ctr"/>
                      <a:r>
                        <a:rPr lang="en-US" sz="1800" dirty="0"/>
                        <a:t>1984</a:t>
                      </a: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The Terminator (series)</a:t>
                      </a:r>
                      <a:endParaRPr lang="en-US" sz="2000" dirty="0">
                        <a:solidFill>
                          <a:schemeClr val="accent5">
                            <a:lumMod val="50000"/>
                          </a:schemeClr>
                        </a:solidFill>
                      </a:endParaRP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01474">
                <a:tc>
                  <a:txBody>
                    <a:bodyPr/>
                    <a:lstStyle/>
                    <a:p>
                      <a:pPr algn="ctr"/>
                      <a:r>
                        <a:rPr lang="en-US" sz="1800" dirty="0"/>
                        <a:t>1987</a:t>
                      </a: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a:t>
                      </a:r>
                      <a:r>
                        <a:rPr lang="en-US" sz="2000" i="1" dirty="0" err="1">
                          <a:solidFill>
                            <a:schemeClr val="accent5">
                              <a:lumMod val="50000"/>
                            </a:schemeClr>
                          </a:solidFill>
                        </a:rPr>
                        <a:t>RoboCop</a:t>
                      </a:r>
                      <a:endParaRPr lang="en-US" sz="2000" dirty="0">
                        <a:solidFill>
                          <a:schemeClr val="accent5">
                            <a:lumMod val="50000"/>
                          </a:schemeClr>
                        </a:solidFill>
                      </a:endParaRP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01474">
                <a:tc>
                  <a:txBody>
                    <a:bodyPr/>
                    <a:lstStyle/>
                    <a:p>
                      <a:pPr algn="ctr"/>
                      <a:r>
                        <a:rPr lang="en-US" sz="1800" dirty="0"/>
                        <a:t>1999</a:t>
                      </a: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The Matrix (series)</a:t>
                      </a:r>
                      <a:endParaRPr lang="en-US" sz="2000" dirty="0">
                        <a:solidFill>
                          <a:schemeClr val="accent5">
                            <a:lumMod val="50000"/>
                          </a:schemeClr>
                        </a:solidFill>
                      </a:endParaRPr>
                    </a:p>
                  </a:txBody>
                  <a:tcPr marL="6626" marR="6626"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501474">
                <a:tc>
                  <a:txBody>
                    <a:bodyPr/>
                    <a:lstStyle/>
                    <a:p>
                      <a:pPr algn="ctr"/>
                      <a:r>
                        <a:rPr lang="en-US" sz="1800" dirty="0"/>
                        <a:t>2004</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I, Robot</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7307588"/>
                  </a:ext>
                </a:extLst>
              </a:tr>
            </a:tbl>
          </a:graphicData>
        </a:graphic>
      </p:graphicFrame>
      <p:graphicFrame>
        <p:nvGraphicFramePr>
          <p:cNvPr id="56" name="Content Placeholder 3">
            <a:extLst>
              <a:ext uri="{FF2B5EF4-FFF2-40B4-BE49-F238E27FC236}">
                <a16:creationId xmlns:a16="http://schemas.microsoft.com/office/drawing/2014/main" id="{810CB49D-781E-6C3E-31CF-52AE1CC8B536}"/>
              </a:ext>
            </a:extLst>
          </p:cNvPr>
          <p:cNvGraphicFramePr>
            <a:graphicFrameLocks/>
          </p:cNvGraphicFramePr>
          <p:nvPr>
            <p:extLst>
              <p:ext uri="{D42A27DB-BD31-4B8C-83A1-F6EECF244321}">
                <p14:modId xmlns:p14="http://schemas.microsoft.com/office/powerpoint/2010/main" val="1065088416"/>
              </p:ext>
            </p:extLst>
          </p:nvPr>
        </p:nvGraphicFramePr>
        <p:xfrm>
          <a:off x="5064686" y="1243013"/>
          <a:ext cx="3811588" cy="4960140"/>
        </p:xfrm>
        <a:graphic>
          <a:graphicData uri="http://schemas.openxmlformats.org/drawingml/2006/table">
            <a:tbl>
              <a:tblPr/>
              <a:tblGrid>
                <a:gridCol w="807197">
                  <a:extLst>
                    <a:ext uri="{9D8B030D-6E8A-4147-A177-3AD203B41FA5}">
                      <a16:colId xmlns:a16="http://schemas.microsoft.com/office/drawing/2014/main" val="20000"/>
                    </a:ext>
                  </a:extLst>
                </a:gridCol>
                <a:gridCol w="3004391">
                  <a:extLst>
                    <a:ext uri="{9D8B030D-6E8A-4147-A177-3AD203B41FA5}">
                      <a16:colId xmlns:a16="http://schemas.microsoft.com/office/drawing/2014/main" val="20001"/>
                    </a:ext>
                  </a:extLst>
                </a:gridCol>
              </a:tblGrid>
              <a:tr h="481800">
                <a:tc rowSpan="2">
                  <a:txBody>
                    <a:bodyPr/>
                    <a:lstStyle/>
                    <a:p>
                      <a:pPr algn="ctr"/>
                      <a:r>
                        <a:rPr lang="en-US" sz="1800" dirty="0"/>
                        <a:t>2008</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Eagle Eye</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1800">
                <a:tc vMerge="1">
                  <a:txBody>
                    <a:bodyPr/>
                    <a:lstStyle/>
                    <a:p>
                      <a:pPr algn="ctr"/>
                      <a:r>
                        <a:rPr lang="en-US" sz="1800" dirty="0"/>
                        <a:t>2008</a:t>
                      </a:r>
                    </a:p>
                  </a:txBody>
                  <a:tcPr marL="6628" marR="6628" marT="3313" marB="3313" anchor="ctr">
                    <a:lnL>
                      <a:noFill/>
                    </a:lnL>
                    <a:lnR>
                      <a:noFill/>
                    </a:lnR>
                    <a:lnT>
                      <a:noFill/>
                    </a:lnT>
                    <a:lnB>
                      <a:noFill/>
                    </a:lnB>
                  </a:tcPr>
                </a:tc>
                <a:tc>
                  <a:txBody>
                    <a:bodyPr/>
                    <a:lstStyle/>
                    <a:p>
                      <a:r>
                        <a:rPr lang="en-US" sz="2000" i="1" dirty="0">
                          <a:solidFill>
                            <a:schemeClr val="accent5">
                              <a:lumMod val="50000"/>
                            </a:schemeClr>
                          </a:solidFill>
                        </a:rPr>
                        <a:t> WALL-E</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81800">
                <a:tc>
                  <a:txBody>
                    <a:bodyPr/>
                    <a:lstStyle/>
                    <a:p>
                      <a:pPr algn="ctr"/>
                      <a:r>
                        <a:rPr lang="en-US" sz="1800" dirty="0"/>
                        <a:t>2012</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Robot &amp; Frank</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9041282"/>
                  </a:ext>
                </a:extLst>
              </a:tr>
              <a:tr h="481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2013</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2000" i="1" kern="1200" dirty="0">
                          <a:solidFill>
                            <a:schemeClr val="accent5">
                              <a:lumMod val="50000"/>
                            </a:schemeClr>
                          </a:solidFill>
                          <a:latin typeface="+mn-lt"/>
                          <a:ea typeface="+mn-ea"/>
                          <a:cs typeface="+mn-cs"/>
                        </a:rPr>
                        <a:t> Her</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761521"/>
                  </a:ext>
                </a:extLst>
              </a:tr>
              <a:tr h="481800">
                <a:tc rowSpan="2">
                  <a:txBody>
                    <a:bodyPr/>
                    <a:lstStyle/>
                    <a:p>
                      <a:pPr algn="ctr"/>
                      <a:r>
                        <a:rPr lang="en-US" sz="1800" dirty="0"/>
                        <a:t>2014</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Interstellar</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81800">
                <a:tc vMerge="1">
                  <a:txBody>
                    <a:bodyPr/>
                    <a:lstStyle/>
                    <a:p>
                      <a:pPr algn="ctr"/>
                      <a:r>
                        <a:rPr lang="en-US" sz="1800" dirty="0"/>
                        <a:t>2014</a:t>
                      </a:r>
                    </a:p>
                  </a:txBody>
                  <a:tcPr marL="6628" marR="6628" marT="3313" marB="3313" anchor="ctr">
                    <a:lnL>
                      <a:noFill/>
                    </a:lnL>
                    <a:lnR>
                      <a:noFill/>
                    </a:lnR>
                    <a:lnT>
                      <a:noFill/>
                    </a:lnT>
                    <a:lnB>
                      <a:noFill/>
                    </a:lnB>
                  </a:tcPr>
                </a:tc>
                <a:tc>
                  <a:txBody>
                    <a:bodyPr/>
                    <a:lstStyle/>
                    <a:p>
                      <a:r>
                        <a:rPr lang="en-US" sz="2000" i="1" dirty="0">
                          <a:solidFill>
                            <a:schemeClr val="accent5">
                              <a:lumMod val="50000"/>
                            </a:schemeClr>
                          </a:solidFill>
                        </a:rPr>
                        <a:t> Transcendence</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81800">
                <a:tc rowSpan="4">
                  <a:txBody>
                    <a:bodyPr/>
                    <a:lstStyle/>
                    <a:p>
                      <a:pPr algn="ctr"/>
                      <a:r>
                        <a:rPr lang="en-US" sz="1800" dirty="0"/>
                        <a:t>2015</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i="1" dirty="0">
                          <a:solidFill>
                            <a:schemeClr val="accent5">
                              <a:lumMod val="50000"/>
                            </a:schemeClr>
                          </a:solidFill>
                        </a:rPr>
                        <a:t> Ex Machina</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90571">
                <a:tc vMerge="1">
                  <a:txBody>
                    <a:bodyPr/>
                    <a:lstStyle/>
                    <a:p>
                      <a:pPr algn="ctr"/>
                      <a:r>
                        <a:rPr lang="en-US" sz="1800" dirty="0"/>
                        <a:t>2015</a:t>
                      </a:r>
                    </a:p>
                  </a:txBody>
                  <a:tcPr marL="6628" marR="6628" marT="3313" marB="3313" anchor="ctr">
                    <a:lnL>
                      <a:noFill/>
                    </a:lnL>
                    <a:lnR>
                      <a:noFill/>
                    </a:lnR>
                    <a:lnT>
                      <a:noFill/>
                    </a:lnT>
                    <a:lnB>
                      <a:noFill/>
                    </a:lnB>
                  </a:tcPr>
                </a:tc>
                <a:tc>
                  <a:txBody>
                    <a:bodyPr/>
                    <a:lstStyle/>
                    <a:p>
                      <a:r>
                        <a:rPr lang="en-US" sz="2000" i="1" dirty="0">
                          <a:solidFill>
                            <a:schemeClr val="accent5">
                              <a:lumMod val="50000"/>
                            </a:schemeClr>
                          </a:solidFill>
                        </a:rPr>
                        <a:t> </a:t>
                      </a:r>
                      <a:r>
                        <a:rPr lang="en-US" sz="2000" i="1" dirty="0" err="1">
                          <a:solidFill>
                            <a:schemeClr val="accent5">
                              <a:lumMod val="50000"/>
                            </a:schemeClr>
                          </a:solidFill>
                        </a:rPr>
                        <a:t>Chappie</a:t>
                      </a:r>
                      <a:endParaRPr lang="en-US" sz="2000" i="1" dirty="0">
                        <a:solidFill>
                          <a:schemeClr val="accent5">
                            <a:lumMod val="50000"/>
                          </a:schemeClr>
                        </a:solidFill>
                      </a:endParaRP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15169">
                <a:tc vMerge="1">
                  <a:txBody>
                    <a:bodyPr/>
                    <a:lstStyle/>
                    <a:p>
                      <a:pPr algn="ctr"/>
                      <a:r>
                        <a:rPr lang="en-US" sz="1800" dirty="0"/>
                        <a:t>2015</a:t>
                      </a:r>
                    </a:p>
                  </a:txBody>
                  <a:tcPr marL="6628" marR="6628" marT="3313" marB="3313" anchor="ctr">
                    <a:lnL>
                      <a:noFill/>
                    </a:lnL>
                    <a:lnR>
                      <a:noFill/>
                    </a:lnR>
                    <a:lnT>
                      <a:noFill/>
                    </a:lnT>
                    <a:lnB>
                      <a:noFill/>
                    </a:lnB>
                  </a:tcPr>
                </a:tc>
                <a:tc>
                  <a:txBody>
                    <a:bodyPr/>
                    <a:lstStyle/>
                    <a:p>
                      <a:r>
                        <a:rPr lang="en-US" sz="2000" i="1" dirty="0">
                          <a:solidFill>
                            <a:schemeClr val="accent5">
                              <a:lumMod val="50000"/>
                            </a:schemeClr>
                          </a:solidFill>
                        </a:rPr>
                        <a:t> Tomorrowland</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81800">
                <a:tc vMerge="1">
                  <a:txBody>
                    <a:bodyPr/>
                    <a:lstStyle/>
                    <a:p>
                      <a:pPr algn="ctr"/>
                      <a:r>
                        <a:rPr lang="en-US" sz="1800" dirty="0"/>
                        <a:t>2015</a:t>
                      </a:r>
                    </a:p>
                  </a:txBody>
                  <a:tcPr marL="6628" marR="6628" marT="3313" marB="3313" anchor="ctr">
                    <a:lnL>
                      <a:noFill/>
                    </a:lnL>
                    <a:lnR>
                      <a:noFill/>
                    </a:lnR>
                    <a:lnT>
                      <a:noFill/>
                    </a:lnT>
                    <a:lnB>
                      <a:noFill/>
                    </a:lnB>
                  </a:tcPr>
                </a:tc>
                <a:tc>
                  <a:txBody>
                    <a:bodyPr/>
                    <a:lstStyle/>
                    <a:p>
                      <a:r>
                        <a:rPr lang="en-US" sz="2000" i="1" dirty="0">
                          <a:solidFill>
                            <a:schemeClr val="accent5">
                              <a:lumMod val="50000"/>
                            </a:schemeClr>
                          </a:solidFill>
                        </a:rPr>
                        <a:t> Avengers: Age of Ultron</a:t>
                      </a:r>
                    </a:p>
                  </a:txBody>
                  <a:tcPr marL="6628" marR="6628" marT="3313" marB="3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233" name="TextBox 56">
            <a:extLst>
              <a:ext uri="{FF2B5EF4-FFF2-40B4-BE49-F238E27FC236}">
                <a16:creationId xmlns:a16="http://schemas.microsoft.com/office/drawing/2014/main" id="{9259AEE1-501C-34B2-2473-4713C83AB0C5}"/>
              </a:ext>
            </a:extLst>
          </p:cNvPr>
          <p:cNvSpPr txBox="1">
            <a:spLocks noChangeArrowheads="1"/>
          </p:cNvSpPr>
          <p:nvPr/>
        </p:nvSpPr>
        <p:spPr bwMode="auto">
          <a:xfrm>
            <a:off x="0" y="6550025"/>
            <a:ext cx="80121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dirty="0"/>
              <a:t>Source: Wikipedia https://en.wikipedia.org/wiki/List_of_artificial_intelligence_films</a:t>
            </a:r>
          </a:p>
        </p:txBody>
      </p:sp>
    </p:spTree>
    <p:extLst>
      <p:ext uri="{BB962C8B-B14F-4D97-AF65-F5344CB8AC3E}">
        <p14:creationId xmlns:p14="http://schemas.microsoft.com/office/powerpoint/2010/main" val="28901456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Content Placeholder 2">
            <a:extLst>
              <a:ext uri="{FF2B5EF4-FFF2-40B4-BE49-F238E27FC236}">
                <a16:creationId xmlns:a16="http://schemas.microsoft.com/office/drawing/2014/main" id="{659B4AC0-B8F6-53E2-BDA9-3F6DC1D7B122}"/>
              </a:ext>
            </a:extLst>
          </p:cNvPr>
          <p:cNvSpPr>
            <a:spLocks noGrp="1" noChangeArrowheads="1"/>
          </p:cNvSpPr>
          <p:nvPr>
            <p:ph idx="1"/>
          </p:nvPr>
        </p:nvSpPr>
        <p:spPr>
          <a:xfrm>
            <a:off x="126739" y="1062784"/>
            <a:ext cx="6364974" cy="905435"/>
          </a:xfrm>
        </p:spPr>
        <p:txBody>
          <a:bodyPr/>
          <a:lstStyle/>
          <a:p>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or automated decision-making technologies, are advancing at breakneck speed, yet ... the regulations are not keeping pace.“ </a:t>
            </a:r>
            <a:endParaRPr lang="en-US" altLang="en-US" sz="1800" dirty="0"/>
          </a:p>
        </p:txBody>
      </p:sp>
      <p:sp>
        <p:nvSpPr>
          <p:cNvPr id="99332" name="TextBox 3">
            <a:extLst>
              <a:ext uri="{FF2B5EF4-FFF2-40B4-BE49-F238E27FC236}">
                <a16:creationId xmlns:a16="http://schemas.microsoft.com/office/drawing/2014/main" id="{EB88BBF7-C633-B978-AE11-BCC42FB46273}"/>
              </a:ext>
            </a:extLst>
          </p:cNvPr>
          <p:cNvSpPr txBox="1">
            <a:spLocks noChangeArrowheads="1"/>
          </p:cNvSpPr>
          <p:nvPr/>
        </p:nvSpPr>
        <p:spPr bwMode="auto">
          <a:xfrm>
            <a:off x="126739" y="6489333"/>
            <a:ext cx="807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sz="800" dirty="0"/>
              <a:t>Sources: </a:t>
            </a: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https://www.cnn.com/2023/05/30/media/artificial-intelligence-warning-reliable-sources/index.html    </a:t>
            </a:r>
            <a:r>
              <a:rPr lang="en-US" sz="800" dirty="0">
                <a:solidFill>
                  <a:srgbClr val="000000"/>
                </a:solidFill>
              </a:rPr>
              <a:t>https://www.governance.ai/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https://www.npr.org/2023/05/15/1175776384/congress-wants-regulate-ai-artificial-intelligence-lot-of-catching-up-to-do   </a:t>
            </a:r>
            <a:r>
              <a:rPr lang="en-US" sz="800" dirty="0">
                <a:solidFill>
                  <a:srgbClr val="000000"/>
                </a:solidFill>
              </a:rPr>
              <a:t>https://www.safe.ai/</a:t>
            </a:r>
            <a:endParaRPr lang="en-US" altLang="en-US" sz="800" dirty="0">
              <a:solidFill>
                <a:srgbClr val="000000"/>
              </a:solidFill>
            </a:endParaRPr>
          </a:p>
        </p:txBody>
      </p:sp>
      <p:sp>
        <p:nvSpPr>
          <p:cNvPr id="2" name="TextBox 1">
            <a:extLst>
              <a:ext uri="{FF2B5EF4-FFF2-40B4-BE49-F238E27FC236}">
                <a16:creationId xmlns:a16="http://schemas.microsoft.com/office/drawing/2014/main" id="{0F8C77F5-2C14-93F3-9CBF-BEECA65D5D2E}"/>
              </a:ext>
            </a:extLst>
          </p:cNvPr>
          <p:cNvSpPr txBox="1"/>
          <p:nvPr/>
        </p:nvSpPr>
        <p:spPr>
          <a:xfrm>
            <a:off x="646739" y="317597"/>
            <a:ext cx="756557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Call for Greater Regulation of AI</a:t>
            </a:r>
          </a:p>
        </p:txBody>
      </p:sp>
      <p:pic>
        <p:nvPicPr>
          <p:cNvPr id="3" name="Picture 2">
            <a:extLst>
              <a:ext uri="{FF2B5EF4-FFF2-40B4-BE49-F238E27FC236}">
                <a16:creationId xmlns:a16="http://schemas.microsoft.com/office/drawing/2014/main" id="{4209F87B-1CF4-499B-CABE-D375D6726B1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62502" y="269875"/>
            <a:ext cx="2412098" cy="1585819"/>
          </a:xfrm>
          <a:prstGeom prst="rect">
            <a:avLst/>
          </a:prstGeom>
        </p:spPr>
      </p:pic>
      <p:pic>
        <p:nvPicPr>
          <p:cNvPr id="4" name="Content Placeholder 5" descr="A close up of a black background&#10;&#10;Description automatically generated">
            <a:extLst>
              <a:ext uri="{FF2B5EF4-FFF2-40B4-BE49-F238E27FC236}">
                <a16:creationId xmlns:a16="http://schemas.microsoft.com/office/drawing/2014/main" id="{A0051DFA-AA26-5109-B6F4-CD58EFEFAED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auto">
          <a:xfrm>
            <a:off x="6221226" y="5796505"/>
            <a:ext cx="2564186" cy="63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9573A476-124C-F552-78CB-980BBD1FF181}"/>
              </a:ext>
            </a:extLst>
          </p:cNvPr>
          <p:cNvSpPr txBox="1">
            <a:spLocks noChangeArrowheads="1"/>
          </p:cNvSpPr>
          <p:nvPr/>
        </p:nvSpPr>
        <p:spPr bwMode="auto">
          <a:xfrm>
            <a:off x="126739" y="2032726"/>
            <a:ext cx="8946472" cy="418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0"/>
              </a:spcBef>
              <a:spcAft>
                <a:spcPts val="600"/>
              </a:spcAft>
              <a:buClrTx/>
              <a:buSzTx/>
              <a:buFontTx/>
              <a:buChar char="•"/>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New ‘Safety’ Organizations are forming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governments are responding… slowly.</a:t>
            </a:r>
          </a:p>
          <a:p>
            <a:pPr marL="342900" marR="0" lvl="0" indent="-342900" algn="l" defTabSz="914400" rtl="0" eaLnBrk="0" fontAlgn="base" latinLnBrk="0" hangingPunct="0">
              <a:lnSpc>
                <a:spcPct val="100000"/>
              </a:lnSpc>
              <a:spcBef>
                <a:spcPts val="0"/>
              </a:spcBef>
              <a:spcAft>
                <a:spcPts val="600"/>
              </a:spcAft>
              <a:buClrTx/>
              <a:buSzTx/>
              <a:buFontTx/>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mn-cs"/>
              </a:rPr>
              <a:t>In May 2023, hundreds of top AI scientists, researchers, and others — including OpenAI chief executive Sam Altman, Google DeepMind chief executive </a:t>
            </a:r>
            <a:r>
              <a:rPr kumimoji="0" lang="en-US" altLang="en-US" sz="1800" b="0" i="0" u="none" strike="noStrike" kern="0" cap="none" spc="0" normalizeH="0" baseline="0" noProof="0" dirty="0" err="1">
                <a:ln>
                  <a:noFill/>
                </a:ln>
                <a:solidFill>
                  <a:srgbClr val="000000"/>
                </a:solidFill>
                <a:effectLst/>
                <a:uLnTx/>
                <a:uFillTx/>
                <a:latin typeface="Arial"/>
                <a:ea typeface="+mn-ea"/>
                <a:cs typeface="+mn-cs"/>
              </a:rPr>
              <a:t>Demis</a:t>
            </a:r>
            <a:r>
              <a:rPr kumimoji="0" lang="en-US" altLang="en-US" sz="1800" b="0" i="0" u="none" strike="noStrike" kern="0" cap="none" spc="0" normalizeH="0" baseline="0" noProof="0" dirty="0">
                <a:ln>
                  <a:noFill/>
                </a:ln>
                <a:solidFill>
                  <a:srgbClr val="000000"/>
                </a:solidFill>
                <a:effectLst/>
                <a:uLnTx/>
                <a:uFillTx/>
                <a:latin typeface="Arial"/>
                <a:ea typeface="+mn-ea"/>
                <a:cs typeface="+mn-cs"/>
              </a:rPr>
              <a:t> Hassabis, and Microsoft president Brad Smith </a:t>
            </a:r>
            <a:r>
              <a:rPr kumimoji="0" lang="en-US" altLang="en-US" sz="1800" b="1" i="0" u="none" strike="noStrike" kern="0" cap="none" spc="0" normalizeH="0" baseline="0" noProof="0" dirty="0">
                <a:ln>
                  <a:noFill/>
                </a:ln>
                <a:solidFill>
                  <a:srgbClr val="0070C0"/>
                </a:solidFill>
                <a:effectLst/>
                <a:uLnTx/>
                <a:uFillTx/>
                <a:latin typeface="Arial"/>
                <a:ea typeface="+mn-ea"/>
                <a:cs typeface="+mn-cs"/>
              </a:rPr>
              <a:t>called for greater regulation of AI</a:t>
            </a:r>
            <a:r>
              <a:rPr kumimoji="0" lang="en-US" altLang="en-US" sz="1800" b="0" i="0" u="none" strike="noStrike" kern="0" cap="none" spc="0" normalizeH="0" baseline="0" noProof="0" dirty="0">
                <a:ln>
                  <a:noFill/>
                </a:ln>
                <a:solidFill>
                  <a:srgbClr val="000000"/>
                </a:solidFill>
                <a:effectLst/>
                <a:uLnTx/>
                <a:uFillTx/>
                <a:latin typeface="Arial"/>
                <a:ea typeface="+mn-ea"/>
                <a:cs typeface="+mn-cs"/>
              </a:rPr>
              <a:t>. </a:t>
            </a:r>
          </a:p>
          <a:p>
            <a:pPr marL="342900" marR="0" lvl="0" indent="-342900" algn="l" defTabSz="914400" rtl="0" eaLnBrk="0" fontAlgn="base" latinLnBrk="0" hangingPunct="0">
              <a:lnSpc>
                <a:spcPct val="100000"/>
              </a:lnSpc>
              <a:spcBef>
                <a:spcPts val="0"/>
              </a:spcBef>
              <a:spcAft>
                <a:spcPts val="600"/>
              </a:spcAft>
              <a:buClrTx/>
              <a:buSzTx/>
              <a:buFontTx/>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mn-cs"/>
              </a:rPr>
              <a:t>Dan </a:t>
            </a:r>
            <a:r>
              <a:rPr kumimoji="0" lang="en-US" altLang="en-US" sz="1800" b="0" i="0" u="none" strike="noStrike" kern="0" cap="none" spc="0" normalizeH="0" baseline="0" noProof="0" dirty="0" err="1">
                <a:ln>
                  <a:noFill/>
                </a:ln>
                <a:solidFill>
                  <a:srgbClr val="000000"/>
                </a:solidFill>
                <a:effectLst/>
                <a:uLnTx/>
                <a:uFillTx/>
                <a:latin typeface="Arial"/>
                <a:ea typeface="+mn-ea"/>
                <a:cs typeface="+mn-cs"/>
              </a:rPr>
              <a:t>Hendrycks</a:t>
            </a:r>
            <a:r>
              <a:rPr kumimoji="0" lang="en-US" altLang="en-US" sz="1800" b="0" i="0" u="none" strike="noStrike" kern="0" cap="none" spc="0" normalizeH="0" baseline="0" noProof="0" dirty="0">
                <a:ln>
                  <a:noFill/>
                </a:ln>
                <a:solidFill>
                  <a:srgbClr val="000000"/>
                </a:solidFill>
                <a:effectLst/>
                <a:uLnTx/>
                <a:uFillTx/>
                <a:latin typeface="Arial"/>
                <a:ea typeface="+mn-ea"/>
                <a:cs typeface="+mn-cs"/>
              </a:rPr>
              <a:t> with the </a:t>
            </a:r>
            <a:r>
              <a:rPr kumimoji="0" lang="en-US" altLang="en-US" sz="1800" b="1" i="0" u="none" strike="noStrike" kern="0" cap="none" spc="0" normalizeH="0" baseline="0" noProof="0" dirty="0">
                <a:ln>
                  <a:noFill/>
                </a:ln>
                <a:solidFill>
                  <a:srgbClr val="0070C0"/>
                </a:solidFill>
                <a:effectLst/>
                <a:uLnTx/>
                <a:uFillTx/>
                <a:latin typeface="Arial"/>
                <a:ea typeface="+mn-ea"/>
                <a:cs typeface="+mn-cs"/>
              </a:rPr>
              <a:t>Center for AI Safety </a:t>
            </a:r>
            <a:r>
              <a:rPr kumimoji="0" lang="en-US" altLang="en-US" sz="1800" b="0" i="0" u="none" strike="noStrike" kern="0" cap="none" spc="0" normalizeH="0" baseline="0" noProof="0" dirty="0">
                <a:ln>
                  <a:noFill/>
                </a:ln>
                <a:solidFill>
                  <a:srgbClr val="000000"/>
                </a:solidFill>
                <a:effectLst/>
                <a:uLnTx/>
                <a:uFillTx/>
                <a:latin typeface="Arial"/>
                <a:ea typeface="+mn-ea"/>
                <a:cs typeface="+mn-cs"/>
              </a:rPr>
              <a:t>called the situation “reminiscent of atomic scientists issuing warnings about the very technologies they’ve created.” </a:t>
            </a:r>
          </a:p>
          <a:p>
            <a:pPr marL="342900" marR="0" lvl="0" indent="-342900" algn="l" defTabSz="914400" rtl="0" eaLnBrk="0" fontAlgn="base" latinLnBrk="0" hangingPunct="0">
              <a:lnSpc>
                <a:spcPct val="100000"/>
              </a:lnSpc>
              <a:spcBef>
                <a:spcPts val="0"/>
              </a:spcBef>
              <a:spcAft>
                <a:spcPts val="600"/>
              </a:spcAft>
              <a:buClrTx/>
              <a:buSzTx/>
              <a:buFontTx/>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mn-cs"/>
              </a:rPr>
              <a:t>“There are many ‘important and urgent risks from AI,’ not just the risk of extinction; for example, systemic bias, misinformation, malicious use, cyberattacks, and weaponization…”</a:t>
            </a:r>
          </a:p>
          <a:p>
            <a:pPr marL="342900" marR="0" lvl="0" indent="-342900" algn="l" defTabSz="914400" rtl="0" eaLnBrk="0" fontAlgn="base" latinLnBrk="0" hangingPunct="0">
              <a:lnSpc>
                <a:spcPct val="100000"/>
              </a:lnSpc>
              <a:spcBef>
                <a:spcPts val="0"/>
              </a:spcBef>
              <a:spcAft>
                <a:spcPts val="600"/>
              </a:spcAft>
              <a:buClrTx/>
              <a:buSzTx/>
              <a:buFontTx/>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mn-cs"/>
              </a:rPr>
              <a:t>Proposed EU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legislation sets tight restrictions on “high-risk” AI applications, which are those that threaten “significant harm to people’s health, safety, fundamental rights, or the environment.” </a:t>
            </a:r>
          </a:p>
        </p:txBody>
      </p:sp>
      <p:pic>
        <p:nvPicPr>
          <p:cNvPr id="9" name="Picture 8">
            <a:extLst>
              <a:ext uri="{FF2B5EF4-FFF2-40B4-BE49-F238E27FC236}">
                <a16:creationId xmlns:a16="http://schemas.microsoft.com/office/drawing/2014/main" id="{988F8402-FB80-D0D6-6BC0-347AD772BD6E}"/>
              </a:ext>
            </a:extLst>
          </p:cNvPr>
          <p:cNvPicPr>
            <a:picLocks noChangeAspect="1"/>
          </p:cNvPicPr>
          <p:nvPr/>
        </p:nvPicPr>
        <p:blipFill>
          <a:blip r:embed="rId4"/>
          <a:stretch>
            <a:fillRect/>
          </a:stretch>
        </p:blipFill>
        <p:spPr>
          <a:xfrm>
            <a:off x="4437530" y="5795216"/>
            <a:ext cx="1567894" cy="675224"/>
          </a:xfrm>
          <a:prstGeom prst="rect">
            <a:avLst/>
          </a:prstGeom>
        </p:spPr>
      </p:pic>
    </p:spTree>
    <p:extLst>
      <p:ext uri="{BB962C8B-B14F-4D97-AF65-F5344CB8AC3E}">
        <p14:creationId xmlns:p14="http://schemas.microsoft.com/office/powerpoint/2010/main" val="237754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C6BE1-72A5-4BCB-BBA0-AB63C18D7D16}"/>
              </a:ext>
            </a:extLst>
          </p:cNvPr>
          <p:cNvSpPr/>
          <p:nvPr/>
        </p:nvSpPr>
        <p:spPr>
          <a:xfrm>
            <a:off x="357027" y="4439769"/>
            <a:ext cx="8429946" cy="625290"/>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376518" y="23018"/>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557373" y="1166018"/>
            <a:ext cx="8229600" cy="4525963"/>
          </a:xfrm>
        </p:spPr>
        <p:txBody>
          <a:bodyPr/>
          <a:lstStyle/>
          <a:p>
            <a:pPr marL="347472" algn="l" rtl="0" fontAlgn="base">
              <a:spcBef>
                <a:spcPts val="768"/>
              </a:spcBef>
              <a:spcAft>
                <a:spcPts val="0"/>
              </a:spcAft>
            </a:pPr>
            <a:r>
              <a:rPr lang="en-US" sz="3600" b="1" spc="-1" dirty="0">
                <a:solidFill>
                  <a:schemeClr val="bg2"/>
                </a:solidFill>
                <a:effectLst/>
                <a:latin typeface="Arial" panose="020B0604020202020204" pitchFamily="34" charset="0"/>
              </a:rPr>
              <a:t>AI In The </a:t>
            </a:r>
            <a:r>
              <a:rPr lang="en-US" sz="3600" b="1" spc="-1" dirty="0">
                <a:solidFill>
                  <a:schemeClr val="bg2"/>
                </a:solidFill>
                <a:latin typeface="Arial" panose="020B0604020202020204" pitchFamily="34" charset="0"/>
              </a:rPr>
              <a:t>News/Media</a:t>
            </a:r>
            <a:r>
              <a:rPr lang="en-US" sz="3600" b="1" spc="-1" dirty="0">
                <a:solidFill>
                  <a:schemeClr val="bg2"/>
                </a:solidFill>
                <a:effectLst/>
                <a:latin typeface="Arial" panose="020B0604020202020204" pitchFamily="34" charset="0"/>
              </a:rPr>
              <a:t> </a:t>
            </a:r>
          </a:p>
          <a:p>
            <a:pPr marL="347472" algn="l" rtl="0" fontAlgn="base">
              <a:spcBef>
                <a:spcPts val="768"/>
              </a:spcBef>
              <a:spcAft>
                <a:spcPts val="0"/>
              </a:spcAft>
            </a:pPr>
            <a:r>
              <a:rPr lang="en-US" sz="3600" b="1" spc="-1" dirty="0">
                <a:solidFill>
                  <a:schemeClr val="bg2"/>
                </a:solidFill>
                <a:effectLst/>
                <a:latin typeface="Arial" panose="020B0604020202020204" pitchFamily="34" charset="0"/>
              </a:rPr>
              <a:t>What IS AI?</a:t>
            </a:r>
            <a:endParaRPr lang="en-US" sz="3600" dirty="0">
              <a:solidFill>
                <a:schemeClr val="bg2"/>
              </a:solidFill>
              <a:effectLst/>
            </a:endParaRPr>
          </a:p>
          <a:p>
            <a:pPr marL="347472" algn="l" rtl="0" fontAlgn="base">
              <a:spcBef>
                <a:spcPts val="768"/>
              </a:spcBef>
              <a:spcAft>
                <a:spcPts val="0"/>
              </a:spcAft>
            </a:pPr>
            <a:r>
              <a:rPr lang="en-US" sz="3600" b="1" spc="-1" dirty="0">
                <a:solidFill>
                  <a:schemeClr val="bg2"/>
                </a:solidFill>
                <a:effectLst/>
                <a:latin typeface="Arial" panose="020B0604020202020204" pitchFamily="34" charset="0"/>
              </a:rPr>
              <a:t>Current Uses of AI</a:t>
            </a:r>
            <a:endParaRPr lang="en-US" sz="3600" dirty="0">
              <a:solidFill>
                <a:schemeClr val="bg2"/>
              </a:solidFill>
              <a:effectLst/>
            </a:endParaRPr>
          </a:p>
          <a:p>
            <a:pPr marL="347472" algn="l" rtl="0" fontAlgn="base">
              <a:spcBef>
                <a:spcPts val="768"/>
              </a:spcBef>
              <a:spcAft>
                <a:spcPts val="0"/>
              </a:spcAft>
            </a:pPr>
            <a:r>
              <a:rPr lang="en-US" sz="3600" b="1" spc="-1" dirty="0">
                <a:solidFill>
                  <a:schemeClr val="bg2"/>
                </a:solidFill>
                <a:effectLst/>
                <a:latin typeface="Arial" panose="020B0604020202020204" pitchFamily="34" charset="0"/>
              </a:rPr>
              <a:t>Is This Intelligent?</a:t>
            </a:r>
          </a:p>
          <a:p>
            <a:pPr marL="746125" lvl="1" indent="-342900">
              <a:spcBef>
                <a:spcPts val="768"/>
              </a:spcBef>
              <a:spcAft>
                <a:spcPts val="0"/>
              </a:spcAft>
            </a:pPr>
            <a:r>
              <a:rPr lang="en-US" sz="3600" b="1" spc="-1" dirty="0">
                <a:solidFill>
                  <a:schemeClr val="bg2"/>
                </a:solidFill>
                <a:latin typeface="Arial" panose="020B0604020202020204" pitchFamily="34" charset="0"/>
              </a:rPr>
              <a:t>Concerns About AI</a:t>
            </a:r>
          </a:p>
          <a:p>
            <a:pPr marL="746125" lvl="1" indent="-342900">
              <a:spcBef>
                <a:spcPts val="768"/>
              </a:spcBef>
              <a:spcAft>
                <a:spcPts val="0"/>
              </a:spcAft>
            </a:pPr>
            <a:r>
              <a:rPr lang="en-US" sz="3600" b="1" spc="-1" dirty="0">
                <a:solidFill>
                  <a:schemeClr val="accent2"/>
                </a:solidFill>
                <a:effectLst/>
                <a:latin typeface="Arial" panose="020B0604020202020204" pitchFamily="34" charset="0"/>
              </a:rPr>
              <a:t>Human 2.0</a:t>
            </a:r>
          </a:p>
          <a:p>
            <a:pPr marL="347472" algn="l" rtl="0" fontAlgn="base">
              <a:spcBef>
                <a:spcPts val="768"/>
              </a:spcBef>
              <a:spcAft>
                <a:spcPts val="0"/>
              </a:spcAft>
            </a:pPr>
            <a:r>
              <a:rPr lang="en-US" sz="3600" b="1" spc="-1" dirty="0">
                <a:solidFill>
                  <a:schemeClr val="bg1"/>
                </a:solidFill>
                <a:effectLst/>
                <a:latin typeface="Arial" panose="020B0604020202020204" pitchFamily="34" charset="0"/>
              </a:rPr>
              <a:t>Where Is This Going?</a:t>
            </a:r>
            <a:endParaRPr lang="en-US" sz="3600" dirty="0">
              <a:solidFill>
                <a:schemeClr val="bg1"/>
              </a:solidFill>
              <a:effectLst/>
            </a:endParaRPr>
          </a:p>
        </p:txBody>
      </p:sp>
    </p:spTree>
    <p:extLst>
      <p:ext uri="{BB962C8B-B14F-4D97-AF65-F5344CB8AC3E}">
        <p14:creationId xmlns:p14="http://schemas.microsoft.com/office/powerpoint/2010/main" val="2868541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385EA4-E84E-EE37-D4EC-81C5113652C5}"/>
              </a:ext>
            </a:extLst>
          </p:cNvPr>
          <p:cNvSpPr txBox="1"/>
          <p:nvPr/>
        </p:nvSpPr>
        <p:spPr>
          <a:xfrm>
            <a:off x="313995" y="1180671"/>
            <a:ext cx="6561934" cy="5324535"/>
          </a:xfrm>
          <a:prstGeom prst="rect">
            <a:avLst/>
          </a:prstGeom>
          <a:noFill/>
        </p:spPr>
        <p:txBody>
          <a:bodyPr wrap="square" rtlCol="0">
            <a:spAutoFit/>
          </a:bodyPr>
          <a:lstStyle/>
          <a:p>
            <a:pPr>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Yuval Noah Harari</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b="0" i="0" u="none" strike="noStrike" kern="1200" cap="none" spc="0" normalizeH="0" baseline="0" noProof="0" dirty="0">
                <a:ln>
                  <a:noFill/>
                </a:ln>
                <a:solidFill>
                  <a:srgbClr val="000000"/>
                </a:solidFill>
                <a:effectLst/>
                <a:uLnTx/>
                <a:uFillTx/>
              </a:rPr>
              <a:t>Israeli History Professor and ‘Futurist,’ Keynote Speaker at Davos and World Economic Forum Meetings, and Author of Bestseller </a:t>
            </a:r>
            <a:r>
              <a:rPr lang="en-US" i="1" dirty="0">
                <a:solidFill>
                  <a:srgbClr val="0070C0"/>
                </a:solidFill>
              </a:rPr>
              <a:t>Sapiens: A Brief History of Humankind</a:t>
            </a:r>
            <a:endParaRPr kumimoji="0" lang="en-US" sz="2000" i="1" u="none" strike="noStrike" kern="1200" cap="none" spc="0" normalizeH="0" baseline="0" noProof="0" dirty="0">
              <a:ln>
                <a:noFill/>
              </a:ln>
              <a:solidFill>
                <a:srgbClr val="0070C0"/>
              </a:solidFill>
              <a:effectLst/>
              <a:uLnTx/>
              <a:uFillTx/>
            </a:endParaRPr>
          </a:p>
          <a:p>
            <a:pPr marL="342900" marR="0" lvl="0" indent="-3429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Sees AI as taking on ‘Being’ and becoming more Intelligent than humans. </a:t>
            </a:r>
          </a:p>
          <a:p>
            <a:pPr marL="342900" marR="0" lvl="0" indent="-3429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Assumptions about what AI will enable makes it an important ‘stepping-stone’ for transhumanism.</a:t>
            </a:r>
          </a:p>
          <a:p>
            <a:pPr marL="342900" marR="0" lvl="0" indent="-3429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 will soon have the power to re-engineer our bodies and brains, whether it is with genetic engineering or by directly connecting brains to computers, or by creating completely non-organic entities…”</a:t>
            </a:r>
          </a:p>
          <a:p>
            <a:pPr marL="342900" marR="0" lvl="0" indent="-3429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has hacked the operating system of human civilization”</a:t>
            </a:r>
          </a:p>
        </p:txBody>
      </p:sp>
      <p:sp>
        <p:nvSpPr>
          <p:cNvPr id="3" name="TextBox 2">
            <a:extLst>
              <a:ext uri="{FF2B5EF4-FFF2-40B4-BE49-F238E27FC236}">
                <a16:creationId xmlns:a16="http://schemas.microsoft.com/office/drawing/2014/main" id="{DDAFE56E-5238-7C1B-36E3-7A6C8AB12A7C}"/>
              </a:ext>
            </a:extLst>
          </p:cNvPr>
          <p:cNvSpPr txBox="1"/>
          <p:nvPr/>
        </p:nvSpPr>
        <p:spPr>
          <a:xfrm>
            <a:off x="623399" y="144414"/>
            <a:ext cx="7767263"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Transhumanism Claims and Uploading One’s Consciousness to the Computer</a:t>
            </a:r>
          </a:p>
        </p:txBody>
      </p:sp>
      <p:pic>
        <p:nvPicPr>
          <p:cNvPr id="5" name="Picture 4">
            <a:extLst>
              <a:ext uri="{FF2B5EF4-FFF2-40B4-BE49-F238E27FC236}">
                <a16:creationId xmlns:a16="http://schemas.microsoft.com/office/drawing/2014/main" id="{B6C9ED5E-2842-FA82-DE3B-F3BB7B13C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0783" y="3842938"/>
            <a:ext cx="1976079" cy="1880153"/>
          </a:xfrm>
          <a:prstGeom prst="rect">
            <a:avLst/>
          </a:prstGeom>
        </p:spPr>
      </p:pic>
      <p:sp>
        <p:nvSpPr>
          <p:cNvPr id="7" name="TextBox 6">
            <a:extLst>
              <a:ext uri="{FF2B5EF4-FFF2-40B4-BE49-F238E27FC236}">
                <a16:creationId xmlns:a16="http://schemas.microsoft.com/office/drawing/2014/main" id="{E9730CC5-133B-7945-8BC1-DBD81ACFB594}"/>
              </a:ext>
            </a:extLst>
          </p:cNvPr>
          <p:cNvSpPr txBox="1"/>
          <p:nvPr/>
        </p:nvSpPr>
        <p:spPr>
          <a:xfrm>
            <a:off x="215757" y="6587356"/>
            <a:ext cx="8075488"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https://www.d.umn.edu/~tcolburn/cs3111/presentation/schedule/2020-spring/presentations/The%20Ethics%20of%20Transhumanism.pdf</a:t>
            </a:r>
          </a:p>
        </p:txBody>
      </p:sp>
      <p:pic>
        <p:nvPicPr>
          <p:cNvPr id="9" name="Picture 8">
            <a:extLst>
              <a:ext uri="{FF2B5EF4-FFF2-40B4-BE49-F238E27FC236}">
                <a16:creationId xmlns:a16="http://schemas.microsoft.com/office/drawing/2014/main" id="{8A9C7472-3DF3-128C-5D20-0CA616FBD5C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75929" y="1307418"/>
            <a:ext cx="1940933" cy="2121582"/>
          </a:xfrm>
          <a:prstGeom prst="rect">
            <a:avLst/>
          </a:prstGeom>
        </p:spPr>
      </p:pic>
    </p:spTree>
    <p:extLst>
      <p:ext uri="{BB962C8B-B14F-4D97-AF65-F5344CB8AC3E}">
        <p14:creationId xmlns:p14="http://schemas.microsoft.com/office/powerpoint/2010/main" val="17888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4DC7E7AD-F893-0C42-9554-CC022CB70046}"/>
              </a:ext>
            </a:extLst>
          </p:cNvPr>
          <p:cNvSpPr>
            <a:spLocks noGrp="1" noChangeArrowheads="1"/>
          </p:cNvSpPr>
          <p:nvPr>
            <p:ph type="title"/>
          </p:nvPr>
        </p:nvSpPr>
        <p:spPr>
          <a:xfrm>
            <a:off x="239713" y="201613"/>
            <a:ext cx="8229600" cy="815529"/>
          </a:xfrm>
        </p:spPr>
        <p:txBody>
          <a:bodyPr/>
          <a:lstStyle/>
          <a:p>
            <a:r>
              <a:rPr lang="en-US" altLang="en-US" sz="4000" b="1" dirty="0"/>
              <a:t>Define Some Terms</a:t>
            </a:r>
          </a:p>
        </p:txBody>
      </p:sp>
      <p:sp>
        <p:nvSpPr>
          <p:cNvPr id="30723" name="Content Placeholder 2">
            <a:extLst>
              <a:ext uri="{FF2B5EF4-FFF2-40B4-BE49-F238E27FC236}">
                <a16:creationId xmlns:a16="http://schemas.microsoft.com/office/drawing/2014/main" id="{3CCAE930-8EF6-EB76-FB99-7C668FDA9BA5}"/>
              </a:ext>
            </a:extLst>
          </p:cNvPr>
          <p:cNvSpPr>
            <a:spLocks noGrp="1" noChangeArrowheads="1"/>
          </p:cNvSpPr>
          <p:nvPr>
            <p:ph idx="1"/>
          </p:nvPr>
        </p:nvSpPr>
        <p:spPr>
          <a:xfrm>
            <a:off x="351959" y="1252564"/>
            <a:ext cx="7940394" cy="4525963"/>
          </a:xfrm>
        </p:spPr>
        <p:txBody>
          <a:bodyPr/>
          <a:lstStyle/>
          <a:p>
            <a:pPr>
              <a:spcBef>
                <a:spcPct val="0"/>
              </a:spcBef>
              <a:spcAft>
                <a:spcPts val="1800"/>
              </a:spcAft>
            </a:pPr>
            <a:r>
              <a:rPr lang="en-US" altLang="en-US" sz="2000" b="1" dirty="0"/>
              <a:t>Transhumanism</a:t>
            </a:r>
            <a:r>
              <a:rPr lang="en-US" altLang="en-US" sz="2000" dirty="0"/>
              <a:t>:  is an intellectual movement that aims to transform the human condition by developing and making widely available sophisticated technologies to greatly enhance human intellectual, physical, and psychological capacities, creating ‘Human 2.0’</a:t>
            </a:r>
          </a:p>
          <a:p>
            <a:pPr>
              <a:spcBef>
                <a:spcPct val="0"/>
              </a:spcBef>
              <a:spcAft>
                <a:spcPts val="1800"/>
              </a:spcAft>
            </a:pPr>
            <a:r>
              <a:rPr lang="en-US" sz="2000" dirty="0"/>
              <a:t>A considerable portion of transhumanists and </a:t>
            </a:r>
            <a:r>
              <a:rPr lang="en-US" sz="2000" dirty="0" err="1"/>
              <a:t>singularitarians</a:t>
            </a:r>
            <a:r>
              <a:rPr lang="en-US" sz="2000" dirty="0"/>
              <a:t> place great hope into the belief that they may become immortal (via technology).</a:t>
            </a:r>
            <a:endParaRPr lang="en-US" altLang="en-US" sz="2000" dirty="0"/>
          </a:p>
          <a:p>
            <a:pPr>
              <a:spcBef>
                <a:spcPct val="0"/>
              </a:spcBef>
              <a:spcAft>
                <a:spcPts val="0"/>
              </a:spcAft>
            </a:pPr>
            <a:r>
              <a:rPr lang="en-US" altLang="en-US" sz="2000" b="1" dirty="0" err="1"/>
              <a:t>Extropianism</a:t>
            </a:r>
            <a:r>
              <a:rPr lang="en-US" altLang="en-US" sz="2000" dirty="0"/>
              <a:t>: is an "evolving framework of values and standards for continuously improving the human condition."  Extropians believe that advances in science and technology will some day let people live indefinitely.  </a:t>
            </a:r>
          </a:p>
          <a:p>
            <a:pPr marL="798513" indent="0">
              <a:spcBef>
                <a:spcPct val="0"/>
              </a:spcBef>
              <a:spcAft>
                <a:spcPts val="0"/>
              </a:spcAft>
              <a:buNone/>
            </a:pPr>
            <a:r>
              <a:rPr lang="en-US" altLang="en-US" sz="1600" dirty="0"/>
              <a:t>[Extropy: coined term meaning the opposite of Entropy (increasing disorder)]</a:t>
            </a:r>
            <a:endParaRPr lang="en-US" altLang="en-US" sz="2000" dirty="0"/>
          </a:p>
        </p:txBody>
      </p:sp>
      <p:pic>
        <p:nvPicPr>
          <p:cNvPr id="30724" name="Picture 5" descr="The transhumanist h+ symbol">
            <a:extLst>
              <a:ext uri="{FF2B5EF4-FFF2-40B4-BE49-F238E27FC236}">
                <a16:creationId xmlns:a16="http://schemas.microsoft.com/office/drawing/2014/main" id="{6D263ADD-C79D-3980-0998-F2BF2A372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7526" y="219945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http://www.extropy.org/images/banner.gif">
            <a:extLst>
              <a:ext uri="{FF2B5EF4-FFF2-40B4-BE49-F238E27FC236}">
                <a16:creationId xmlns:a16="http://schemas.microsoft.com/office/drawing/2014/main" id="{4E733037-9423-D0C4-63C6-863F4AC38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388" y="6124986"/>
            <a:ext cx="37274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86E1017-954B-1921-A819-C9FB2B53FAB5}"/>
              </a:ext>
            </a:extLst>
          </p:cNvPr>
          <p:cNvSpPr txBox="1"/>
          <p:nvPr/>
        </p:nvSpPr>
        <p:spPr>
          <a:xfrm>
            <a:off x="239713" y="6434032"/>
            <a:ext cx="3972691" cy="338554"/>
          </a:xfrm>
          <a:prstGeom prst="rect">
            <a:avLst/>
          </a:prstGeom>
          <a:noFill/>
        </p:spPr>
        <p:txBody>
          <a:bodyPr wrap="square" rtlCol="0">
            <a:spAutoFit/>
          </a:bodyPr>
          <a:lstStyle/>
          <a:p>
            <a:pPr lvl="0">
              <a:defRPr/>
            </a:pPr>
            <a:r>
              <a:rPr lang="en-US" sz="800" dirty="0"/>
              <a:t>Sources: </a:t>
            </a:r>
            <a:r>
              <a:rPr kumimoji="0" lang="en-US" sz="800" b="0" i="0" u="none" strike="noStrike" kern="1200" cap="none" spc="0" normalizeH="0" baseline="0" noProof="0" dirty="0">
                <a:ln>
                  <a:noFill/>
                </a:ln>
                <a:solidFill>
                  <a:srgbClr val="000000"/>
                </a:solidFill>
                <a:effectLst/>
                <a:uLnTx/>
                <a:uFillTx/>
              </a:rPr>
              <a:t>https://en.wikipedia.org/wiki/Mind_uploading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rPr>
              <a:t>https://en.wikipedia.org/wiki/Transhuman</a:t>
            </a:r>
          </a:p>
        </p:txBody>
      </p:sp>
    </p:spTree>
    <p:extLst>
      <p:ext uri="{BB962C8B-B14F-4D97-AF65-F5344CB8AC3E}">
        <p14:creationId xmlns:p14="http://schemas.microsoft.com/office/powerpoint/2010/main" val="286424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Effect transition="in" filter="fade">
                                      <p:cBhvr>
                                        <p:cTn id="7" dur="500"/>
                                        <p:tgtEl>
                                          <p:spTgt spid="307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fade">
                                      <p:cBhvr>
                                        <p:cTn id="12" dur="500"/>
                                        <p:tgtEl>
                                          <p:spTgt spid="3072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723">
                                            <p:txEl>
                                              <p:pRg st="3" end="3"/>
                                            </p:txEl>
                                          </p:spTgt>
                                        </p:tgtEl>
                                        <p:attrNameLst>
                                          <p:attrName>style.visibility</p:attrName>
                                        </p:attrNameLst>
                                      </p:cBhvr>
                                      <p:to>
                                        <p:strVal val="visible"/>
                                      </p:to>
                                    </p:set>
                                    <p:animEffect transition="in" filter="fade">
                                      <p:cBhvr>
                                        <p:cTn id="15" dur="500"/>
                                        <p:tgtEl>
                                          <p:spTgt spid="30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0B514D-72D8-B4DD-2593-86AAFC34722C}"/>
              </a:ext>
            </a:extLst>
          </p:cNvPr>
          <p:cNvSpPr>
            <a:spLocks noGrp="1"/>
          </p:cNvSpPr>
          <p:nvPr>
            <p:ph idx="1"/>
          </p:nvPr>
        </p:nvSpPr>
        <p:spPr>
          <a:xfrm>
            <a:off x="323850" y="1609164"/>
            <a:ext cx="7054103" cy="4525963"/>
          </a:xfrm>
        </p:spPr>
        <p:txBody>
          <a:bodyPr/>
          <a:lstStyle/>
          <a:p>
            <a:r>
              <a:rPr lang="en-US" sz="2400" dirty="0"/>
              <a:t>Movie: </a:t>
            </a:r>
            <a:r>
              <a:rPr lang="en-US" sz="2400" i="1" dirty="0" err="1">
                <a:solidFill>
                  <a:schemeClr val="accent5">
                    <a:lumMod val="50000"/>
                  </a:schemeClr>
                </a:solidFill>
              </a:rPr>
              <a:t>Chappie</a:t>
            </a:r>
            <a:r>
              <a:rPr lang="en-US" sz="2400" dirty="0"/>
              <a:t> – uploading one’s mind/life to a machine/robot</a:t>
            </a:r>
          </a:p>
          <a:p>
            <a:pPr>
              <a:spcBef>
                <a:spcPts val="1200"/>
              </a:spcBef>
            </a:pPr>
            <a:r>
              <a:rPr lang="en-US" sz="2400" dirty="0"/>
              <a:t>Movie: </a:t>
            </a:r>
            <a:r>
              <a:rPr lang="en-US" sz="2400" i="1" dirty="0">
                <a:solidFill>
                  <a:schemeClr val="accent5">
                    <a:lumMod val="50000"/>
                  </a:schemeClr>
                </a:solidFill>
              </a:rPr>
              <a:t>Alita: Battle Angel </a:t>
            </a:r>
            <a:r>
              <a:rPr lang="en-US" sz="2400" dirty="0"/>
              <a:t>– connecting the brain to a replacement human body (cyborg)</a:t>
            </a:r>
          </a:p>
          <a:p>
            <a:pPr>
              <a:spcBef>
                <a:spcPts val="1200"/>
              </a:spcBef>
            </a:pPr>
            <a:r>
              <a:rPr lang="en-US" sz="2400" dirty="0"/>
              <a:t>Michio Kaku, in </a:t>
            </a:r>
            <a:r>
              <a:rPr lang="en-US" sz="2400" i="1" dirty="0">
                <a:solidFill>
                  <a:schemeClr val="accent5">
                    <a:lumMod val="50000"/>
                  </a:schemeClr>
                </a:solidFill>
              </a:rPr>
              <a:t>Science, Episode 4, "How to Teleport," </a:t>
            </a:r>
            <a:r>
              <a:rPr lang="en-US" sz="2400" dirty="0"/>
              <a:t>mentions that mind uploading via techniques such as quantum entanglement and whole brain emulation using an advanced MRI machine may enable people to be transported vast distances at near light-speed. </a:t>
            </a:r>
          </a:p>
        </p:txBody>
      </p:sp>
      <p:sp>
        <p:nvSpPr>
          <p:cNvPr id="6" name="TextBox 5">
            <a:extLst>
              <a:ext uri="{FF2B5EF4-FFF2-40B4-BE49-F238E27FC236}">
                <a16:creationId xmlns:a16="http://schemas.microsoft.com/office/drawing/2014/main" id="{94750176-58A6-6F70-0446-3D54E5BC5157}"/>
              </a:ext>
            </a:extLst>
          </p:cNvPr>
          <p:cNvSpPr txBox="1"/>
          <p:nvPr/>
        </p:nvSpPr>
        <p:spPr>
          <a:xfrm>
            <a:off x="688368" y="359595"/>
            <a:ext cx="7767263"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Transhumanism in </a:t>
            </a:r>
            <a:r>
              <a:rPr kumimoji="0" lang="en-US" sz="2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Media</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Upload One’s Consciousness/Mind to the Computer</a:t>
            </a:r>
          </a:p>
        </p:txBody>
      </p:sp>
      <p:pic>
        <p:nvPicPr>
          <p:cNvPr id="5" name="Picture 4" descr="A movie cover with a robot&#10;&#10;Description automatically generated">
            <a:extLst>
              <a:ext uri="{FF2B5EF4-FFF2-40B4-BE49-F238E27FC236}">
                <a16:creationId xmlns:a16="http://schemas.microsoft.com/office/drawing/2014/main" id="{364F2D29-E87B-3B20-1B05-C00E44A3A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796" y="1417672"/>
            <a:ext cx="1361514" cy="2011328"/>
          </a:xfrm>
          <a:prstGeom prst="rect">
            <a:avLst/>
          </a:prstGeom>
        </p:spPr>
      </p:pic>
      <p:sp>
        <p:nvSpPr>
          <p:cNvPr id="7" name="TextBox 6">
            <a:extLst>
              <a:ext uri="{FF2B5EF4-FFF2-40B4-BE49-F238E27FC236}">
                <a16:creationId xmlns:a16="http://schemas.microsoft.com/office/drawing/2014/main" id="{7AF6CBFA-B3E4-5924-E509-F9F099D1AE03}"/>
              </a:ext>
            </a:extLst>
          </p:cNvPr>
          <p:cNvSpPr txBox="1"/>
          <p:nvPr/>
        </p:nvSpPr>
        <p:spPr>
          <a:xfrm>
            <a:off x="189648" y="6627168"/>
            <a:ext cx="3683106" cy="215444"/>
          </a:xfrm>
          <a:prstGeom prst="rect">
            <a:avLst/>
          </a:prstGeom>
          <a:noFill/>
        </p:spPr>
        <p:txBody>
          <a:bodyPr wrap="square" rtlCol="0">
            <a:spAutoFit/>
          </a:bodyPr>
          <a:lstStyle/>
          <a:p>
            <a:r>
              <a:rPr lang="en-US" sz="800" dirty="0"/>
              <a:t>Fair use of copyrighted material in the context of Alita: Battle Angel</a:t>
            </a:r>
          </a:p>
        </p:txBody>
      </p:sp>
      <p:pic>
        <p:nvPicPr>
          <p:cNvPr id="9" name="Picture 8" descr="A movie poster with a person in a black garment&#10;&#10;Description automatically generated">
            <a:extLst>
              <a:ext uri="{FF2B5EF4-FFF2-40B4-BE49-F238E27FC236}">
                <a16:creationId xmlns:a16="http://schemas.microsoft.com/office/drawing/2014/main" id="{EA141B67-5C55-9C6E-C486-6B70CBD9F4D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97796" y="3781858"/>
            <a:ext cx="1428581" cy="2114300"/>
          </a:xfrm>
          <a:prstGeom prst="rect">
            <a:avLst/>
          </a:prstGeom>
        </p:spPr>
      </p:pic>
    </p:spTree>
    <p:extLst>
      <p:ext uri="{BB962C8B-B14F-4D97-AF65-F5344CB8AC3E}">
        <p14:creationId xmlns:p14="http://schemas.microsoft.com/office/powerpoint/2010/main" val="259662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B13FF-6798-1F4D-56D4-A21FAB1B910F}"/>
              </a:ext>
            </a:extLst>
          </p:cNvPr>
          <p:cNvSpPr>
            <a:spLocks noGrp="1"/>
          </p:cNvSpPr>
          <p:nvPr>
            <p:ph type="title"/>
          </p:nvPr>
        </p:nvSpPr>
        <p:spPr>
          <a:xfrm>
            <a:off x="457200" y="274638"/>
            <a:ext cx="6905927" cy="819056"/>
          </a:xfrm>
        </p:spPr>
        <p:txBody>
          <a:bodyPr/>
          <a:lstStyle/>
          <a:p>
            <a:r>
              <a:rPr lang="en-US" sz="4000" b="1" dirty="0"/>
              <a:t>Example: Musk’s </a:t>
            </a:r>
            <a:r>
              <a:rPr lang="en-US" sz="4000" b="1" dirty="0" err="1"/>
              <a:t>Neuralink</a:t>
            </a:r>
            <a:endParaRPr lang="en-US" sz="4000" b="1" dirty="0"/>
          </a:p>
        </p:txBody>
      </p:sp>
      <p:pic>
        <p:nvPicPr>
          <p:cNvPr id="6" name="Content Placeholder 5" descr="A black and white image of a brain&#10;&#10;Description automatically generated">
            <a:extLst>
              <a:ext uri="{FF2B5EF4-FFF2-40B4-BE49-F238E27FC236}">
                <a16:creationId xmlns:a16="http://schemas.microsoft.com/office/drawing/2014/main" id="{7693A3FC-00B1-C4B9-32F2-825A9099B005}"/>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5226423" y="1234664"/>
            <a:ext cx="3675530" cy="1579175"/>
          </a:xfrm>
        </p:spPr>
      </p:pic>
      <p:sp>
        <p:nvSpPr>
          <p:cNvPr id="7" name="TextBox 6">
            <a:extLst>
              <a:ext uri="{FF2B5EF4-FFF2-40B4-BE49-F238E27FC236}">
                <a16:creationId xmlns:a16="http://schemas.microsoft.com/office/drawing/2014/main" id="{8020B172-FAE6-D8B3-2E83-0E0A4E8CC46D}"/>
              </a:ext>
            </a:extLst>
          </p:cNvPr>
          <p:cNvSpPr txBox="1"/>
          <p:nvPr/>
        </p:nvSpPr>
        <p:spPr>
          <a:xfrm>
            <a:off x="304800" y="1310061"/>
            <a:ext cx="476922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When the company was first launched in 2016, Musk said he wanted to help humans compete in a world where artificial intelligence had surpassed them – to give us more ‘bandwidth,’ </a:t>
            </a:r>
            <a:r>
              <a:rPr lang="en-US" b="1" dirty="0">
                <a:solidFill>
                  <a:srgbClr val="0070C0"/>
                </a:solidFill>
              </a:rPr>
              <a:t>such as controlling machines with just the power of thought.</a:t>
            </a:r>
          </a:p>
        </p:txBody>
      </p:sp>
      <p:sp>
        <p:nvSpPr>
          <p:cNvPr id="8" name="TextBox 7">
            <a:extLst>
              <a:ext uri="{FF2B5EF4-FFF2-40B4-BE49-F238E27FC236}">
                <a16:creationId xmlns:a16="http://schemas.microsoft.com/office/drawing/2014/main" id="{DD3D591E-1657-69BF-7E16-DDAAA610D23A}"/>
              </a:ext>
            </a:extLst>
          </p:cNvPr>
          <p:cNvSpPr txBox="1"/>
          <p:nvPr/>
        </p:nvSpPr>
        <p:spPr>
          <a:xfrm>
            <a:off x="304800" y="6535271"/>
            <a:ext cx="5047129" cy="215444"/>
          </a:xfrm>
          <a:prstGeom prst="rect">
            <a:avLst/>
          </a:prstGeom>
          <a:noFill/>
        </p:spPr>
        <p:txBody>
          <a:bodyPr wrap="square" rtlCol="0">
            <a:spAutoFit/>
          </a:bodyPr>
          <a:lstStyle/>
          <a:p>
            <a:r>
              <a:rPr lang="en-US" sz="800" dirty="0"/>
              <a:t>Sources: https://neuralink.com/     https://synchron.com/about-us</a:t>
            </a:r>
          </a:p>
        </p:txBody>
      </p:sp>
      <p:pic>
        <p:nvPicPr>
          <p:cNvPr id="10" name="Picture 9">
            <a:extLst>
              <a:ext uri="{FF2B5EF4-FFF2-40B4-BE49-F238E27FC236}">
                <a16:creationId xmlns:a16="http://schemas.microsoft.com/office/drawing/2014/main" id="{93C08AAD-7C4D-D346-8E8E-F8D2A0DB2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032" y="2895530"/>
            <a:ext cx="2754921" cy="1597570"/>
          </a:xfrm>
          <a:prstGeom prst="rect">
            <a:avLst/>
          </a:prstGeom>
        </p:spPr>
      </p:pic>
      <p:pic>
        <p:nvPicPr>
          <p:cNvPr id="12" name="Picture 11">
            <a:extLst>
              <a:ext uri="{FF2B5EF4-FFF2-40B4-BE49-F238E27FC236}">
                <a16:creationId xmlns:a16="http://schemas.microsoft.com/office/drawing/2014/main" id="{0CCE5D8A-81A3-3750-6F43-E7B4F3D63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477" y="4574791"/>
            <a:ext cx="1800476" cy="600159"/>
          </a:xfrm>
          <a:prstGeom prst="rect">
            <a:avLst/>
          </a:prstGeom>
        </p:spPr>
      </p:pic>
      <p:pic>
        <p:nvPicPr>
          <p:cNvPr id="14" name="Picture 13">
            <a:extLst>
              <a:ext uri="{FF2B5EF4-FFF2-40B4-BE49-F238E27FC236}">
                <a16:creationId xmlns:a16="http://schemas.microsoft.com/office/drawing/2014/main" id="{21A8F730-5919-A804-8BEE-4818C7D25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127" y="131526"/>
            <a:ext cx="1576581" cy="1021447"/>
          </a:xfrm>
          <a:prstGeom prst="rect">
            <a:avLst/>
          </a:prstGeom>
        </p:spPr>
      </p:pic>
      <p:sp>
        <p:nvSpPr>
          <p:cNvPr id="15" name="TextBox 14">
            <a:extLst>
              <a:ext uri="{FF2B5EF4-FFF2-40B4-BE49-F238E27FC236}">
                <a16:creationId xmlns:a16="http://schemas.microsoft.com/office/drawing/2014/main" id="{132EBB75-B6AD-15AF-6AFC-A593F713C2CC}"/>
              </a:ext>
            </a:extLst>
          </p:cNvPr>
          <p:cNvSpPr txBox="1"/>
          <p:nvPr/>
        </p:nvSpPr>
        <p:spPr>
          <a:xfrm>
            <a:off x="304800" y="3395950"/>
            <a:ext cx="5773271" cy="1908215"/>
          </a:xfrm>
          <a:prstGeom prst="rect">
            <a:avLst/>
          </a:prstGeom>
          <a:noFill/>
        </p:spPr>
        <p:txBody>
          <a:bodyPr wrap="square" rtlCol="0">
            <a:spAutoFit/>
          </a:bodyPr>
          <a:lstStyle/>
          <a:p>
            <a:pPr marL="285750" indent="-285750">
              <a:buFont typeface="Arial" panose="020B0604020202020204" pitchFamily="34" charset="0"/>
              <a:buChar char="•"/>
            </a:pPr>
            <a:r>
              <a:rPr lang="en-US" dirty="0"/>
              <a:t>In 2019 the researchers have turned their attention to creating a </a:t>
            </a:r>
            <a:r>
              <a:rPr lang="en-US" b="1" dirty="0">
                <a:solidFill>
                  <a:srgbClr val="0070C0"/>
                </a:solidFill>
              </a:rPr>
              <a:t>generalized brain interface </a:t>
            </a:r>
            <a:r>
              <a:rPr lang="en-US" dirty="0"/>
              <a:t>(wireless implant) to help those with brain-related disorders. </a:t>
            </a:r>
          </a:p>
          <a:p>
            <a:pPr marL="285750" indent="-285750">
              <a:spcBef>
                <a:spcPts val="1200"/>
              </a:spcBef>
              <a:buFont typeface="Arial" panose="020B0604020202020204" pitchFamily="34" charset="0"/>
              <a:buChar char="•"/>
            </a:pPr>
            <a:r>
              <a:rPr lang="en-US" dirty="0"/>
              <a:t>Musk’s stated purpose, however, is much bigger: To </a:t>
            </a:r>
            <a:r>
              <a:rPr lang="en-US" b="1" dirty="0">
                <a:solidFill>
                  <a:srgbClr val="C00000"/>
                </a:solidFill>
              </a:rPr>
              <a:t>more tightly couple the “collective human world” to “digital super intelligence”</a:t>
            </a:r>
          </a:p>
        </p:txBody>
      </p:sp>
      <p:sp>
        <p:nvSpPr>
          <p:cNvPr id="16" name="TextBox 15">
            <a:extLst>
              <a:ext uri="{FF2B5EF4-FFF2-40B4-BE49-F238E27FC236}">
                <a16:creationId xmlns:a16="http://schemas.microsoft.com/office/drawing/2014/main" id="{62F58CF7-549A-BF82-5D4E-04453C087B6A}"/>
              </a:ext>
            </a:extLst>
          </p:cNvPr>
          <p:cNvSpPr txBox="1"/>
          <p:nvPr/>
        </p:nvSpPr>
        <p:spPr>
          <a:xfrm>
            <a:off x="304799" y="5365720"/>
            <a:ext cx="8086166" cy="64633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dirty="0"/>
              <a:t>Similar work ongoing by </a:t>
            </a:r>
            <a:r>
              <a:rPr lang="en-US" b="1" dirty="0" err="1">
                <a:solidFill>
                  <a:srgbClr val="0070C0"/>
                </a:solidFill>
              </a:rPr>
              <a:t>Synchron</a:t>
            </a:r>
            <a:r>
              <a:rPr lang="en-US" dirty="0"/>
              <a:t> who Announced the First Human U.S. Brain-Computer Interface Implant Aug 2022</a:t>
            </a:r>
          </a:p>
        </p:txBody>
      </p:sp>
    </p:spTree>
    <p:extLst>
      <p:ext uri="{BB962C8B-B14F-4D97-AF65-F5344CB8AC3E}">
        <p14:creationId xmlns:p14="http://schemas.microsoft.com/office/powerpoint/2010/main" val="328386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814F8B6-2E75-1BE7-3693-1456FEF3586B}"/>
              </a:ext>
            </a:extLst>
          </p:cNvPr>
          <p:cNvSpPr>
            <a:spLocks noGrp="1" noChangeArrowheads="1"/>
          </p:cNvSpPr>
          <p:nvPr>
            <p:ph type="title"/>
          </p:nvPr>
        </p:nvSpPr>
        <p:spPr>
          <a:xfrm>
            <a:off x="384175" y="187325"/>
            <a:ext cx="8229600" cy="712788"/>
          </a:xfrm>
        </p:spPr>
        <p:txBody>
          <a:bodyPr/>
          <a:lstStyle/>
          <a:p>
            <a:pPr marL="342900" indent="-342900">
              <a:spcBef>
                <a:spcPct val="20000"/>
              </a:spcBef>
            </a:pPr>
            <a:r>
              <a:rPr lang="en-US" altLang="en-US" sz="2800" b="1"/>
              <a:t>“Technologies reflect and encourage the worst aspects of human nature” – Jaron Lanier</a:t>
            </a:r>
            <a:endParaRPr lang="en-US" altLang="en-US" sz="2800" b="1">
              <a:solidFill>
                <a:schemeClr val="tx1"/>
              </a:solidFill>
            </a:endParaRPr>
          </a:p>
        </p:txBody>
      </p:sp>
      <p:sp>
        <p:nvSpPr>
          <p:cNvPr id="31747" name="Content Placeholder 2">
            <a:extLst>
              <a:ext uri="{FF2B5EF4-FFF2-40B4-BE49-F238E27FC236}">
                <a16:creationId xmlns:a16="http://schemas.microsoft.com/office/drawing/2014/main" id="{61B56637-8041-0CDB-FA2D-60CD5CAF407E}"/>
              </a:ext>
            </a:extLst>
          </p:cNvPr>
          <p:cNvSpPr>
            <a:spLocks noGrp="1" noChangeArrowheads="1"/>
          </p:cNvSpPr>
          <p:nvPr>
            <p:ph idx="1"/>
          </p:nvPr>
        </p:nvSpPr>
        <p:spPr>
          <a:xfrm>
            <a:off x="268287" y="1092200"/>
            <a:ext cx="8345487" cy="4525963"/>
          </a:xfrm>
        </p:spPr>
        <p:txBody>
          <a:bodyPr/>
          <a:lstStyle/>
          <a:p>
            <a:r>
              <a:rPr lang="en-US" altLang="en-US" sz="2200" dirty="0"/>
              <a:t>Lanier, a Microsoft researcher and tech commentator, “…even framing the differing views [Reference to Transhumanists, Extropians] as a debate was a mistake.”</a:t>
            </a:r>
          </a:p>
        </p:txBody>
      </p:sp>
      <p:sp>
        <p:nvSpPr>
          <p:cNvPr id="31748" name="TextBox 3">
            <a:extLst>
              <a:ext uri="{FF2B5EF4-FFF2-40B4-BE49-F238E27FC236}">
                <a16:creationId xmlns:a16="http://schemas.microsoft.com/office/drawing/2014/main" id="{DA69E57D-700F-EAAE-59FD-A90566E8BB53}"/>
              </a:ext>
            </a:extLst>
          </p:cNvPr>
          <p:cNvSpPr txBox="1">
            <a:spLocks noChangeArrowheads="1"/>
          </p:cNvSpPr>
          <p:nvPr/>
        </p:nvSpPr>
        <p:spPr bwMode="auto">
          <a:xfrm>
            <a:off x="128587" y="6419851"/>
            <a:ext cx="86747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http://www.newyorker.com/magazine/2015/11/23/doomsday-invention-artificial-intelligence-nick-bostrom</a:t>
            </a:r>
          </a:p>
          <a:p>
            <a:pPr lvl="0" eaLnBrk="1" hangingPunct="1">
              <a:spcBef>
                <a:spcPct val="0"/>
              </a:spcBef>
              <a:buNone/>
              <a:defRPr/>
            </a:pPr>
            <a:r>
              <a:rPr lang="en-US" altLang="en-US" sz="800" dirty="0">
                <a:solidFill>
                  <a:srgbClr val="000000"/>
                </a:solidFill>
              </a:rPr>
              <a:t>https://joebot.substack.com/p/dark-on-transhumanism-and-the-war</a:t>
            </a:r>
            <a:endPar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1749" name="Picture 3">
            <a:extLst>
              <a:ext uri="{FF2B5EF4-FFF2-40B4-BE49-F238E27FC236}">
                <a16:creationId xmlns:a16="http://schemas.microsoft.com/office/drawing/2014/main" id="{F8504BB3-270F-9896-B7C8-0F69B3E207E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769008" y="2069883"/>
            <a:ext cx="2106705" cy="126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19FC005A-9CD8-791C-1A0B-77D70CAB648C}"/>
              </a:ext>
            </a:extLst>
          </p:cNvPr>
          <p:cNvSpPr txBox="1">
            <a:spLocks/>
          </p:cNvSpPr>
          <p:nvPr/>
        </p:nvSpPr>
        <p:spPr bwMode="auto">
          <a:xfrm>
            <a:off x="268285" y="3575158"/>
            <a:ext cx="6921409" cy="152568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0" i="0" u="none" strike="noStrike" kern="0" cap="none" spc="0" normalizeH="0" baseline="0" noProof="0" dirty="0">
                <a:ln>
                  <a:noFill/>
                </a:ln>
                <a:solidFill>
                  <a:srgbClr val="000000"/>
                </a:solidFill>
                <a:effectLst/>
                <a:uLnTx/>
                <a:uFillTx/>
                <a:latin typeface="Arial"/>
                <a:ea typeface="+mn-ea"/>
                <a:cs typeface="+mn-cs"/>
              </a:rPr>
              <a:t>“They have a way of dramatizing their beliefs with an end-of-days scenario—and one does not want to criticize other people’s religions.” </a:t>
            </a:r>
          </a:p>
        </p:txBody>
      </p:sp>
      <p:sp>
        <p:nvSpPr>
          <p:cNvPr id="2" name="TextBox 1">
            <a:extLst>
              <a:ext uri="{FF2B5EF4-FFF2-40B4-BE49-F238E27FC236}">
                <a16:creationId xmlns:a16="http://schemas.microsoft.com/office/drawing/2014/main" id="{D1AC0C87-F7CD-3936-9860-84998E833F0F}"/>
              </a:ext>
            </a:extLst>
          </p:cNvPr>
          <p:cNvSpPr txBox="1"/>
          <p:nvPr/>
        </p:nvSpPr>
        <p:spPr>
          <a:xfrm>
            <a:off x="268285" y="4701335"/>
            <a:ext cx="6974344" cy="1269852"/>
          </a:xfrm>
          <a:prstGeom prst="rect">
            <a:avLst/>
          </a:prstGeom>
          <a:noFill/>
          <a:ln w="9525">
            <a:noFill/>
            <a:miter lim="800000"/>
            <a:headEnd/>
            <a:tailEnd/>
          </a:ln>
        </p:spPr>
        <p:txBody>
          <a:bodyPr/>
          <a:lstStyle>
            <a:defPPr>
              <a:defRPr lang="en-US"/>
            </a:defPPr>
            <a:lvl1pPr marL="342900" marR="0" lvl="0" indent="-342900" defTabSz="914400" latinLnBrk="0">
              <a:lnSpc>
                <a:spcPct val="100000"/>
              </a:lnSpc>
              <a:spcBef>
                <a:spcPct val="20000"/>
              </a:spcBef>
              <a:buClrTx/>
              <a:buSzTx/>
              <a:buFontTx/>
              <a:buChar char="•"/>
              <a:tabLst/>
              <a:defRPr kumimoji="0" sz="2200" b="0" i="0" u="none" strike="noStrike" kern="0" cap="none" spc="0" normalizeH="0" baseline="0">
                <a:ln>
                  <a:noFill/>
                </a:ln>
                <a:solidFill>
                  <a:srgbClr val="000000"/>
                </a:solidFill>
                <a:effectLst/>
                <a:uLnTx/>
                <a:uFillTx/>
                <a:latin typeface="Arial"/>
              </a:defRPr>
            </a:lvl1pPr>
          </a:lstStyle>
          <a:p>
            <a:r>
              <a:rPr lang="en-US" dirty="0"/>
              <a:t>Others see the 4th Industrial Revolution and the drive toward Human 2.0 as a </a:t>
            </a:r>
            <a:r>
              <a:rPr lang="en-US" b="1" dirty="0">
                <a:solidFill>
                  <a:srgbClr val="0070C0"/>
                </a:solidFill>
              </a:rPr>
              <a:t>Mutation</a:t>
            </a:r>
            <a:r>
              <a:rPr lang="en-US" dirty="0"/>
              <a:t> driven by Scientism: effectively a </a:t>
            </a:r>
            <a:r>
              <a:rPr lang="en-US" b="1" dirty="0">
                <a:solidFill>
                  <a:srgbClr val="0070C0"/>
                </a:solidFill>
              </a:rPr>
              <a:t>War on Humanity </a:t>
            </a:r>
            <a:r>
              <a:rPr lang="en-US" dirty="0"/>
              <a:t>rather than ‘Progress.’</a:t>
            </a:r>
          </a:p>
        </p:txBody>
      </p:sp>
      <p:pic>
        <p:nvPicPr>
          <p:cNvPr id="3" name="Picture 2">
            <a:extLst>
              <a:ext uri="{FF2B5EF4-FFF2-40B4-BE49-F238E27FC236}">
                <a16:creationId xmlns:a16="http://schemas.microsoft.com/office/drawing/2014/main" id="{C8BC9874-C48F-AC16-6536-D93BA98C0AF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094911" y="3651580"/>
            <a:ext cx="1708429" cy="2365255"/>
          </a:xfrm>
          <a:prstGeom prst="rect">
            <a:avLst/>
          </a:prstGeom>
        </p:spPr>
      </p:pic>
      <p:sp>
        <p:nvSpPr>
          <p:cNvPr id="4" name="Content Placeholder 2">
            <a:extLst>
              <a:ext uri="{FF2B5EF4-FFF2-40B4-BE49-F238E27FC236}">
                <a16:creationId xmlns:a16="http://schemas.microsoft.com/office/drawing/2014/main" id="{8C31E3EE-B135-CD42-8558-B34B9B2FF73A}"/>
              </a:ext>
            </a:extLst>
          </p:cNvPr>
          <p:cNvSpPr txBox="1">
            <a:spLocks noChangeArrowheads="1"/>
          </p:cNvSpPr>
          <p:nvPr/>
        </p:nvSpPr>
        <p:spPr bwMode="auto">
          <a:xfrm>
            <a:off x="268286" y="2175128"/>
            <a:ext cx="6491102" cy="172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200" kern="0" dirty="0"/>
              <a:t>“This is not an honest conversation,”  …“People think it is about technology, but it is really about </a:t>
            </a:r>
            <a:r>
              <a:rPr lang="en-US" altLang="en-US" sz="2200" b="1" kern="0" dirty="0">
                <a:solidFill>
                  <a:srgbClr val="0070C0"/>
                </a:solidFill>
              </a:rPr>
              <a:t>religion</a:t>
            </a:r>
            <a:r>
              <a:rPr lang="en-US" altLang="en-US" sz="2200" kern="0" dirty="0"/>
              <a:t>, people turning to metaphysics to cope with the human condition.”</a:t>
            </a:r>
          </a:p>
        </p:txBody>
      </p:sp>
    </p:spTree>
    <p:extLst>
      <p:ext uri="{BB962C8B-B14F-4D97-AF65-F5344CB8AC3E}">
        <p14:creationId xmlns:p14="http://schemas.microsoft.com/office/powerpoint/2010/main" val="90293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749"/>
                                        </p:tgtEl>
                                        <p:attrNameLst>
                                          <p:attrName>style.visibility</p:attrName>
                                        </p:attrNameLst>
                                      </p:cBhvr>
                                      <p:to>
                                        <p:strVal val="visible"/>
                                      </p:to>
                                    </p:set>
                                    <p:animEffect transition="in" filter="fade">
                                      <p:cBhvr>
                                        <p:cTn id="10" dur="500"/>
                                        <p:tgtEl>
                                          <p:spTgt spid="317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ok cover with text overlay&#10;&#10;Description automatically generated">
            <a:extLst>
              <a:ext uri="{FF2B5EF4-FFF2-40B4-BE49-F238E27FC236}">
                <a16:creationId xmlns:a16="http://schemas.microsoft.com/office/drawing/2014/main" id="{5A7E6723-17B6-04F6-E917-3E3F26C57B3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509494" y="2909822"/>
            <a:ext cx="1479573" cy="2065590"/>
          </a:xfrm>
          <a:prstGeom prst="rect">
            <a:avLst/>
          </a:prstGeom>
        </p:spPr>
      </p:pic>
      <p:sp>
        <p:nvSpPr>
          <p:cNvPr id="32770" name="Title 1">
            <a:extLst>
              <a:ext uri="{FF2B5EF4-FFF2-40B4-BE49-F238E27FC236}">
                <a16:creationId xmlns:a16="http://schemas.microsoft.com/office/drawing/2014/main" id="{8B5F7DFC-56D9-16F2-6328-430D40080A1E}"/>
              </a:ext>
            </a:extLst>
          </p:cNvPr>
          <p:cNvSpPr>
            <a:spLocks noGrp="1" noChangeArrowheads="1"/>
          </p:cNvSpPr>
          <p:nvPr>
            <p:ph type="title"/>
          </p:nvPr>
        </p:nvSpPr>
        <p:spPr>
          <a:xfrm>
            <a:off x="457200" y="160337"/>
            <a:ext cx="8229600" cy="805631"/>
          </a:xfrm>
        </p:spPr>
        <p:txBody>
          <a:bodyPr/>
          <a:lstStyle/>
          <a:p>
            <a:r>
              <a:rPr lang="en-US" altLang="en-US" sz="3200" b="1" dirty="0">
                <a:solidFill>
                  <a:schemeClr val="tx1"/>
                </a:solidFill>
              </a:rPr>
              <a:t>Extropians and Immortality</a:t>
            </a:r>
          </a:p>
        </p:txBody>
      </p:sp>
      <p:sp>
        <p:nvSpPr>
          <p:cNvPr id="32771" name="Content Placeholder 2">
            <a:extLst>
              <a:ext uri="{FF2B5EF4-FFF2-40B4-BE49-F238E27FC236}">
                <a16:creationId xmlns:a16="http://schemas.microsoft.com/office/drawing/2014/main" id="{F65F0AD5-C82C-DBB7-CE2C-B14D18C920E0}"/>
              </a:ext>
            </a:extLst>
          </p:cNvPr>
          <p:cNvSpPr>
            <a:spLocks noGrp="1" noChangeArrowheads="1"/>
          </p:cNvSpPr>
          <p:nvPr>
            <p:ph idx="1"/>
          </p:nvPr>
        </p:nvSpPr>
        <p:spPr>
          <a:xfrm>
            <a:off x="283368" y="965968"/>
            <a:ext cx="8577263" cy="4389634"/>
          </a:xfrm>
        </p:spPr>
        <p:txBody>
          <a:bodyPr/>
          <a:lstStyle/>
          <a:p>
            <a:r>
              <a:rPr lang="en-US" altLang="en-US" sz="2200" dirty="0" err="1"/>
              <a:t>Extropianism</a:t>
            </a:r>
            <a:r>
              <a:rPr lang="en-US" altLang="en-US" sz="2200" dirty="0"/>
              <a:t> seeks to </a:t>
            </a:r>
            <a:r>
              <a:rPr lang="en-US" altLang="en-US" sz="2200" b="1" dirty="0">
                <a:solidFill>
                  <a:srgbClr val="0070C0"/>
                </a:solidFill>
              </a:rPr>
              <a:t>“direct human evolution,” hoping to eliminate disease, suffering, even death; </a:t>
            </a:r>
          </a:p>
          <a:p>
            <a:r>
              <a:rPr lang="en-US" altLang="en-US" sz="2200" dirty="0"/>
              <a:t>…the means might be genetic modification…, or perhaps dispensing with the body entirely and </a:t>
            </a:r>
            <a:r>
              <a:rPr lang="en-US" altLang="en-US" sz="2200" b="1" dirty="0"/>
              <a:t>uploading minds into supercomputers</a:t>
            </a:r>
            <a:r>
              <a:rPr lang="en-US" altLang="en-US" sz="2200" dirty="0"/>
              <a:t> (as Koch and </a:t>
            </a:r>
            <a:r>
              <a:rPr lang="en-US" altLang="en-US" sz="2200" dirty="0" err="1"/>
              <a:t>Tononi</a:t>
            </a:r>
            <a:r>
              <a:rPr lang="en-US" altLang="en-US" sz="2200" dirty="0"/>
              <a:t> noted, “</a:t>
            </a:r>
            <a:r>
              <a:rPr lang="en-US" altLang="en-US" sz="2200" dirty="0">
                <a:solidFill>
                  <a:srgbClr val="0070C0"/>
                </a:solidFill>
              </a:rPr>
              <a:t>Immortality</a:t>
            </a:r>
            <a:r>
              <a:rPr lang="en-US" altLang="en-US" sz="2200" dirty="0"/>
              <a:t> is mathematical, not mystical.”)</a:t>
            </a:r>
          </a:p>
        </p:txBody>
      </p:sp>
      <p:sp>
        <p:nvSpPr>
          <p:cNvPr id="2" name="TextBox 1">
            <a:extLst>
              <a:ext uri="{FF2B5EF4-FFF2-40B4-BE49-F238E27FC236}">
                <a16:creationId xmlns:a16="http://schemas.microsoft.com/office/drawing/2014/main" id="{4B8F9B43-5BFD-D419-F7BC-ADF37F63730D}"/>
              </a:ext>
            </a:extLst>
          </p:cNvPr>
          <p:cNvSpPr txBox="1"/>
          <p:nvPr/>
        </p:nvSpPr>
        <p:spPr>
          <a:xfrm>
            <a:off x="125506" y="6488103"/>
            <a:ext cx="544872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800" dirty="0"/>
              <a:t>Sources: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https://en.wikipedia.org/wiki/Mind_uploading</a:t>
            </a:r>
          </a:p>
          <a:p>
            <a:pPr lvl="0">
              <a:defRPr/>
            </a:pPr>
            <a:r>
              <a:rPr lang="en-US" sz="800" dirty="0">
                <a:solidFill>
                  <a:srgbClr val="000000"/>
                </a:solidFill>
              </a:rPr>
              <a:t>https://medium.com/@sgunnisonmiller/ray-kurzweils-prediction-scorecard-7d40ee2ff42a</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Content Placeholder 2">
            <a:extLst>
              <a:ext uri="{FF2B5EF4-FFF2-40B4-BE49-F238E27FC236}">
                <a16:creationId xmlns:a16="http://schemas.microsoft.com/office/drawing/2014/main" id="{A2E4C1C3-FFF9-2151-EADA-EF52B93CBB1D}"/>
              </a:ext>
            </a:extLst>
          </p:cNvPr>
          <p:cNvSpPr txBox="1">
            <a:spLocks noChangeArrowheads="1"/>
          </p:cNvSpPr>
          <p:nvPr/>
        </p:nvSpPr>
        <p:spPr bwMode="auto">
          <a:xfrm>
            <a:off x="283368" y="3160785"/>
            <a:ext cx="7354561" cy="193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200" kern="0" dirty="0"/>
              <a:t>Many eminent computer scientists and neuroscientists have long predicted that advanced computers will be capable of thought and even attain consciousness</a:t>
            </a:r>
            <a:endParaRPr lang="en-US" altLang="en-US" sz="2200" kern="0" dirty="0"/>
          </a:p>
          <a:p>
            <a:r>
              <a:rPr lang="en-US" altLang="en-US" sz="2200" kern="0" dirty="0"/>
              <a:t>Extropians advocate the development of </a:t>
            </a:r>
            <a:r>
              <a:rPr lang="en-US" altLang="en-US" sz="2200" b="1" kern="0" dirty="0"/>
              <a:t>artificial superintelligence</a:t>
            </a:r>
            <a:r>
              <a:rPr lang="en-US" altLang="en-US" sz="2200" kern="0" dirty="0"/>
              <a:t> (AGI) to achieve these goals</a:t>
            </a:r>
          </a:p>
        </p:txBody>
      </p:sp>
      <p:pic>
        <p:nvPicPr>
          <p:cNvPr id="13" name="Picture 12" descr="A person in a suit sitting on a chair&#10;&#10;Description automatically generated">
            <a:extLst>
              <a:ext uri="{FF2B5EF4-FFF2-40B4-BE49-F238E27FC236}">
                <a16:creationId xmlns:a16="http://schemas.microsoft.com/office/drawing/2014/main" id="{6713AA0B-E5EA-D692-EF1C-2BD201BAFF3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32735" y="4975411"/>
            <a:ext cx="1667435" cy="1650474"/>
          </a:xfrm>
          <a:prstGeom prst="rect">
            <a:avLst/>
          </a:prstGeom>
        </p:spPr>
      </p:pic>
      <p:sp>
        <p:nvSpPr>
          <p:cNvPr id="14" name="Content Placeholder 2">
            <a:extLst>
              <a:ext uri="{FF2B5EF4-FFF2-40B4-BE49-F238E27FC236}">
                <a16:creationId xmlns:a16="http://schemas.microsoft.com/office/drawing/2014/main" id="{120EB50B-46C8-D67E-F15C-9EC15132DD1B}"/>
              </a:ext>
            </a:extLst>
          </p:cNvPr>
          <p:cNvSpPr txBox="1">
            <a:spLocks noChangeArrowheads="1"/>
          </p:cNvSpPr>
          <p:nvPr/>
        </p:nvSpPr>
        <p:spPr bwMode="auto">
          <a:xfrm>
            <a:off x="283369" y="4975411"/>
            <a:ext cx="6969078" cy="146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200" kern="0" dirty="0"/>
              <a:t>Ray Kurzweil, director of engineering at Google, has long predicted that people will be able to "upload" their entire brains to computers and become "digitally immortal" by 2045.</a:t>
            </a:r>
            <a:endParaRPr lang="en-US" altLang="en-US" sz="2200" kern="0" dirty="0"/>
          </a:p>
        </p:txBody>
      </p:sp>
    </p:spTree>
    <p:extLst>
      <p:ext uri="{BB962C8B-B14F-4D97-AF65-F5344CB8AC3E}">
        <p14:creationId xmlns:p14="http://schemas.microsoft.com/office/powerpoint/2010/main" val="340207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fade">
                                      <p:cBhvr>
                                        <p:cTn id="7" dur="500"/>
                                        <p:tgtEl>
                                          <p:spTgt spid="327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C6BE1-72A5-4BCB-BBA0-AB63C18D7D16}"/>
              </a:ext>
            </a:extLst>
          </p:cNvPr>
          <p:cNvSpPr/>
          <p:nvPr/>
        </p:nvSpPr>
        <p:spPr>
          <a:xfrm>
            <a:off x="376518" y="4081180"/>
            <a:ext cx="8429946" cy="625290"/>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886E6C5-538A-CCBC-C829-8B51C44785F7}"/>
              </a:ext>
            </a:extLst>
          </p:cNvPr>
          <p:cNvSpPr>
            <a:spLocks noGrp="1"/>
          </p:cNvSpPr>
          <p:nvPr>
            <p:ph type="title"/>
          </p:nvPr>
        </p:nvSpPr>
        <p:spPr>
          <a:xfrm>
            <a:off x="376518" y="23018"/>
            <a:ext cx="8229600" cy="1143000"/>
          </a:xfrm>
        </p:spPr>
        <p:txBody>
          <a:bodyPr/>
          <a:lstStyle/>
          <a:p>
            <a:r>
              <a:rPr lang="en-US" b="1" dirty="0">
                <a:solidFill>
                  <a:srgbClr val="FFFBE1"/>
                </a:solidFill>
              </a:rPr>
              <a:t>Presentation Outline</a:t>
            </a:r>
          </a:p>
        </p:txBody>
      </p:sp>
      <p:sp>
        <p:nvSpPr>
          <p:cNvPr id="3" name="Content Placeholder 2">
            <a:extLst>
              <a:ext uri="{FF2B5EF4-FFF2-40B4-BE49-F238E27FC236}">
                <a16:creationId xmlns:a16="http://schemas.microsoft.com/office/drawing/2014/main" id="{5E4EE248-E5EE-5E66-F3D8-DF54633E34C8}"/>
              </a:ext>
            </a:extLst>
          </p:cNvPr>
          <p:cNvSpPr>
            <a:spLocks noGrp="1"/>
          </p:cNvSpPr>
          <p:nvPr>
            <p:ph idx="1"/>
          </p:nvPr>
        </p:nvSpPr>
        <p:spPr>
          <a:xfrm>
            <a:off x="557373" y="1470212"/>
            <a:ext cx="8229600" cy="4221769"/>
          </a:xfrm>
        </p:spPr>
        <p:txBody>
          <a:bodyPr/>
          <a:lstStyle/>
          <a:p>
            <a:pPr marL="347472" algn="l" rtl="0" fontAlgn="base">
              <a:spcBef>
                <a:spcPts val="768"/>
              </a:spcBef>
              <a:spcAft>
                <a:spcPts val="0"/>
              </a:spcAft>
            </a:pPr>
            <a:r>
              <a:rPr lang="en-US" sz="3600" b="1" spc="-1" dirty="0">
                <a:solidFill>
                  <a:schemeClr val="bg2"/>
                </a:solidFill>
                <a:effectLst/>
                <a:latin typeface="Arial" panose="020B0604020202020204" pitchFamily="34" charset="0"/>
              </a:rPr>
              <a:t>AI In The </a:t>
            </a:r>
            <a:r>
              <a:rPr lang="en-US" sz="3600" b="1" spc="-1" dirty="0">
                <a:solidFill>
                  <a:schemeClr val="bg2"/>
                </a:solidFill>
                <a:latin typeface="Arial" panose="020B0604020202020204" pitchFamily="34" charset="0"/>
              </a:rPr>
              <a:t>News/Media</a:t>
            </a:r>
            <a:r>
              <a:rPr lang="en-US" sz="3600" b="1" spc="-1" dirty="0">
                <a:solidFill>
                  <a:schemeClr val="bg2"/>
                </a:solidFill>
                <a:effectLst/>
                <a:latin typeface="Arial" panose="020B0604020202020204" pitchFamily="34" charset="0"/>
              </a:rPr>
              <a:t> </a:t>
            </a:r>
          </a:p>
          <a:p>
            <a:pPr marL="347472" algn="l" rtl="0" fontAlgn="base">
              <a:spcBef>
                <a:spcPts val="768"/>
              </a:spcBef>
              <a:spcAft>
                <a:spcPts val="0"/>
              </a:spcAft>
            </a:pPr>
            <a:r>
              <a:rPr lang="en-US" sz="3600" b="1" spc="-1" dirty="0">
                <a:solidFill>
                  <a:schemeClr val="bg2"/>
                </a:solidFill>
                <a:effectLst/>
                <a:latin typeface="Arial" panose="020B0604020202020204" pitchFamily="34" charset="0"/>
              </a:rPr>
              <a:t>What IS AI?</a:t>
            </a:r>
            <a:endParaRPr lang="en-US" sz="3600" dirty="0">
              <a:solidFill>
                <a:schemeClr val="bg2"/>
              </a:solidFill>
              <a:effectLst/>
            </a:endParaRPr>
          </a:p>
          <a:p>
            <a:pPr marL="347472" algn="l" rtl="0" fontAlgn="base">
              <a:spcBef>
                <a:spcPts val="768"/>
              </a:spcBef>
              <a:spcAft>
                <a:spcPts val="0"/>
              </a:spcAft>
            </a:pPr>
            <a:r>
              <a:rPr lang="en-US" sz="3600" b="1" spc="-1" dirty="0">
                <a:solidFill>
                  <a:schemeClr val="bg2"/>
                </a:solidFill>
                <a:effectLst/>
                <a:latin typeface="Arial" panose="020B0604020202020204" pitchFamily="34" charset="0"/>
              </a:rPr>
              <a:t>Current Uses of AI</a:t>
            </a:r>
            <a:endParaRPr lang="en-US" sz="3600" dirty="0">
              <a:solidFill>
                <a:schemeClr val="bg2"/>
              </a:solidFill>
              <a:effectLst/>
            </a:endParaRPr>
          </a:p>
          <a:p>
            <a:pPr marL="347472" algn="l" rtl="0" fontAlgn="base">
              <a:spcBef>
                <a:spcPts val="768"/>
              </a:spcBef>
              <a:spcAft>
                <a:spcPts val="0"/>
              </a:spcAft>
            </a:pPr>
            <a:r>
              <a:rPr lang="en-US" sz="3600" b="1" spc="-1" dirty="0">
                <a:solidFill>
                  <a:schemeClr val="bg2"/>
                </a:solidFill>
                <a:effectLst/>
                <a:latin typeface="Arial" panose="020B0604020202020204" pitchFamily="34" charset="0"/>
              </a:rPr>
              <a:t>Is This Intelligent?</a:t>
            </a:r>
          </a:p>
          <a:p>
            <a:pPr marL="347472" algn="l" rtl="0" fontAlgn="base">
              <a:spcBef>
                <a:spcPts val="768"/>
              </a:spcBef>
              <a:spcAft>
                <a:spcPts val="0"/>
              </a:spcAft>
            </a:pPr>
            <a:r>
              <a:rPr lang="en-US" sz="3600" b="1" spc="-1" dirty="0">
                <a:solidFill>
                  <a:schemeClr val="accent2"/>
                </a:solidFill>
                <a:effectLst/>
                <a:latin typeface="Arial" panose="020B0604020202020204" pitchFamily="34" charset="0"/>
              </a:rPr>
              <a:t>Where Is This Going?</a:t>
            </a:r>
            <a:endParaRPr lang="en-US" sz="3600" dirty="0">
              <a:solidFill>
                <a:schemeClr val="accent2"/>
              </a:solidFill>
              <a:effectLst/>
            </a:endParaRPr>
          </a:p>
        </p:txBody>
      </p:sp>
    </p:spTree>
    <p:extLst>
      <p:ext uri="{BB962C8B-B14F-4D97-AF65-F5344CB8AC3E}">
        <p14:creationId xmlns:p14="http://schemas.microsoft.com/office/powerpoint/2010/main" val="39445369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449D4BD9-85F6-CF7B-C809-49A1040E0A24}"/>
              </a:ext>
            </a:extLst>
          </p:cNvPr>
          <p:cNvSpPr>
            <a:spLocks noGrp="1" noChangeArrowheads="1"/>
          </p:cNvSpPr>
          <p:nvPr>
            <p:ph type="title"/>
          </p:nvPr>
        </p:nvSpPr>
        <p:spPr>
          <a:xfrm>
            <a:off x="457200" y="274638"/>
            <a:ext cx="8229600" cy="1016280"/>
          </a:xfrm>
        </p:spPr>
        <p:txBody>
          <a:bodyPr/>
          <a:lstStyle/>
          <a:p>
            <a:r>
              <a:rPr lang="en-US" altLang="en-US" b="1" dirty="0"/>
              <a:t>What’s Going On? </a:t>
            </a:r>
          </a:p>
        </p:txBody>
      </p:sp>
      <p:sp>
        <p:nvSpPr>
          <p:cNvPr id="69635" name="Content Placeholder 2">
            <a:extLst>
              <a:ext uri="{FF2B5EF4-FFF2-40B4-BE49-F238E27FC236}">
                <a16:creationId xmlns:a16="http://schemas.microsoft.com/office/drawing/2014/main" id="{31DB4871-D291-BE41-910C-0A4F7D1659CC}"/>
              </a:ext>
            </a:extLst>
          </p:cNvPr>
          <p:cNvSpPr>
            <a:spLocks noGrp="1" noChangeArrowheads="1"/>
          </p:cNvSpPr>
          <p:nvPr>
            <p:ph idx="1"/>
          </p:nvPr>
        </p:nvSpPr>
        <p:spPr>
          <a:xfrm>
            <a:off x="344487" y="1417638"/>
            <a:ext cx="8455025" cy="4297362"/>
          </a:xfrm>
        </p:spPr>
        <p:txBody>
          <a:bodyPr/>
          <a:lstStyle/>
          <a:p>
            <a:pPr marL="514350" indent="-514350">
              <a:buFontTx/>
              <a:buAutoNum type="arabicPeriod"/>
            </a:pPr>
            <a:r>
              <a:rPr lang="en-US" altLang="en-US" sz="2800" dirty="0">
                <a:solidFill>
                  <a:srgbClr val="0070C0"/>
                </a:solidFill>
              </a:rPr>
              <a:t>Significant Computational Gains have been made </a:t>
            </a:r>
            <a:r>
              <a:rPr lang="en-US" altLang="en-US" sz="2800" dirty="0"/>
              <a:t>in Human Assistance Applications, However….</a:t>
            </a:r>
          </a:p>
        </p:txBody>
      </p:sp>
      <p:pic>
        <p:nvPicPr>
          <p:cNvPr id="2" name="Picture 1">
            <a:extLst>
              <a:ext uri="{FF2B5EF4-FFF2-40B4-BE49-F238E27FC236}">
                <a16:creationId xmlns:a16="http://schemas.microsoft.com/office/drawing/2014/main" id="{6F4F71E0-4460-AB14-D76B-B065AE953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9910" y="2487080"/>
            <a:ext cx="2913952" cy="1939542"/>
          </a:xfrm>
          <a:prstGeom prst="rect">
            <a:avLst/>
          </a:prstGeom>
        </p:spPr>
      </p:pic>
      <p:sp>
        <p:nvSpPr>
          <p:cNvPr id="3" name="Content Placeholder 2">
            <a:extLst>
              <a:ext uri="{FF2B5EF4-FFF2-40B4-BE49-F238E27FC236}">
                <a16:creationId xmlns:a16="http://schemas.microsoft.com/office/drawing/2014/main" id="{2C9FA27D-D395-5078-0D54-E339BF6F4A32}"/>
              </a:ext>
            </a:extLst>
          </p:cNvPr>
          <p:cNvSpPr txBox="1">
            <a:spLocks noChangeArrowheads="1"/>
          </p:cNvSpPr>
          <p:nvPr/>
        </p:nvSpPr>
        <p:spPr bwMode="auto">
          <a:xfrm>
            <a:off x="344487" y="2744538"/>
            <a:ext cx="5325423" cy="224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buFontTx/>
              <a:buNone/>
            </a:pPr>
            <a:r>
              <a:rPr lang="en-US" altLang="en-US" sz="2800" kern="0" dirty="0"/>
              <a:t>	Many Writers Appear to be </a:t>
            </a:r>
            <a:r>
              <a:rPr lang="en-US" altLang="en-US" sz="2800" kern="0" dirty="0">
                <a:solidFill>
                  <a:srgbClr val="0070C0"/>
                </a:solidFill>
              </a:rPr>
              <a:t>Glossing Over </a:t>
            </a:r>
            <a:r>
              <a:rPr lang="en-US" altLang="en-US" sz="2800" kern="0" dirty="0"/>
              <a:t>(or Failing to Reveal) </a:t>
            </a:r>
            <a:r>
              <a:rPr lang="en-US" altLang="en-US" sz="2800" kern="0" dirty="0">
                <a:solidFill>
                  <a:srgbClr val="0070C0"/>
                </a:solidFill>
              </a:rPr>
              <a:t>the Human Effort </a:t>
            </a:r>
            <a:r>
              <a:rPr lang="en-US" altLang="en-US" sz="2800" kern="0" dirty="0"/>
              <a:t>(Intelligence) Put Into These</a:t>
            </a:r>
            <a:endParaRPr lang="en-US" altLang="en-US" sz="2800" kern="0" dirty="0">
              <a:solidFill>
                <a:srgbClr val="0070C0"/>
              </a:solidFill>
            </a:endParaRPr>
          </a:p>
          <a:p>
            <a:pPr marL="514350" indent="-514350">
              <a:buFontTx/>
              <a:buNone/>
            </a:pPr>
            <a:endParaRPr lang="en-US" altLang="en-US" sz="2800" kern="0" dirty="0"/>
          </a:p>
        </p:txBody>
      </p:sp>
      <p:sp>
        <p:nvSpPr>
          <p:cNvPr id="4" name="Content Placeholder 2">
            <a:extLst>
              <a:ext uri="{FF2B5EF4-FFF2-40B4-BE49-F238E27FC236}">
                <a16:creationId xmlns:a16="http://schemas.microsoft.com/office/drawing/2014/main" id="{BACD2AEF-C59C-EC15-00EA-89CE482EA390}"/>
              </a:ext>
            </a:extLst>
          </p:cNvPr>
          <p:cNvSpPr txBox="1">
            <a:spLocks noChangeArrowheads="1"/>
          </p:cNvSpPr>
          <p:nvPr/>
        </p:nvSpPr>
        <p:spPr bwMode="auto">
          <a:xfrm>
            <a:off x="874214" y="4484608"/>
            <a:ext cx="7988051" cy="107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2800" kern="0" dirty="0"/>
              <a:t>New AI Capabilities (don’t’ look behind the curtain) Leaving the Reader to Think that the Machines’ ‘Learning’ Was Somehow </a:t>
            </a:r>
            <a:r>
              <a:rPr lang="en-US" altLang="en-US" sz="2800" kern="0" dirty="0">
                <a:solidFill>
                  <a:srgbClr val="0070C0"/>
                </a:solidFill>
              </a:rPr>
              <a:t>Automated</a:t>
            </a:r>
          </a:p>
          <a:p>
            <a:pPr marL="514350" indent="-514350">
              <a:buFontTx/>
              <a:buNone/>
            </a:pPr>
            <a:endParaRPr lang="en-US" altLang="en-US" sz="2800" kern="0" dirty="0"/>
          </a:p>
        </p:txBody>
      </p:sp>
      <p:sp>
        <p:nvSpPr>
          <p:cNvPr id="5" name="TextBox 4">
            <a:extLst>
              <a:ext uri="{FF2B5EF4-FFF2-40B4-BE49-F238E27FC236}">
                <a16:creationId xmlns:a16="http://schemas.microsoft.com/office/drawing/2014/main" id="{29A7226E-9518-97FA-7D30-773D17434E5C}"/>
              </a:ext>
            </a:extLst>
          </p:cNvPr>
          <p:cNvSpPr txBox="1"/>
          <p:nvPr/>
        </p:nvSpPr>
        <p:spPr>
          <a:xfrm>
            <a:off x="8086165" y="6520856"/>
            <a:ext cx="928370" cy="276999"/>
          </a:xfrm>
          <a:prstGeom prst="rect">
            <a:avLst/>
          </a:prstGeom>
          <a:noFill/>
        </p:spPr>
        <p:txBody>
          <a:bodyPr wrap="square" rtlCol="0">
            <a:spAutoFit/>
          </a:bodyPr>
          <a:lstStyle/>
          <a:p>
            <a:r>
              <a:rPr lang="en-US" sz="1200" b="1" dirty="0"/>
              <a:t>(1 of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7E6127AF-52C9-E82C-969E-BDB5F23E2647}"/>
              </a:ext>
            </a:extLst>
          </p:cNvPr>
          <p:cNvSpPr>
            <a:spLocks noGrp="1" noChangeArrowheads="1"/>
          </p:cNvSpPr>
          <p:nvPr>
            <p:ph type="title"/>
          </p:nvPr>
        </p:nvSpPr>
        <p:spPr>
          <a:xfrm>
            <a:off x="0" y="274638"/>
            <a:ext cx="9144000" cy="593727"/>
          </a:xfrm>
        </p:spPr>
        <p:txBody>
          <a:bodyPr/>
          <a:lstStyle/>
          <a:p>
            <a:r>
              <a:rPr lang="en-US" altLang="en-US" sz="3600" b="1" dirty="0"/>
              <a:t>109 Movies Since 1927 with AI Content</a:t>
            </a:r>
          </a:p>
        </p:txBody>
      </p:sp>
      <p:sp>
        <p:nvSpPr>
          <p:cNvPr id="8233" name="TextBox 56">
            <a:extLst>
              <a:ext uri="{FF2B5EF4-FFF2-40B4-BE49-F238E27FC236}">
                <a16:creationId xmlns:a16="http://schemas.microsoft.com/office/drawing/2014/main" id="{9259AEE1-501C-34B2-2473-4713C83AB0C5}"/>
              </a:ext>
            </a:extLst>
          </p:cNvPr>
          <p:cNvSpPr txBox="1">
            <a:spLocks noChangeArrowheads="1"/>
          </p:cNvSpPr>
          <p:nvPr/>
        </p:nvSpPr>
        <p:spPr bwMode="auto">
          <a:xfrm>
            <a:off x="0" y="6550025"/>
            <a:ext cx="80121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dirty="0"/>
              <a:t>Source: Wikipedia https://en.wikipedia.org/wiki/List_of_artificial_intelligence_films</a:t>
            </a:r>
          </a:p>
        </p:txBody>
      </p:sp>
      <p:graphicFrame>
        <p:nvGraphicFramePr>
          <p:cNvPr id="5" name="Table 4">
            <a:extLst>
              <a:ext uri="{FF2B5EF4-FFF2-40B4-BE49-F238E27FC236}">
                <a16:creationId xmlns:a16="http://schemas.microsoft.com/office/drawing/2014/main" id="{6A5272F1-5169-5786-75BC-34FCB9F0CB2C}"/>
              </a:ext>
            </a:extLst>
          </p:cNvPr>
          <p:cNvGraphicFramePr>
            <a:graphicFrameLocks noGrp="1"/>
          </p:cNvGraphicFramePr>
          <p:nvPr>
            <p:extLst>
              <p:ext uri="{D42A27DB-BD31-4B8C-83A1-F6EECF244321}">
                <p14:modId xmlns:p14="http://schemas.microsoft.com/office/powerpoint/2010/main" val="538334836"/>
              </p:ext>
            </p:extLst>
          </p:nvPr>
        </p:nvGraphicFramePr>
        <p:xfrm>
          <a:off x="394450" y="1103873"/>
          <a:ext cx="3964285" cy="5210644"/>
        </p:xfrm>
        <a:graphic>
          <a:graphicData uri="http://schemas.openxmlformats.org/drawingml/2006/table">
            <a:tbl>
              <a:tblPr/>
              <a:tblGrid>
                <a:gridCol w="799519">
                  <a:extLst>
                    <a:ext uri="{9D8B030D-6E8A-4147-A177-3AD203B41FA5}">
                      <a16:colId xmlns:a16="http://schemas.microsoft.com/office/drawing/2014/main" val="2598739373"/>
                    </a:ext>
                  </a:extLst>
                </a:gridCol>
                <a:gridCol w="3164766">
                  <a:extLst>
                    <a:ext uri="{9D8B030D-6E8A-4147-A177-3AD203B41FA5}">
                      <a16:colId xmlns:a16="http://schemas.microsoft.com/office/drawing/2014/main" val="462226368"/>
                    </a:ext>
                  </a:extLst>
                </a:gridCol>
              </a:tblGrid>
              <a:tr h="397334">
                <a:tc rowSpan="2">
                  <a:txBody>
                    <a:bodyPr/>
                    <a:lstStyle/>
                    <a:p>
                      <a:pPr algn="ctr" fontAlgn="ctr"/>
                      <a:r>
                        <a:rPr lang="en-US" sz="2000" b="0" i="0" u="none" strike="noStrike" dirty="0">
                          <a:solidFill>
                            <a:srgbClr val="000000"/>
                          </a:solidFill>
                          <a:effectLst/>
                          <a:latin typeface="Calibri" panose="020F0502020204030204" pitchFamily="34" charset="0"/>
                        </a:rPr>
                        <a:t>2015</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Terminator </a:t>
                      </a:r>
                      <a:r>
                        <a:rPr lang="en-US" sz="2000" b="0" i="1" u="none" strike="noStrike" dirty="0" err="1">
                          <a:solidFill>
                            <a:schemeClr val="accent5">
                              <a:lumMod val="50000"/>
                            </a:schemeClr>
                          </a:solidFill>
                          <a:effectLst/>
                          <a:latin typeface="Calibri" panose="020F0502020204030204" pitchFamily="34" charset="0"/>
                        </a:rPr>
                        <a:t>Genisys</a:t>
                      </a:r>
                      <a:r>
                        <a:rPr lang="en-US" sz="2000" b="0" i="1" u="none" strike="noStrike" dirty="0">
                          <a:solidFill>
                            <a:schemeClr val="accent5">
                              <a:lumMod val="50000"/>
                            </a:schemeClr>
                          </a:solidFill>
                          <a:effectLst/>
                          <a:latin typeface="Calibri" panose="020F0502020204030204" pitchFamily="34" charset="0"/>
                        </a:rPr>
                        <a:t>, aka</a:t>
                      </a:r>
                    </a:p>
                    <a:p>
                      <a:pPr algn="l" fontAlgn="b"/>
                      <a:r>
                        <a:rPr lang="en-US" sz="2000" b="0" i="1" u="none" strike="noStrike" dirty="0">
                          <a:solidFill>
                            <a:schemeClr val="accent5">
                              <a:lumMod val="50000"/>
                            </a:schemeClr>
                          </a:solidFill>
                          <a:effectLst/>
                          <a:latin typeface="Calibri" panose="020F0502020204030204" pitchFamily="34" charset="0"/>
                        </a:rPr>
                        <a:t>   Terminator 5</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8992853"/>
                  </a:ext>
                </a:extLst>
              </a:tr>
              <a:tr h="397334">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Star Wars: The Force Awakens</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6302574"/>
                  </a:ext>
                </a:extLst>
              </a:tr>
              <a:tr h="397334">
                <a:tc rowSpan="2">
                  <a:txBody>
                    <a:bodyPr/>
                    <a:lstStyle/>
                    <a:p>
                      <a:pPr algn="ctr" fontAlgn="ctr"/>
                      <a:r>
                        <a:rPr lang="en-US" sz="2000" b="0" i="0" u="none" strike="noStrike">
                          <a:solidFill>
                            <a:srgbClr val="000000"/>
                          </a:solidFill>
                          <a:effectLst/>
                          <a:latin typeface="Calibri" panose="020F0502020204030204" pitchFamily="34" charset="0"/>
                        </a:rPr>
                        <a:t>2016</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Resident Evil: The Final</a:t>
                      </a:r>
                    </a:p>
                    <a:p>
                      <a:pPr algn="l" fontAlgn="b"/>
                      <a:r>
                        <a:rPr lang="en-US" sz="2000" b="0" i="1" u="none" strike="noStrike" dirty="0">
                          <a:solidFill>
                            <a:schemeClr val="accent5">
                              <a:lumMod val="50000"/>
                            </a:schemeClr>
                          </a:solidFill>
                          <a:effectLst/>
                          <a:latin typeface="Calibri" panose="020F0502020204030204" pitchFamily="34" charset="0"/>
                        </a:rPr>
                        <a:t>   Chapter</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1017868"/>
                  </a:ext>
                </a:extLst>
              </a:tr>
              <a:tr h="397334">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Rogue One: A Star Wars Story</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6833596"/>
                  </a:ext>
                </a:extLst>
              </a:tr>
              <a:tr h="397334">
                <a:tc rowSpan="6">
                  <a:txBody>
                    <a:bodyPr/>
                    <a:lstStyle/>
                    <a:p>
                      <a:pPr algn="ctr" fontAlgn="ctr"/>
                      <a:r>
                        <a:rPr lang="en-US" sz="2000" b="0" i="0" u="none" strike="noStrike">
                          <a:solidFill>
                            <a:srgbClr val="000000"/>
                          </a:solidFill>
                          <a:effectLst/>
                          <a:latin typeface="Calibri" panose="020F0502020204030204" pitchFamily="34" charset="0"/>
                        </a:rPr>
                        <a:t>2017</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Power Rangers</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3687417"/>
                  </a:ext>
                </a:extLst>
              </a:tr>
              <a:tr h="397334">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Spider-Man: Homecoming</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2753407"/>
                  </a:ext>
                </a:extLst>
              </a:tr>
              <a:tr h="397334">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Alien: Covenant</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0064022"/>
                  </a:ext>
                </a:extLst>
              </a:tr>
              <a:tr h="397334">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Blade Runner 2049</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4460799"/>
                  </a:ext>
                </a:extLst>
              </a:tr>
              <a:tr h="397334">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Star Wars: The Last Jedi</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1434460"/>
                  </a:ext>
                </a:extLst>
              </a:tr>
              <a:tr h="397334">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Singularity</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3783539"/>
                  </a:ext>
                </a:extLst>
              </a:tr>
              <a:tr h="397334">
                <a:tc rowSpan="2">
                  <a:txBody>
                    <a:bodyPr/>
                    <a:lstStyle/>
                    <a:p>
                      <a:pPr algn="ctr" fontAlgn="ctr"/>
                      <a:r>
                        <a:rPr lang="en-US" sz="2000" b="0" i="0" u="none" strike="noStrike">
                          <a:solidFill>
                            <a:srgbClr val="000000"/>
                          </a:solidFill>
                          <a:effectLst/>
                          <a:latin typeface="Calibri" panose="020F0502020204030204" pitchFamily="34" charset="0"/>
                        </a:rPr>
                        <a:t>2018</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Avengers: Infinity War</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5437847"/>
                  </a:ext>
                </a:extLst>
              </a:tr>
              <a:tr h="397334">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Extinction</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6541864"/>
                  </a:ext>
                </a:extLst>
              </a:tr>
            </a:tbl>
          </a:graphicData>
        </a:graphic>
      </p:graphicFrame>
      <p:graphicFrame>
        <p:nvGraphicFramePr>
          <p:cNvPr id="6" name="Table 5">
            <a:extLst>
              <a:ext uri="{FF2B5EF4-FFF2-40B4-BE49-F238E27FC236}">
                <a16:creationId xmlns:a16="http://schemas.microsoft.com/office/drawing/2014/main" id="{42EFC37F-0E20-ABBA-D0AD-E00191FD799E}"/>
              </a:ext>
            </a:extLst>
          </p:cNvPr>
          <p:cNvGraphicFramePr>
            <a:graphicFrameLocks noGrp="1"/>
          </p:cNvGraphicFramePr>
          <p:nvPr>
            <p:extLst>
              <p:ext uri="{D42A27DB-BD31-4B8C-83A1-F6EECF244321}">
                <p14:modId xmlns:p14="http://schemas.microsoft.com/office/powerpoint/2010/main" val="3195252443"/>
              </p:ext>
            </p:extLst>
          </p:nvPr>
        </p:nvGraphicFramePr>
        <p:xfrm>
          <a:off x="4753185" y="1059021"/>
          <a:ext cx="3964285" cy="5292964"/>
        </p:xfrm>
        <a:graphic>
          <a:graphicData uri="http://schemas.openxmlformats.org/drawingml/2006/table">
            <a:tbl>
              <a:tblPr/>
              <a:tblGrid>
                <a:gridCol w="968187">
                  <a:extLst>
                    <a:ext uri="{9D8B030D-6E8A-4147-A177-3AD203B41FA5}">
                      <a16:colId xmlns:a16="http://schemas.microsoft.com/office/drawing/2014/main" val="2598739373"/>
                    </a:ext>
                  </a:extLst>
                </a:gridCol>
                <a:gridCol w="2996098">
                  <a:extLst>
                    <a:ext uri="{9D8B030D-6E8A-4147-A177-3AD203B41FA5}">
                      <a16:colId xmlns:a16="http://schemas.microsoft.com/office/drawing/2014/main" val="462226368"/>
                    </a:ext>
                  </a:extLst>
                </a:gridCol>
              </a:tblGrid>
              <a:tr h="389526">
                <a:tc rowSpan="4">
                  <a:txBody>
                    <a:bodyPr/>
                    <a:lstStyle/>
                    <a:p>
                      <a:pPr algn="ctr" fontAlgn="ctr"/>
                      <a:r>
                        <a:rPr lang="en-US" sz="2000" b="0" i="0" u="none" strike="noStrike">
                          <a:solidFill>
                            <a:srgbClr val="000000"/>
                          </a:solidFill>
                          <a:effectLst/>
                          <a:latin typeface="Calibri" panose="020F0502020204030204" pitchFamily="34" charset="0"/>
                        </a:rPr>
                        <a:t>2019</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Alita: Battle Angel</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3047530"/>
                  </a:ext>
                </a:extLst>
              </a:tr>
              <a:tr h="389526">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Captain Marvel</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3490650"/>
                  </a:ext>
                </a:extLst>
              </a:tr>
              <a:tr h="389526">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Terminator: Dark Fate</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2690067"/>
                  </a:ext>
                </a:extLst>
              </a:tr>
              <a:tr h="389526">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a:t>
                      </a:r>
                      <a:r>
                        <a:rPr lang="en-US" sz="2000" b="0" i="1" u="none" strike="noStrike" dirty="0" err="1">
                          <a:solidFill>
                            <a:schemeClr val="accent5">
                              <a:lumMod val="50000"/>
                            </a:schemeClr>
                          </a:solidFill>
                          <a:effectLst/>
                          <a:latin typeface="Calibri" panose="020F0502020204030204" pitchFamily="34" charset="0"/>
                        </a:rPr>
                        <a:t>iHuman</a:t>
                      </a:r>
                      <a:endParaRPr lang="en-US" sz="2000" b="0" i="1" u="none" strike="noStrike" dirty="0">
                        <a:solidFill>
                          <a:schemeClr val="accent5">
                            <a:lumMod val="50000"/>
                          </a:schemeClr>
                        </a:solidFill>
                        <a:effectLst/>
                        <a:latin typeface="Calibri" panose="020F0502020204030204" pitchFamily="34" charset="0"/>
                      </a:endParaRP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617283"/>
                  </a:ext>
                </a:extLst>
              </a:tr>
              <a:tr h="389526">
                <a:tc rowSpan="2">
                  <a:txBody>
                    <a:bodyPr/>
                    <a:lstStyle/>
                    <a:p>
                      <a:pPr algn="ctr" fontAlgn="ctr"/>
                      <a:r>
                        <a:rPr lang="en-US" sz="2000" b="0" i="0" u="none" strike="noStrike" dirty="0">
                          <a:solidFill>
                            <a:srgbClr val="000000"/>
                          </a:solidFill>
                          <a:effectLst/>
                          <a:latin typeface="Calibri" panose="020F0502020204030204" pitchFamily="34" charset="0"/>
                        </a:rPr>
                        <a:t>2020</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Superintelligence</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125457"/>
                  </a:ext>
                </a:extLst>
              </a:tr>
              <a:tr h="389526">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Invasion</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221672"/>
                  </a:ext>
                </a:extLst>
              </a:tr>
              <a:tr h="389526">
                <a:tc rowSpan="4">
                  <a:txBody>
                    <a:bodyPr/>
                    <a:lstStyle/>
                    <a:p>
                      <a:pPr algn="ctr" fontAlgn="ctr"/>
                      <a:r>
                        <a:rPr lang="en-US" sz="2000" b="0" i="0" u="none" strike="noStrike">
                          <a:solidFill>
                            <a:srgbClr val="000000"/>
                          </a:solidFill>
                          <a:effectLst/>
                          <a:latin typeface="Calibri" panose="020F0502020204030204" pitchFamily="34" charset="0"/>
                        </a:rPr>
                        <a:t>2021</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Finch</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9995443"/>
                  </a:ext>
                </a:extLst>
              </a:tr>
              <a:tr h="389526">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Free Guy</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2247832"/>
                  </a:ext>
                </a:extLst>
              </a:tr>
              <a:tr h="389526">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The Mitchells vs The </a:t>
                      </a:r>
                    </a:p>
                    <a:p>
                      <a:pPr algn="l" fontAlgn="b"/>
                      <a:r>
                        <a:rPr lang="en-US" sz="2000" b="0" i="1" u="none" strike="noStrike" dirty="0">
                          <a:solidFill>
                            <a:schemeClr val="accent5">
                              <a:lumMod val="50000"/>
                            </a:schemeClr>
                          </a:solidFill>
                          <a:effectLst/>
                          <a:latin typeface="Calibri" panose="020F0502020204030204" pitchFamily="34" charset="0"/>
                        </a:rPr>
                        <a:t>  Machine</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6045158"/>
                  </a:ext>
                </a:extLst>
              </a:tr>
              <a:tr h="389526">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The Matrix: Resurrections</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5869399"/>
                  </a:ext>
                </a:extLst>
              </a:tr>
              <a:tr h="389526">
                <a:tc rowSpan="2">
                  <a:txBody>
                    <a:bodyPr/>
                    <a:lstStyle/>
                    <a:p>
                      <a:pPr algn="ctr" fontAlgn="ctr"/>
                      <a:r>
                        <a:rPr lang="en-US" sz="2000" b="0" i="0" u="none" strike="noStrike">
                          <a:solidFill>
                            <a:srgbClr val="000000"/>
                          </a:solidFill>
                          <a:effectLst/>
                          <a:latin typeface="Calibri" panose="020F0502020204030204" pitchFamily="34" charset="0"/>
                        </a:rPr>
                        <a:t>2022</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a:t>
                      </a:r>
                      <a:r>
                        <a:rPr lang="en-US" sz="2000" b="0" i="1" u="none" strike="noStrike" dirty="0" err="1">
                          <a:solidFill>
                            <a:schemeClr val="accent5">
                              <a:lumMod val="50000"/>
                            </a:schemeClr>
                          </a:solidFill>
                          <a:effectLst/>
                          <a:latin typeface="Calibri" panose="020F0502020204030204" pitchFamily="34" charset="0"/>
                        </a:rPr>
                        <a:t>Moonfall</a:t>
                      </a:r>
                      <a:endParaRPr lang="en-US" sz="2000" b="0" i="1" u="none" strike="noStrike" dirty="0">
                        <a:solidFill>
                          <a:schemeClr val="accent5">
                            <a:lumMod val="50000"/>
                          </a:schemeClr>
                        </a:solidFill>
                        <a:effectLst/>
                        <a:latin typeface="Calibri" panose="020F0502020204030204" pitchFamily="34" charset="0"/>
                      </a:endParaRP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1925777"/>
                  </a:ext>
                </a:extLst>
              </a:tr>
              <a:tr h="389526">
                <a:tc vMerge="1">
                  <a:txBody>
                    <a:bodyPr/>
                    <a:lstStyle/>
                    <a:p>
                      <a:endParaRPr lang="en-US"/>
                    </a:p>
                  </a:txBody>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Brian and Charles</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768780"/>
                  </a:ext>
                </a:extLst>
              </a:tr>
              <a:tr h="389526">
                <a:tc>
                  <a:txBody>
                    <a:bodyPr/>
                    <a:lstStyle/>
                    <a:p>
                      <a:pPr algn="ctr" fontAlgn="ctr"/>
                      <a:r>
                        <a:rPr lang="en-US" sz="2000" b="0" i="0" u="none" strike="noStrike">
                          <a:solidFill>
                            <a:srgbClr val="000000"/>
                          </a:solidFill>
                          <a:effectLst/>
                          <a:latin typeface="Calibri" panose="020F0502020204030204" pitchFamily="34" charset="0"/>
                        </a:rPr>
                        <a:t>2023</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0" i="1" u="none" strike="noStrike" dirty="0">
                          <a:solidFill>
                            <a:schemeClr val="accent5">
                              <a:lumMod val="50000"/>
                            </a:schemeClr>
                          </a:solidFill>
                          <a:effectLst/>
                          <a:latin typeface="Calibri" panose="020F0502020204030204" pitchFamily="34" charset="0"/>
                        </a:rPr>
                        <a:t> M3GAN</a:t>
                      </a:r>
                    </a:p>
                  </a:txBody>
                  <a:tcPr marL="9052" marR="9052" marT="90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7229634"/>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32F52C39-1073-DE81-4F08-8191AE9EA18A}"/>
              </a:ext>
            </a:extLst>
          </p:cNvPr>
          <p:cNvSpPr>
            <a:spLocks noGrp="1" noChangeArrowheads="1"/>
          </p:cNvSpPr>
          <p:nvPr>
            <p:ph type="title"/>
          </p:nvPr>
        </p:nvSpPr>
        <p:spPr/>
        <p:txBody>
          <a:bodyPr/>
          <a:lstStyle/>
          <a:p>
            <a:r>
              <a:rPr lang="en-US" altLang="en-US" b="1" dirty="0"/>
              <a:t>What’s Going On?</a:t>
            </a:r>
          </a:p>
        </p:txBody>
      </p:sp>
      <p:sp>
        <p:nvSpPr>
          <p:cNvPr id="70659" name="Content Placeholder 2">
            <a:extLst>
              <a:ext uri="{FF2B5EF4-FFF2-40B4-BE49-F238E27FC236}">
                <a16:creationId xmlns:a16="http://schemas.microsoft.com/office/drawing/2014/main" id="{0DD93EBF-3E08-C18C-598F-BC2438004892}"/>
              </a:ext>
            </a:extLst>
          </p:cNvPr>
          <p:cNvSpPr>
            <a:spLocks noGrp="1" noChangeArrowheads="1"/>
          </p:cNvSpPr>
          <p:nvPr>
            <p:ph idx="1"/>
          </p:nvPr>
        </p:nvSpPr>
        <p:spPr>
          <a:xfrm>
            <a:off x="341313" y="1538288"/>
            <a:ext cx="8455025" cy="4341812"/>
          </a:xfrm>
        </p:spPr>
        <p:txBody>
          <a:bodyPr/>
          <a:lstStyle/>
          <a:p>
            <a:pPr marL="514350" indent="-514350">
              <a:buFontTx/>
              <a:buAutoNum type="arabicPeriod" startAt="2"/>
            </a:pPr>
            <a:r>
              <a:rPr lang="en-US" altLang="en-US" sz="2800" dirty="0">
                <a:solidFill>
                  <a:srgbClr val="0070C0"/>
                </a:solidFill>
              </a:rPr>
              <a:t>Massive Increases in Machine Automation </a:t>
            </a:r>
            <a:r>
              <a:rPr lang="en-US" altLang="en-US" sz="2800" dirty="0"/>
              <a:t>for Text, Voice and Image Recognition, Yet…</a:t>
            </a:r>
          </a:p>
        </p:txBody>
      </p:sp>
      <p:pic>
        <p:nvPicPr>
          <p:cNvPr id="2" name="Picture 1">
            <a:extLst>
              <a:ext uri="{FF2B5EF4-FFF2-40B4-BE49-F238E27FC236}">
                <a16:creationId xmlns:a16="http://schemas.microsoft.com/office/drawing/2014/main" id="{CDEC3699-2FAD-2250-773B-8EE3A3AB9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9596" y="2633733"/>
            <a:ext cx="2770346" cy="1803184"/>
          </a:xfrm>
          <a:prstGeom prst="rect">
            <a:avLst/>
          </a:prstGeom>
        </p:spPr>
      </p:pic>
      <p:sp>
        <p:nvSpPr>
          <p:cNvPr id="3" name="Content Placeholder 2">
            <a:extLst>
              <a:ext uri="{FF2B5EF4-FFF2-40B4-BE49-F238E27FC236}">
                <a16:creationId xmlns:a16="http://schemas.microsoft.com/office/drawing/2014/main" id="{84C2C63E-E2C4-1E5A-4012-D90BF0B5B022}"/>
              </a:ext>
            </a:extLst>
          </p:cNvPr>
          <p:cNvSpPr txBox="1">
            <a:spLocks noChangeArrowheads="1"/>
          </p:cNvSpPr>
          <p:nvPr/>
        </p:nvSpPr>
        <p:spPr bwMode="auto">
          <a:xfrm>
            <a:off x="347662" y="2709045"/>
            <a:ext cx="5691934" cy="204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buFontTx/>
              <a:buNone/>
            </a:pPr>
            <a:r>
              <a:rPr lang="en-US" altLang="en-US" sz="2800" kern="0" dirty="0"/>
              <a:t>	There Remains Some </a:t>
            </a:r>
            <a:r>
              <a:rPr lang="en-US" altLang="en-US" sz="2800" kern="0" dirty="0">
                <a:solidFill>
                  <a:srgbClr val="0070C0"/>
                </a:solidFill>
              </a:rPr>
              <a:t>Apparent Oversimplification </a:t>
            </a:r>
            <a:r>
              <a:rPr lang="en-US" altLang="en-US" sz="2800" kern="0" dirty="0"/>
              <a:t>(or Trivializing) as to What Constitutes ‘Intelligence,’</a:t>
            </a:r>
          </a:p>
        </p:txBody>
      </p:sp>
      <p:sp>
        <p:nvSpPr>
          <p:cNvPr id="4" name="Content Placeholder 2">
            <a:extLst>
              <a:ext uri="{FF2B5EF4-FFF2-40B4-BE49-F238E27FC236}">
                <a16:creationId xmlns:a16="http://schemas.microsoft.com/office/drawing/2014/main" id="{D8DFA089-78A9-AF31-82E3-D17F6DEFEE35}"/>
              </a:ext>
            </a:extLst>
          </p:cNvPr>
          <p:cNvSpPr txBox="1">
            <a:spLocks noChangeArrowheads="1"/>
          </p:cNvSpPr>
          <p:nvPr/>
        </p:nvSpPr>
        <p:spPr bwMode="auto">
          <a:xfrm>
            <a:off x="341312" y="4436917"/>
            <a:ext cx="8455025" cy="11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buFontTx/>
              <a:buNone/>
            </a:pPr>
            <a:r>
              <a:rPr lang="en-US" altLang="en-US" sz="2800" kern="0" dirty="0"/>
              <a:t>	‘Learning’ or ‘Consciousness’ (Consistent with Early AI Researchers’ Claims)</a:t>
            </a:r>
          </a:p>
        </p:txBody>
      </p:sp>
      <p:sp>
        <p:nvSpPr>
          <p:cNvPr id="5" name="TextBox 4">
            <a:extLst>
              <a:ext uri="{FF2B5EF4-FFF2-40B4-BE49-F238E27FC236}">
                <a16:creationId xmlns:a16="http://schemas.microsoft.com/office/drawing/2014/main" id="{1834D689-D01D-31F6-2FFE-11655834B1D4}"/>
              </a:ext>
            </a:extLst>
          </p:cNvPr>
          <p:cNvSpPr txBox="1"/>
          <p:nvPr/>
        </p:nvSpPr>
        <p:spPr>
          <a:xfrm>
            <a:off x="8086165" y="6520856"/>
            <a:ext cx="928370" cy="276999"/>
          </a:xfrm>
          <a:prstGeom prst="rect">
            <a:avLst/>
          </a:prstGeom>
          <a:noFill/>
        </p:spPr>
        <p:txBody>
          <a:bodyPr wrap="square" rtlCol="0">
            <a:spAutoFit/>
          </a:bodyPr>
          <a:lstStyle/>
          <a:p>
            <a:r>
              <a:rPr lang="en-US" sz="1200" b="1" dirty="0"/>
              <a:t>(2 of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A640F35-0B98-C6BB-247A-184B801A346B}"/>
              </a:ext>
            </a:extLst>
          </p:cNvPr>
          <p:cNvSpPr>
            <a:spLocks noGrp="1" noChangeArrowheads="1"/>
          </p:cNvSpPr>
          <p:nvPr>
            <p:ph type="title"/>
          </p:nvPr>
        </p:nvSpPr>
        <p:spPr>
          <a:xfrm>
            <a:off x="457200" y="274638"/>
            <a:ext cx="8229600" cy="892174"/>
          </a:xfrm>
        </p:spPr>
        <p:txBody>
          <a:bodyPr/>
          <a:lstStyle/>
          <a:p>
            <a:r>
              <a:rPr lang="en-US" altLang="en-US" b="1" dirty="0"/>
              <a:t>What’s Going On?</a:t>
            </a:r>
          </a:p>
        </p:txBody>
      </p:sp>
      <p:sp>
        <p:nvSpPr>
          <p:cNvPr id="71683" name="Content Placeholder 2">
            <a:extLst>
              <a:ext uri="{FF2B5EF4-FFF2-40B4-BE49-F238E27FC236}">
                <a16:creationId xmlns:a16="http://schemas.microsoft.com/office/drawing/2014/main" id="{12F352EC-54A6-4DDA-3E2F-34E44C911AB3}"/>
              </a:ext>
            </a:extLst>
          </p:cNvPr>
          <p:cNvSpPr>
            <a:spLocks noGrp="1" noChangeArrowheads="1"/>
          </p:cNvSpPr>
          <p:nvPr>
            <p:ph idx="1"/>
          </p:nvPr>
        </p:nvSpPr>
        <p:spPr>
          <a:xfrm>
            <a:off x="384175" y="1359693"/>
            <a:ext cx="8455025" cy="1586753"/>
          </a:xfrm>
        </p:spPr>
        <p:txBody>
          <a:bodyPr/>
          <a:lstStyle/>
          <a:p>
            <a:pPr marL="514350" indent="-514350">
              <a:buFontTx/>
              <a:buAutoNum type="arabicPeriod" startAt="3"/>
            </a:pPr>
            <a:r>
              <a:rPr lang="en-US" altLang="en-US" sz="2800" dirty="0">
                <a:solidFill>
                  <a:srgbClr val="0070C0"/>
                </a:solidFill>
              </a:rPr>
              <a:t>Extensive Improvements </a:t>
            </a:r>
            <a:r>
              <a:rPr lang="en-US" altLang="en-US" sz="2800" dirty="0"/>
              <a:t>in Pattern Recognition (Voice, Images, Music, Highways) Yet…</a:t>
            </a:r>
          </a:p>
        </p:txBody>
      </p:sp>
      <p:pic>
        <p:nvPicPr>
          <p:cNvPr id="2" name="Picture 1">
            <a:extLst>
              <a:ext uri="{FF2B5EF4-FFF2-40B4-BE49-F238E27FC236}">
                <a16:creationId xmlns:a16="http://schemas.microsoft.com/office/drawing/2014/main" id="{C5174AEB-BE50-A949-0961-4C229D391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652" y="2680447"/>
            <a:ext cx="2518173" cy="2514188"/>
          </a:xfrm>
          <a:prstGeom prst="rect">
            <a:avLst/>
          </a:prstGeom>
        </p:spPr>
      </p:pic>
      <p:sp>
        <p:nvSpPr>
          <p:cNvPr id="3" name="Content Placeholder 2">
            <a:extLst>
              <a:ext uri="{FF2B5EF4-FFF2-40B4-BE49-F238E27FC236}">
                <a16:creationId xmlns:a16="http://schemas.microsoft.com/office/drawing/2014/main" id="{5F42617F-46C4-4D84-6891-F53BEFEBC041}"/>
              </a:ext>
            </a:extLst>
          </p:cNvPr>
          <p:cNvSpPr txBox="1">
            <a:spLocks noChangeArrowheads="1"/>
          </p:cNvSpPr>
          <p:nvPr/>
        </p:nvSpPr>
        <p:spPr bwMode="auto">
          <a:xfrm>
            <a:off x="384175" y="2705870"/>
            <a:ext cx="5857477" cy="31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buFontTx/>
              <a:buNone/>
            </a:pPr>
            <a:r>
              <a:rPr lang="en-US" altLang="en-US" sz="2800" kern="0" dirty="0"/>
              <a:t>	There Remains </a:t>
            </a:r>
            <a:r>
              <a:rPr lang="en-US" altLang="en-US" sz="2800" kern="0" dirty="0">
                <a:solidFill>
                  <a:srgbClr val="0070C0"/>
                </a:solidFill>
              </a:rPr>
              <a:t>Significant Overstatement </a:t>
            </a:r>
            <a:r>
              <a:rPr lang="en-US" altLang="en-US" sz="2800" kern="0" dirty="0"/>
              <a:t>(bordering on wild claims) as to What has Technically Been Achieved Regarding Machine Autonomy, Learning, and Intelligent Behavior </a:t>
            </a:r>
          </a:p>
          <a:p>
            <a:pPr marL="514350" indent="-514350">
              <a:buFontTx/>
              <a:buAutoNum type="arabicPeriod" startAt="3"/>
            </a:pPr>
            <a:endParaRPr lang="en-US" altLang="en-US" sz="2800" kern="0" dirty="0"/>
          </a:p>
        </p:txBody>
      </p:sp>
      <p:sp>
        <p:nvSpPr>
          <p:cNvPr id="5" name="TextBox 4">
            <a:extLst>
              <a:ext uri="{FF2B5EF4-FFF2-40B4-BE49-F238E27FC236}">
                <a16:creationId xmlns:a16="http://schemas.microsoft.com/office/drawing/2014/main" id="{5B4019CA-F820-BF93-C2C0-923D84252DDE}"/>
              </a:ext>
            </a:extLst>
          </p:cNvPr>
          <p:cNvSpPr txBox="1"/>
          <p:nvPr/>
        </p:nvSpPr>
        <p:spPr>
          <a:xfrm>
            <a:off x="8086165" y="6520856"/>
            <a:ext cx="928370" cy="276999"/>
          </a:xfrm>
          <a:prstGeom prst="rect">
            <a:avLst/>
          </a:prstGeom>
          <a:noFill/>
        </p:spPr>
        <p:txBody>
          <a:bodyPr wrap="square" rtlCol="0">
            <a:spAutoFit/>
          </a:bodyPr>
          <a:lstStyle/>
          <a:p>
            <a:r>
              <a:rPr lang="en-US" sz="1200" b="1" dirty="0"/>
              <a:t>(3 of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1">
            <a:extLst>
              <a:ext uri="{FF2B5EF4-FFF2-40B4-BE49-F238E27FC236}">
                <a16:creationId xmlns:a16="http://schemas.microsoft.com/office/drawing/2014/main" id="{DA507A0C-1DA7-E0E4-DDCD-CDBFF751A2FF}"/>
              </a:ext>
            </a:extLst>
          </p:cNvPr>
          <p:cNvSpPr txBox="1">
            <a:spLocks noChangeArrowheads="1"/>
          </p:cNvSpPr>
          <p:nvPr/>
        </p:nvSpPr>
        <p:spPr bwMode="auto">
          <a:xfrm>
            <a:off x="129465" y="6572472"/>
            <a:ext cx="76736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800" dirty="0">
                <a:solidFill>
                  <a:srgbClr val="000000"/>
                </a:solidFill>
              </a:rPr>
              <a:t>Sources: nm.org    </a:t>
            </a:r>
            <a:r>
              <a:rPr kumimoji="0" lang="en-US" altLang="en-US" sz="800" b="0" i="0" u="none" strike="noStrike" kern="1200" cap="none" spc="0" normalizeH="0" baseline="0" noProof="0" dirty="0">
                <a:ln>
                  <a:noFill/>
                </a:ln>
                <a:solidFill>
                  <a:srgbClr val="000000"/>
                </a:solidFill>
                <a:effectLst/>
                <a:uLnTx/>
                <a:uFillTx/>
              </a:rPr>
              <a:t>https://www.rt.com/news/577647-predictions-ai-human-brain/ </a:t>
            </a:r>
            <a:r>
              <a:rPr lang="en-US" altLang="en-US" sz="800" i="1" noProof="0" dirty="0"/>
              <a:t>b</a:t>
            </a:r>
            <a:r>
              <a:rPr lang="en-US" sz="800" i="1" dirty="0"/>
              <a:t>y</a:t>
            </a:r>
            <a:r>
              <a:rPr lang="en-US" sz="800" b="1" i="1" dirty="0"/>
              <a:t> Dr. Mathew </a:t>
            </a:r>
            <a:r>
              <a:rPr lang="en-US" sz="800" b="1" i="1" dirty="0" err="1"/>
              <a:t>Maavak</a:t>
            </a:r>
            <a:r>
              <a:rPr lang="en-US" sz="800" i="1" dirty="0"/>
              <a:t>, a Malaysian expert on risk foresight and governance</a:t>
            </a:r>
            <a:endParaRPr kumimoji="0" lang="en-US" altLang="en-US" sz="800" b="0" i="0" u="none" strike="noStrike" kern="1200" cap="none" spc="0" normalizeH="0" baseline="0" noProof="0" dirty="0">
              <a:ln>
                <a:noFill/>
              </a:ln>
              <a:solidFill>
                <a:srgbClr val="000000"/>
              </a:solidFill>
              <a:effectLst/>
              <a:uLnTx/>
              <a:uFillTx/>
            </a:endParaRPr>
          </a:p>
        </p:txBody>
      </p:sp>
      <p:sp>
        <p:nvSpPr>
          <p:cNvPr id="109571" name="TextBox 2">
            <a:extLst>
              <a:ext uri="{FF2B5EF4-FFF2-40B4-BE49-F238E27FC236}">
                <a16:creationId xmlns:a16="http://schemas.microsoft.com/office/drawing/2014/main" id="{26769443-7DCF-17B0-3048-9A39A4782A60}"/>
              </a:ext>
            </a:extLst>
          </p:cNvPr>
          <p:cNvSpPr txBox="1">
            <a:spLocks noChangeArrowheads="1"/>
          </p:cNvSpPr>
          <p:nvPr/>
        </p:nvSpPr>
        <p:spPr bwMode="auto">
          <a:xfrm>
            <a:off x="266654" y="1986281"/>
            <a:ext cx="8610692" cy="453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With new alarming predictions being made every week, it is important to </a:t>
            </a:r>
            <a:r>
              <a:rPr kumimoji="0" lang="en-US" alt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consider the current limitations of AI</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285750" indent="-285750">
              <a:spcBef>
                <a:spcPts val="1200"/>
              </a:spcBef>
              <a:buFont typeface="Arial" panose="020B0604020202020204" pitchFamily="34" charset="0"/>
              <a:buChar char="•"/>
              <a:defRPr/>
            </a:pPr>
            <a:r>
              <a:rPr lang="en-US" altLang="en-US" dirty="0">
                <a:solidFill>
                  <a:srgbClr val="000000"/>
                </a:solidFill>
              </a:rPr>
              <a:t>The human brain provides the best reference point:  </a:t>
            </a:r>
          </a:p>
          <a:p>
            <a:pPr marL="627063" lvl="1">
              <a:spcBef>
                <a:spcPts val="400"/>
              </a:spcBef>
              <a:buFont typeface="Wingdings" panose="05000000000000000000" pitchFamily="2" charset="2"/>
              <a:buChar char="§"/>
              <a:defRPr/>
            </a:pPr>
            <a:r>
              <a:rPr lang="en-US" altLang="en-US" dirty="0">
                <a:solidFill>
                  <a:srgbClr val="000000"/>
                </a:solidFill>
              </a:rPr>
              <a:t>Research suggests the human brain consists of about </a:t>
            </a:r>
            <a:r>
              <a:rPr lang="en-US" altLang="en-US" b="1" dirty="0">
                <a:solidFill>
                  <a:srgbClr val="0070C0"/>
                </a:solidFill>
              </a:rPr>
              <a:t>86 billion neurons</a:t>
            </a:r>
            <a:r>
              <a:rPr lang="en-US" altLang="en-US" dirty="0">
                <a:solidFill>
                  <a:srgbClr val="000000"/>
                </a:solidFill>
              </a:rPr>
              <a:t>. </a:t>
            </a:r>
          </a:p>
          <a:p>
            <a:pPr marL="627063" lvl="1">
              <a:spcBef>
                <a:spcPts val="400"/>
              </a:spcBef>
              <a:buFont typeface="Wingdings" panose="05000000000000000000" pitchFamily="2" charset="2"/>
              <a:buChar char="§"/>
              <a:defRPr/>
            </a:pPr>
            <a:r>
              <a:rPr lang="en-US" altLang="en-US" dirty="0">
                <a:solidFill>
                  <a:srgbClr val="000000"/>
                </a:solidFill>
              </a:rPr>
              <a:t>Each neuron forms connections to other neurons, which could add up to </a:t>
            </a:r>
            <a:r>
              <a:rPr lang="en-US" altLang="en-US" b="1" dirty="0">
                <a:solidFill>
                  <a:srgbClr val="0070C0"/>
                </a:solidFill>
              </a:rPr>
              <a:t>1 quadrillion (1,000 trillion) connections.</a:t>
            </a:r>
            <a:endParaRPr kumimoji="0" lang="en-US" altLang="en-US" b="1" i="0" u="none" strike="noStrike" kern="1200" cap="none" spc="0" normalizeH="0" baseline="0" noProof="0" dirty="0">
              <a:ln>
                <a:noFill/>
              </a:ln>
              <a:solidFill>
                <a:srgbClr val="0070C0"/>
              </a:solidFill>
              <a:effectLst/>
              <a:uLnTx/>
              <a:uFillTx/>
            </a:endParaRP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scientific community broadly divides its major functions into a dozen primary categories (e.g., decisions, emotions, perception, language, memories, etc.), but where sentience (or consciousness) lies within these categories remains an open question (i.e., they don’t know).</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“If we cannot fully understand how the human brain works or even define sentience, </a:t>
            </a:r>
            <a:r>
              <a:rPr kumimoji="0" lang="en-US" alt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why are we cutting and pasting plots from sci-fi flicks onto our reality?</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Title 1">
            <a:extLst>
              <a:ext uri="{FF2B5EF4-FFF2-40B4-BE49-F238E27FC236}">
                <a16:creationId xmlns:a16="http://schemas.microsoft.com/office/drawing/2014/main" id="{F4F09833-3EEA-F700-A51E-5C8464AC14CE}"/>
              </a:ext>
            </a:extLst>
          </p:cNvPr>
          <p:cNvSpPr txBox="1">
            <a:spLocks noChangeArrowheads="1"/>
          </p:cNvSpPr>
          <p:nvPr/>
        </p:nvSpPr>
        <p:spPr>
          <a:xfrm>
            <a:off x="399914" y="262438"/>
            <a:ext cx="5488669" cy="10350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sz="4000" b="1" kern="0" dirty="0"/>
              <a:t>Where Is This Going?</a:t>
            </a:r>
          </a:p>
        </p:txBody>
      </p:sp>
      <p:pic>
        <p:nvPicPr>
          <p:cNvPr id="4" name="Picture 3">
            <a:extLst>
              <a:ext uri="{FF2B5EF4-FFF2-40B4-BE49-F238E27FC236}">
                <a16:creationId xmlns:a16="http://schemas.microsoft.com/office/drawing/2014/main" id="{87BCA94B-8ACA-CBC8-5AE0-F96A738C8FC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980612" y="177806"/>
            <a:ext cx="3033923" cy="1703473"/>
          </a:xfrm>
          <a:prstGeom prst="rect">
            <a:avLst/>
          </a:prstGeom>
        </p:spPr>
      </p:pic>
      <p:sp>
        <p:nvSpPr>
          <p:cNvPr id="5" name="TextBox 2">
            <a:extLst>
              <a:ext uri="{FF2B5EF4-FFF2-40B4-BE49-F238E27FC236}">
                <a16:creationId xmlns:a16="http://schemas.microsoft.com/office/drawing/2014/main" id="{9154710E-6F2C-65AD-5FA5-969898AF93C3}"/>
              </a:ext>
            </a:extLst>
          </p:cNvPr>
          <p:cNvSpPr txBox="1">
            <a:spLocks noChangeArrowheads="1"/>
          </p:cNvSpPr>
          <p:nvPr/>
        </p:nvSpPr>
        <p:spPr bwMode="auto">
          <a:xfrm>
            <a:off x="266654" y="1234948"/>
            <a:ext cx="55806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Despite the hype, artificial intelligence remains inferior to the human brain </a:t>
            </a:r>
          </a:p>
        </p:txBody>
      </p:sp>
      <p:sp>
        <p:nvSpPr>
          <p:cNvPr id="2" name="TextBox 1">
            <a:extLst>
              <a:ext uri="{FF2B5EF4-FFF2-40B4-BE49-F238E27FC236}">
                <a16:creationId xmlns:a16="http://schemas.microsoft.com/office/drawing/2014/main" id="{6E980533-3AB7-390A-BB13-EC0327833F74}"/>
              </a:ext>
            </a:extLst>
          </p:cNvPr>
          <p:cNvSpPr txBox="1"/>
          <p:nvPr/>
        </p:nvSpPr>
        <p:spPr>
          <a:xfrm>
            <a:off x="8086165" y="6520856"/>
            <a:ext cx="928370" cy="276999"/>
          </a:xfrm>
          <a:prstGeom prst="rect">
            <a:avLst/>
          </a:prstGeom>
          <a:noFill/>
        </p:spPr>
        <p:txBody>
          <a:bodyPr wrap="square" rtlCol="0">
            <a:spAutoFit/>
          </a:bodyPr>
          <a:lstStyle/>
          <a:p>
            <a:r>
              <a:rPr lang="en-US" sz="1200" b="1" dirty="0"/>
              <a:t>(1 of 4)</a:t>
            </a:r>
          </a:p>
        </p:txBody>
      </p:sp>
    </p:spTree>
    <p:extLst>
      <p:ext uri="{BB962C8B-B14F-4D97-AF65-F5344CB8AC3E}">
        <p14:creationId xmlns:p14="http://schemas.microsoft.com/office/powerpoint/2010/main" val="146294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500"/>
                                        <p:tgtEl>
                                          <p:spTgt spid="109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571">
                                            <p:txEl>
                                              <p:pRg st="1" end="1"/>
                                            </p:txEl>
                                          </p:spTgt>
                                        </p:tgtEl>
                                        <p:attrNameLst>
                                          <p:attrName>style.visibility</p:attrName>
                                        </p:attrNameLst>
                                      </p:cBhvr>
                                      <p:to>
                                        <p:strVal val="visible"/>
                                      </p:to>
                                    </p:set>
                                    <p:animEffect transition="in" filter="fade">
                                      <p:cBhvr>
                                        <p:cTn id="12" dur="500"/>
                                        <p:tgtEl>
                                          <p:spTgt spid="109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571">
                                            <p:txEl>
                                              <p:pRg st="2" end="2"/>
                                            </p:txEl>
                                          </p:spTgt>
                                        </p:tgtEl>
                                        <p:attrNameLst>
                                          <p:attrName>style.visibility</p:attrName>
                                        </p:attrNameLst>
                                      </p:cBhvr>
                                      <p:to>
                                        <p:strVal val="visible"/>
                                      </p:to>
                                    </p:set>
                                    <p:animEffect transition="in" filter="fade">
                                      <p:cBhvr>
                                        <p:cTn id="17" dur="500"/>
                                        <p:tgtEl>
                                          <p:spTgt spid="1095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571">
                                            <p:txEl>
                                              <p:pRg st="3" end="3"/>
                                            </p:txEl>
                                          </p:spTgt>
                                        </p:tgtEl>
                                        <p:attrNameLst>
                                          <p:attrName>style.visibility</p:attrName>
                                        </p:attrNameLst>
                                      </p:cBhvr>
                                      <p:to>
                                        <p:strVal val="visible"/>
                                      </p:to>
                                    </p:set>
                                    <p:animEffect transition="in" filter="fade">
                                      <p:cBhvr>
                                        <p:cTn id="22" dur="500"/>
                                        <p:tgtEl>
                                          <p:spTgt spid="1095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9571">
                                            <p:txEl>
                                              <p:pRg st="4" end="4"/>
                                            </p:txEl>
                                          </p:spTgt>
                                        </p:tgtEl>
                                        <p:attrNameLst>
                                          <p:attrName>style.visibility</p:attrName>
                                        </p:attrNameLst>
                                      </p:cBhvr>
                                      <p:to>
                                        <p:strVal val="visible"/>
                                      </p:to>
                                    </p:set>
                                    <p:animEffect transition="in" filter="fade">
                                      <p:cBhvr>
                                        <p:cTn id="27" dur="500"/>
                                        <p:tgtEl>
                                          <p:spTgt spid="1095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9571">
                                            <p:txEl>
                                              <p:pRg st="5" end="5"/>
                                            </p:txEl>
                                          </p:spTgt>
                                        </p:tgtEl>
                                        <p:attrNameLst>
                                          <p:attrName>style.visibility</p:attrName>
                                        </p:attrNameLst>
                                      </p:cBhvr>
                                      <p:to>
                                        <p:strVal val="visible"/>
                                      </p:to>
                                    </p:set>
                                    <p:animEffect transition="in" filter="fade">
                                      <p:cBhvr>
                                        <p:cTn id="32" dur="500"/>
                                        <p:tgtEl>
                                          <p:spTgt spid="1095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90E96717-0A6F-7B35-2581-F6F7FE94D18F}"/>
              </a:ext>
            </a:extLst>
          </p:cNvPr>
          <p:cNvSpPr>
            <a:spLocks noGrp="1" noChangeArrowheads="1"/>
          </p:cNvSpPr>
          <p:nvPr>
            <p:ph type="title"/>
          </p:nvPr>
        </p:nvSpPr>
        <p:spPr>
          <a:xfrm>
            <a:off x="457200" y="274638"/>
            <a:ext cx="6291263" cy="944562"/>
          </a:xfrm>
        </p:spPr>
        <p:txBody>
          <a:bodyPr/>
          <a:lstStyle/>
          <a:p>
            <a:r>
              <a:rPr lang="en-US" altLang="en-US" sz="4000" b="1" dirty="0"/>
              <a:t>Where Is This Going?</a:t>
            </a:r>
          </a:p>
        </p:txBody>
      </p:sp>
      <p:sp>
        <p:nvSpPr>
          <p:cNvPr id="74755" name="Content Placeholder 2">
            <a:extLst>
              <a:ext uri="{FF2B5EF4-FFF2-40B4-BE49-F238E27FC236}">
                <a16:creationId xmlns:a16="http://schemas.microsoft.com/office/drawing/2014/main" id="{130FD87E-0569-9B56-1065-D72A2305B84A}"/>
              </a:ext>
            </a:extLst>
          </p:cNvPr>
          <p:cNvSpPr>
            <a:spLocks noGrp="1" noChangeArrowheads="1"/>
          </p:cNvSpPr>
          <p:nvPr>
            <p:ph idx="1"/>
          </p:nvPr>
        </p:nvSpPr>
        <p:spPr>
          <a:xfrm>
            <a:off x="327025" y="1524000"/>
            <a:ext cx="8229600" cy="4456113"/>
          </a:xfrm>
        </p:spPr>
        <p:txBody>
          <a:bodyPr/>
          <a:lstStyle/>
          <a:p>
            <a:r>
              <a:rPr lang="en-US" altLang="en-US" sz="2400" dirty="0"/>
              <a:t>Does that mean </a:t>
            </a:r>
            <a:r>
              <a:rPr lang="en-US" altLang="en-US" sz="2400" dirty="0">
                <a:solidFill>
                  <a:srgbClr val="0070C0"/>
                </a:solidFill>
              </a:rPr>
              <a:t>it’s time to brace for “the Singularity” </a:t>
            </a:r>
            <a:r>
              <a:rPr lang="en-US" altLang="en-US" sz="2400" dirty="0"/>
              <a:t>— the hypothesized moment when superintelligent machines start improving themselves without human involvement, triggering a runaway cycle that leaves lowly humans ever further in the dust, with terrifying consequences?</a:t>
            </a:r>
          </a:p>
          <a:p>
            <a:r>
              <a:rPr lang="en-US" altLang="en-US" sz="2400" dirty="0"/>
              <a:t>Or, is AI </a:t>
            </a:r>
            <a:r>
              <a:rPr lang="en-US" altLang="en-US" sz="2400" dirty="0">
                <a:solidFill>
                  <a:srgbClr val="0070C0"/>
                </a:solidFill>
              </a:rPr>
              <a:t>bringing a New Utopia </a:t>
            </a:r>
            <a:r>
              <a:rPr lang="en-US" altLang="en-US" sz="2400" dirty="0"/>
              <a:t>where machines do all the work and humans have a life of total leisure?</a:t>
            </a:r>
          </a:p>
          <a:p>
            <a:r>
              <a:rPr lang="en-US" altLang="en-US" sz="2400" b="1" dirty="0">
                <a:solidFill>
                  <a:srgbClr val="0070C0"/>
                </a:solidFill>
              </a:rPr>
              <a:t>Neither</a:t>
            </a:r>
            <a:r>
              <a:rPr lang="en-US" altLang="en-US" sz="2400" dirty="0">
                <a:solidFill>
                  <a:srgbClr val="0070C0"/>
                </a:solidFill>
              </a:rPr>
              <a:t>, just yet</a:t>
            </a:r>
            <a:r>
              <a:rPr lang="en-US" altLang="en-US" sz="2400" dirty="0"/>
              <a:t>. Neural nets are good at recognizing patterns—sometimes as good as or better than we are at it. </a:t>
            </a:r>
          </a:p>
        </p:txBody>
      </p:sp>
      <p:sp>
        <p:nvSpPr>
          <p:cNvPr id="4" name="Content Placeholder 2">
            <a:extLst>
              <a:ext uri="{FF2B5EF4-FFF2-40B4-BE49-F238E27FC236}">
                <a16:creationId xmlns:a16="http://schemas.microsoft.com/office/drawing/2014/main" id="{A97D3932-13E3-EA9E-0918-092B9286245F}"/>
              </a:ext>
            </a:extLst>
          </p:cNvPr>
          <p:cNvSpPr txBox="1">
            <a:spLocks/>
          </p:cNvSpPr>
          <p:nvPr/>
        </p:nvSpPr>
        <p:spPr bwMode="auto">
          <a:xfrm>
            <a:off x="323056" y="6442541"/>
            <a:ext cx="8497888" cy="281641"/>
          </a:xfrm>
          <a:prstGeom prst="rect">
            <a:avLst/>
          </a:prstGeom>
          <a:noFill/>
          <a:ln w="9525">
            <a:noFill/>
            <a:miter lim="800000"/>
            <a:headEnd/>
            <a:tailEnd/>
          </a:ln>
        </p:spPr>
        <p:txBody>
          <a:bodyPr/>
          <a:lstStyle/>
          <a:p>
            <a:pPr>
              <a:spcBef>
                <a:spcPct val="20000"/>
              </a:spcBef>
              <a:defRPr/>
            </a:pPr>
            <a:r>
              <a:rPr lang="en-US" sz="800" kern="0" dirty="0">
                <a:latin typeface="+mn-lt"/>
              </a:rPr>
              <a:t>Source:  http://fortune.com/ai-artificial-intelligence-deep-machine-learning/</a:t>
            </a:r>
          </a:p>
        </p:txBody>
      </p:sp>
      <p:pic>
        <p:nvPicPr>
          <p:cNvPr id="74757" name="Picture 4" descr="HAL 2001 Space Oddessy.jpg">
            <a:extLst>
              <a:ext uri="{FF2B5EF4-FFF2-40B4-BE49-F238E27FC236}">
                <a16:creationId xmlns:a16="http://schemas.microsoft.com/office/drawing/2014/main" id="{861B0062-B5F5-B2BC-31BF-2ED69FDB47F7}"/>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64338" y="0"/>
            <a:ext cx="2379662"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259D317-D148-938F-548D-52DDAF483588}"/>
              </a:ext>
            </a:extLst>
          </p:cNvPr>
          <p:cNvSpPr txBox="1"/>
          <p:nvPr/>
        </p:nvSpPr>
        <p:spPr>
          <a:xfrm>
            <a:off x="8086165" y="6520856"/>
            <a:ext cx="928370" cy="276999"/>
          </a:xfrm>
          <a:prstGeom prst="rect">
            <a:avLst/>
          </a:prstGeom>
          <a:noFill/>
        </p:spPr>
        <p:txBody>
          <a:bodyPr wrap="square" rtlCol="0">
            <a:spAutoFit/>
          </a:bodyPr>
          <a:lstStyle/>
          <a:p>
            <a:r>
              <a:rPr lang="en-US" sz="1200" b="1" dirty="0"/>
              <a:t>(2 of 4)</a:t>
            </a:r>
          </a:p>
        </p:txBody>
      </p:sp>
      <p:sp>
        <p:nvSpPr>
          <p:cNvPr id="3" name="TextBox 2">
            <a:extLst>
              <a:ext uri="{FF2B5EF4-FFF2-40B4-BE49-F238E27FC236}">
                <a16:creationId xmlns:a16="http://schemas.microsoft.com/office/drawing/2014/main" id="{C2EE2A81-5D86-7E4A-541F-D6AD16B3509E}"/>
              </a:ext>
            </a:extLst>
          </p:cNvPr>
          <p:cNvSpPr txBox="1"/>
          <p:nvPr/>
        </p:nvSpPr>
        <p:spPr>
          <a:xfrm>
            <a:off x="1093694" y="5324452"/>
            <a:ext cx="4195483" cy="461665"/>
          </a:xfrm>
          <a:prstGeom prst="rect">
            <a:avLst/>
          </a:prstGeom>
          <a:noFill/>
        </p:spPr>
        <p:txBody>
          <a:bodyPr wrap="square" rtlCol="0">
            <a:spAutoFit/>
          </a:bodyPr>
          <a:lstStyle/>
          <a:p>
            <a:r>
              <a:rPr lang="en-US" altLang="en-US" sz="2400" dirty="0">
                <a:solidFill>
                  <a:srgbClr val="0070C0"/>
                </a:solidFill>
              </a:rPr>
              <a:t>But they can’t reason</a:t>
            </a:r>
            <a:r>
              <a:rPr lang="en-US" altLang="en-US" sz="2400" dirty="0"/>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5">
                                            <p:txEl>
                                              <p:pRg st="1" end="1"/>
                                            </p:txEl>
                                          </p:spTgt>
                                        </p:tgtEl>
                                        <p:attrNameLst>
                                          <p:attrName>style.visibility</p:attrName>
                                        </p:attrNameLst>
                                      </p:cBhvr>
                                      <p:to>
                                        <p:strVal val="visible"/>
                                      </p:to>
                                    </p:set>
                                    <p:animEffect transition="in" filter="fade">
                                      <p:cBhvr>
                                        <p:cTn id="7" dur="500"/>
                                        <p:tgtEl>
                                          <p:spTgt spid="747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755">
                                            <p:txEl>
                                              <p:pRg st="2" end="2"/>
                                            </p:txEl>
                                          </p:spTgt>
                                        </p:tgtEl>
                                        <p:attrNameLst>
                                          <p:attrName>style.visibility</p:attrName>
                                        </p:attrNameLst>
                                      </p:cBhvr>
                                      <p:to>
                                        <p:strVal val="visible"/>
                                      </p:to>
                                    </p:set>
                                    <p:animEffect transition="in" filter="fade">
                                      <p:cBhvr>
                                        <p:cTn id="12" dur="500"/>
                                        <p:tgtEl>
                                          <p:spTgt spid="747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EB2B9985-2D55-76B9-4E2F-1E3AF0B9DD57}"/>
              </a:ext>
            </a:extLst>
          </p:cNvPr>
          <p:cNvSpPr>
            <a:spLocks noGrp="1" noChangeArrowheads="1"/>
          </p:cNvSpPr>
          <p:nvPr>
            <p:ph type="title"/>
          </p:nvPr>
        </p:nvSpPr>
        <p:spPr>
          <a:xfrm>
            <a:off x="469704" y="0"/>
            <a:ext cx="6610350" cy="1143000"/>
          </a:xfrm>
        </p:spPr>
        <p:txBody>
          <a:bodyPr/>
          <a:lstStyle/>
          <a:p>
            <a:r>
              <a:rPr lang="en-US" altLang="en-US" sz="4000" b="1" dirty="0"/>
              <a:t>Where Is This Going?</a:t>
            </a:r>
            <a:endParaRPr lang="en-US" altLang="en-US" sz="4000" dirty="0"/>
          </a:p>
        </p:txBody>
      </p:sp>
      <p:sp>
        <p:nvSpPr>
          <p:cNvPr id="75779" name="Content Placeholder 2">
            <a:extLst>
              <a:ext uri="{FF2B5EF4-FFF2-40B4-BE49-F238E27FC236}">
                <a16:creationId xmlns:a16="http://schemas.microsoft.com/office/drawing/2014/main" id="{78246548-733B-0369-F990-F2D163AE3741}"/>
              </a:ext>
            </a:extLst>
          </p:cNvPr>
          <p:cNvSpPr>
            <a:spLocks noGrp="1" noChangeArrowheads="1"/>
          </p:cNvSpPr>
          <p:nvPr>
            <p:ph idx="1"/>
          </p:nvPr>
        </p:nvSpPr>
        <p:spPr>
          <a:xfrm>
            <a:off x="248845" y="1233052"/>
            <a:ext cx="7052068" cy="1112480"/>
          </a:xfrm>
        </p:spPr>
        <p:txBody>
          <a:bodyPr/>
          <a:lstStyle/>
          <a:p>
            <a:r>
              <a:rPr lang="en-US" altLang="en-US" sz="2800" dirty="0"/>
              <a:t>The holy grail of artificial intelligence —creating software that comes close to</a:t>
            </a:r>
          </a:p>
          <a:p>
            <a:endParaRPr lang="en-US" altLang="en-US" sz="2800" dirty="0"/>
          </a:p>
        </p:txBody>
      </p:sp>
      <p:sp>
        <p:nvSpPr>
          <p:cNvPr id="5" name="Content Placeholder 2">
            <a:extLst>
              <a:ext uri="{FF2B5EF4-FFF2-40B4-BE49-F238E27FC236}">
                <a16:creationId xmlns:a16="http://schemas.microsoft.com/office/drawing/2014/main" id="{FC78D4AF-2297-390C-2BB6-FB6935F36FC1}"/>
              </a:ext>
            </a:extLst>
          </p:cNvPr>
          <p:cNvSpPr txBox="1">
            <a:spLocks/>
          </p:cNvSpPr>
          <p:nvPr/>
        </p:nvSpPr>
        <p:spPr bwMode="auto">
          <a:xfrm>
            <a:off x="140915" y="6474572"/>
            <a:ext cx="8229600" cy="457200"/>
          </a:xfrm>
          <a:prstGeom prst="rect">
            <a:avLst/>
          </a:prstGeom>
          <a:noFill/>
          <a:ln w="9525">
            <a:noFill/>
            <a:miter lim="800000"/>
            <a:headEnd/>
            <a:tailEnd/>
          </a:ln>
        </p:spPr>
        <p:txBody>
          <a:bodyPr/>
          <a:lstStyle/>
          <a:p>
            <a:pPr>
              <a:spcBef>
                <a:spcPct val="20000"/>
              </a:spcBef>
              <a:defRPr/>
            </a:pPr>
            <a:r>
              <a:rPr lang="en-US" sz="800" kern="0" dirty="0">
                <a:latin typeface="+mn-lt"/>
              </a:rPr>
              <a:t>Source</a:t>
            </a:r>
            <a:r>
              <a:rPr lang="en-US" sz="800" b="1" kern="0" dirty="0">
                <a:latin typeface="+mn-lt"/>
              </a:rPr>
              <a:t>: MIT Technology Review “2014 in Computing: Breakthroughs in Artificial Intelligence” </a:t>
            </a:r>
            <a:r>
              <a:rPr lang="en-US" sz="800" kern="0" dirty="0">
                <a:latin typeface="+mn-lt"/>
              </a:rPr>
              <a:t>by Tom </a:t>
            </a:r>
            <a:r>
              <a:rPr lang="en-US" sz="800" kern="0" dirty="0" err="1">
                <a:latin typeface="+mn-lt"/>
              </a:rPr>
              <a:t>Simonite</a:t>
            </a:r>
            <a:r>
              <a:rPr lang="en-US" sz="800" kern="0" dirty="0">
                <a:latin typeface="+mn-lt"/>
              </a:rPr>
              <a:t>, December 29, 2014  www.technologyreview.com/s/533686/2014-in-computing-breakthroughs-in-artificial-intelligence/</a:t>
            </a:r>
          </a:p>
        </p:txBody>
      </p:sp>
      <p:pic>
        <p:nvPicPr>
          <p:cNvPr id="75781" name="Picture 1">
            <a:extLst>
              <a:ext uri="{FF2B5EF4-FFF2-40B4-BE49-F238E27FC236}">
                <a16:creationId xmlns:a16="http://schemas.microsoft.com/office/drawing/2014/main" id="{D0B4426A-BE24-2C35-42C7-B41F37B3E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513" y="4134314"/>
            <a:ext cx="33528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5" descr="Rosie from the Jetsons.jpg">
            <a:extLst>
              <a:ext uri="{FF2B5EF4-FFF2-40B4-BE49-F238E27FC236}">
                <a16:creationId xmlns:a16="http://schemas.microsoft.com/office/drawing/2014/main" id="{4C3C84E8-D20F-E2A6-95E3-2ED2AE96BE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0913" y="0"/>
            <a:ext cx="1843087"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7E1E835A-1ECB-73A9-4596-62E41404D5A6}"/>
              </a:ext>
            </a:extLst>
          </p:cNvPr>
          <p:cNvSpPr txBox="1">
            <a:spLocks noChangeArrowheads="1"/>
          </p:cNvSpPr>
          <p:nvPr/>
        </p:nvSpPr>
        <p:spPr bwMode="auto">
          <a:xfrm>
            <a:off x="248845" y="2134626"/>
            <a:ext cx="864631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39725" indent="0">
              <a:buNone/>
            </a:pPr>
            <a:r>
              <a:rPr lang="en-US" altLang="en-US" sz="2800" kern="0" dirty="0"/>
              <a:t>mimicking human intelligence — </a:t>
            </a:r>
            <a:r>
              <a:rPr lang="en-US" altLang="en-US" sz="2800" b="1" kern="0" dirty="0">
                <a:solidFill>
                  <a:srgbClr val="0070C0"/>
                </a:solidFill>
              </a:rPr>
              <a:t>remains far off</a:t>
            </a:r>
            <a:r>
              <a:rPr lang="en-US" altLang="en-US" sz="2800" kern="0" dirty="0">
                <a:solidFill>
                  <a:srgbClr val="0070C0"/>
                </a:solidFill>
              </a:rPr>
              <a:t>.  </a:t>
            </a:r>
          </a:p>
          <a:p>
            <a:pPr>
              <a:spcBef>
                <a:spcPts val="2400"/>
              </a:spcBef>
            </a:pPr>
            <a:r>
              <a:rPr lang="en-US" altLang="en-US" sz="2800" kern="0" dirty="0"/>
              <a:t>But 2014 saw major strides in </a:t>
            </a:r>
            <a:r>
              <a:rPr lang="en-US" altLang="en-US" sz="2800" b="1" kern="0" dirty="0">
                <a:solidFill>
                  <a:srgbClr val="0070C0"/>
                </a:solidFill>
              </a:rPr>
              <a:t>machine learning </a:t>
            </a:r>
            <a:r>
              <a:rPr lang="en-US" altLang="en-US" sz="2800" kern="0" dirty="0"/>
              <a:t>software that can gain abilities from experience</a:t>
            </a:r>
          </a:p>
          <a:p>
            <a:endParaRPr lang="en-US" altLang="en-US" sz="2800" kern="0" dirty="0"/>
          </a:p>
        </p:txBody>
      </p:sp>
      <p:sp>
        <p:nvSpPr>
          <p:cNvPr id="3" name="Content Placeholder 2">
            <a:extLst>
              <a:ext uri="{FF2B5EF4-FFF2-40B4-BE49-F238E27FC236}">
                <a16:creationId xmlns:a16="http://schemas.microsoft.com/office/drawing/2014/main" id="{AC6B24C6-A8B2-57AC-2255-74E7BF0A6A73}"/>
              </a:ext>
            </a:extLst>
          </p:cNvPr>
          <p:cNvSpPr txBox="1">
            <a:spLocks noChangeArrowheads="1"/>
          </p:cNvSpPr>
          <p:nvPr/>
        </p:nvSpPr>
        <p:spPr bwMode="auto">
          <a:xfrm>
            <a:off x="248844" y="4028195"/>
            <a:ext cx="5309273" cy="19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kern="0" dirty="0"/>
              <a:t>And 2022 brought rapid wide-spread use of </a:t>
            </a:r>
            <a:r>
              <a:rPr lang="en-US" altLang="en-US" sz="2800" b="1" kern="0" dirty="0">
                <a:solidFill>
                  <a:srgbClr val="0070C0"/>
                </a:solidFill>
              </a:rPr>
              <a:t>large language and image models</a:t>
            </a:r>
            <a:r>
              <a:rPr lang="en-US" altLang="en-US" sz="2800" kern="0" dirty="0"/>
              <a:t> based on the GPT architecture.</a:t>
            </a:r>
          </a:p>
          <a:p>
            <a:endParaRPr lang="en-US" altLang="en-US" sz="2800" kern="0" dirty="0"/>
          </a:p>
        </p:txBody>
      </p:sp>
      <p:sp>
        <p:nvSpPr>
          <p:cNvPr id="4" name="TextBox 3">
            <a:extLst>
              <a:ext uri="{FF2B5EF4-FFF2-40B4-BE49-F238E27FC236}">
                <a16:creationId xmlns:a16="http://schemas.microsoft.com/office/drawing/2014/main" id="{DCBC821F-FD21-B975-3055-2F8251E3F4CA}"/>
              </a:ext>
            </a:extLst>
          </p:cNvPr>
          <p:cNvSpPr txBox="1"/>
          <p:nvPr/>
        </p:nvSpPr>
        <p:spPr>
          <a:xfrm>
            <a:off x="8086165" y="6520856"/>
            <a:ext cx="928370" cy="276999"/>
          </a:xfrm>
          <a:prstGeom prst="rect">
            <a:avLst/>
          </a:prstGeom>
          <a:noFill/>
        </p:spPr>
        <p:txBody>
          <a:bodyPr wrap="square" rtlCol="0">
            <a:spAutoFit/>
          </a:bodyPr>
          <a:lstStyle/>
          <a:p>
            <a:r>
              <a:rPr lang="en-US" sz="1200" b="1" dirty="0"/>
              <a:t>(3 of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5781"/>
                                        </p:tgtEl>
                                        <p:attrNameLst>
                                          <p:attrName>style.visibility</p:attrName>
                                        </p:attrNameLst>
                                      </p:cBhvr>
                                      <p:to>
                                        <p:strVal val="visible"/>
                                      </p:to>
                                    </p:set>
                                    <p:animEffect transition="in" filter="fade">
                                      <p:cBhvr>
                                        <p:cTn id="15" dur="5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61113AE7-C27C-AD92-CFF1-BA0A834FF518}"/>
              </a:ext>
            </a:extLst>
          </p:cNvPr>
          <p:cNvSpPr>
            <a:spLocks noGrp="1" noChangeArrowheads="1"/>
          </p:cNvSpPr>
          <p:nvPr>
            <p:ph type="title"/>
          </p:nvPr>
        </p:nvSpPr>
        <p:spPr>
          <a:xfrm>
            <a:off x="457200" y="274638"/>
            <a:ext cx="6697663" cy="1143000"/>
          </a:xfrm>
        </p:spPr>
        <p:txBody>
          <a:bodyPr/>
          <a:lstStyle/>
          <a:p>
            <a:r>
              <a:rPr lang="en-US" altLang="en-US" sz="4000" b="1"/>
              <a:t>Where Is This Going?</a:t>
            </a:r>
            <a:endParaRPr lang="en-US" altLang="en-US" sz="2000"/>
          </a:p>
        </p:txBody>
      </p:sp>
      <p:sp>
        <p:nvSpPr>
          <p:cNvPr id="77827" name="Content Placeholder 2">
            <a:extLst>
              <a:ext uri="{FF2B5EF4-FFF2-40B4-BE49-F238E27FC236}">
                <a16:creationId xmlns:a16="http://schemas.microsoft.com/office/drawing/2014/main" id="{CD286BF4-FF81-22AE-02FF-C0A00BC9E2C5}"/>
              </a:ext>
            </a:extLst>
          </p:cNvPr>
          <p:cNvSpPr>
            <a:spLocks noGrp="1" noChangeArrowheads="1"/>
          </p:cNvSpPr>
          <p:nvPr>
            <p:ph idx="1"/>
          </p:nvPr>
        </p:nvSpPr>
        <p:spPr>
          <a:xfrm>
            <a:off x="279400" y="1311275"/>
            <a:ext cx="5875338" cy="4525963"/>
          </a:xfrm>
        </p:spPr>
        <p:txBody>
          <a:bodyPr/>
          <a:lstStyle/>
          <a:p>
            <a:r>
              <a:rPr lang="en-US" altLang="en-US" dirty="0"/>
              <a:t>Can software fundamentally rewrite itself without risking crippling breakdowns? </a:t>
            </a:r>
          </a:p>
          <a:p>
            <a:r>
              <a:rPr lang="en-US" altLang="en-US" dirty="0"/>
              <a:t>No one knows. </a:t>
            </a:r>
          </a:p>
          <a:p>
            <a:r>
              <a:rPr lang="en-US" altLang="en-US" dirty="0"/>
              <a:t>In the history of computer science, </a:t>
            </a:r>
            <a:r>
              <a:rPr lang="en-US" altLang="en-US" dirty="0">
                <a:solidFill>
                  <a:srgbClr val="0070C0"/>
                </a:solidFill>
              </a:rPr>
              <a:t>no programmer has created code that can substantially improve itself</a:t>
            </a:r>
            <a:r>
              <a:rPr lang="en-US" altLang="en-US" dirty="0"/>
              <a:t>.</a:t>
            </a:r>
          </a:p>
        </p:txBody>
      </p:sp>
      <p:sp>
        <p:nvSpPr>
          <p:cNvPr id="77828" name="TextBox 3">
            <a:extLst>
              <a:ext uri="{FF2B5EF4-FFF2-40B4-BE49-F238E27FC236}">
                <a16:creationId xmlns:a16="http://schemas.microsoft.com/office/drawing/2014/main" id="{813BFA1F-B404-83F5-E192-1AA9CFC61D4D}"/>
              </a:ext>
            </a:extLst>
          </p:cNvPr>
          <p:cNvSpPr txBox="1">
            <a:spLocks noChangeArrowheads="1"/>
          </p:cNvSpPr>
          <p:nvPr/>
        </p:nvSpPr>
        <p:spPr bwMode="auto">
          <a:xfrm>
            <a:off x="279400" y="6414085"/>
            <a:ext cx="83693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dirty="0"/>
              <a:t>Source: http://www.newyorker.com/magazine/2015/11/23/doomsday-invention-artificial-intelligence-nick-bostrom</a:t>
            </a:r>
          </a:p>
        </p:txBody>
      </p:sp>
      <p:pic>
        <p:nvPicPr>
          <p:cNvPr id="77829" name="Picture 4" descr="Sonny iRobot.jpg">
            <a:extLst>
              <a:ext uri="{FF2B5EF4-FFF2-40B4-BE49-F238E27FC236}">
                <a16:creationId xmlns:a16="http://schemas.microsoft.com/office/drawing/2014/main" id="{A8379E23-E2B8-2754-A4FD-9334EF5D0B2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54738" y="2968906"/>
            <a:ext cx="2836863"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5" descr="R2D2.jpg">
            <a:extLst>
              <a:ext uri="{FF2B5EF4-FFF2-40B4-BE49-F238E27FC236}">
                <a16:creationId xmlns:a16="http://schemas.microsoft.com/office/drawing/2014/main" id="{8D84F99E-3EB6-8C96-1000-D12ABC56FF7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88125" y="1034910"/>
            <a:ext cx="22764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9CDF8B7-05FF-FE98-A5F7-6A68F43C0BB4}"/>
              </a:ext>
            </a:extLst>
          </p:cNvPr>
          <p:cNvSpPr txBox="1"/>
          <p:nvPr/>
        </p:nvSpPr>
        <p:spPr>
          <a:xfrm>
            <a:off x="8086165" y="6520856"/>
            <a:ext cx="928370" cy="276999"/>
          </a:xfrm>
          <a:prstGeom prst="rect">
            <a:avLst/>
          </a:prstGeom>
          <a:noFill/>
        </p:spPr>
        <p:txBody>
          <a:bodyPr wrap="square" rtlCol="0">
            <a:spAutoFit/>
          </a:bodyPr>
          <a:lstStyle/>
          <a:p>
            <a:r>
              <a:rPr lang="en-US" sz="1200" b="1" dirty="0"/>
              <a:t>(4 of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27">
                                            <p:txEl>
                                              <p:pRg st="1" end="1"/>
                                            </p:txEl>
                                          </p:spTgt>
                                        </p:tgtEl>
                                        <p:attrNameLst>
                                          <p:attrName>style.visibility</p:attrName>
                                        </p:attrNameLst>
                                      </p:cBhvr>
                                      <p:to>
                                        <p:strVal val="visible"/>
                                      </p:to>
                                    </p:set>
                                    <p:animEffect transition="in" filter="fade">
                                      <p:cBhvr>
                                        <p:cTn id="7" dur="500"/>
                                        <p:tgtEl>
                                          <p:spTgt spid="778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827">
                                            <p:txEl>
                                              <p:pRg st="2" end="2"/>
                                            </p:txEl>
                                          </p:spTgt>
                                        </p:tgtEl>
                                        <p:attrNameLst>
                                          <p:attrName>style.visibility</p:attrName>
                                        </p:attrNameLst>
                                      </p:cBhvr>
                                      <p:to>
                                        <p:strVal val="visible"/>
                                      </p:to>
                                    </p:set>
                                    <p:animEffect transition="in" filter="fade">
                                      <p:cBhvr>
                                        <p:cTn id="12" dur="500"/>
                                        <p:tgtEl>
                                          <p:spTgt spid="7782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7829"/>
                                        </p:tgtEl>
                                        <p:attrNameLst>
                                          <p:attrName>style.visibility</p:attrName>
                                        </p:attrNameLst>
                                      </p:cBhvr>
                                      <p:to>
                                        <p:strVal val="visible"/>
                                      </p:to>
                                    </p:set>
                                    <p:animEffect transition="in" filter="fade">
                                      <p:cBhvr>
                                        <p:cTn id="15" dur="5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87C15FF9-137F-7F3A-149E-922AF8FE9188}"/>
              </a:ext>
            </a:extLst>
          </p:cNvPr>
          <p:cNvSpPr>
            <a:spLocks noGrp="1" noChangeArrowheads="1"/>
          </p:cNvSpPr>
          <p:nvPr>
            <p:ph type="title"/>
          </p:nvPr>
        </p:nvSpPr>
        <p:spPr>
          <a:xfrm>
            <a:off x="174625" y="274638"/>
            <a:ext cx="8780463" cy="1143000"/>
          </a:xfrm>
        </p:spPr>
        <p:txBody>
          <a:bodyPr/>
          <a:lstStyle/>
          <a:p>
            <a:r>
              <a:rPr lang="en-US" altLang="en-US" sz="4000" b="1" dirty="0"/>
              <a:t>What To Expect?    Views…</a:t>
            </a:r>
          </a:p>
        </p:txBody>
      </p:sp>
      <p:sp>
        <p:nvSpPr>
          <p:cNvPr id="78851" name="Content Placeholder 2">
            <a:extLst>
              <a:ext uri="{FF2B5EF4-FFF2-40B4-BE49-F238E27FC236}">
                <a16:creationId xmlns:a16="http://schemas.microsoft.com/office/drawing/2014/main" id="{5149A2DA-A708-7882-071E-3D6E40256106}"/>
              </a:ext>
            </a:extLst>
          </p:cNvPr>
          <p:cNvSpPr>
            <a:spLocks noGrp="1" noChangeArrowheads="1"/>
          </p:cNvSpPr>
          <p:nvPr>
            <p:ph idx="1"/>
          </p:nvPr>
        </p:nvSpPr>
        <p:spPr>
          <a:xfrm>
            <a:off x="276225" y="1382713"/>
            <a:ext cx="8605838" cy="4525962"/>
          </a:xfrm>
        </p:spPr>
        <p:txBody>
          <a:bodyPr/>
          <a:lstStyle/>
          <a:p>
            <a:pPr marL="514350" indent="-514350">
              <a:buFontTx/>
              <a:buAutoNum type="arabicPeriod"/>
            </a:pPr>
            <a:r>
              <a:rPr lang="en-US" altLang="en-US" sz="2800" dirty="0"/>
              <a:t>As Computational Power and Data Storage Densities Increase, So Will AI-Related Applications</a:t>
            </a:r>
          </a:p>
          <a:p>
            <a:pPr marL="514350" indent="-514350">
              <a:buFontTx/>
              <a:buAutoNum type="arabicPeriod"/>
            </a:pPr>
            <a:r>
              <a:rPr lang="en-US" altLang="en-US" sz="2800" dirty="0"/>
              <a:t>Expect Ebb and Flow Cycles in AI</a:t>
            </a:r>
          </a:p>
          <a:p>
            <a:pPr marL="514350" indent="-514350">
              <a:buFontTx/>
              <a:buAutoNum type="arabicPeriod"/>
            </a:pPr>
            <a:r>
              <a:rPr lang="en-US" altLang="en-US" sz="2800" dirty="0"/>
              <a:t>Breakthroughs in Machine ‘Reasoning’ Capabilities Are Yet to Occur, But Will…</a:t>
            </a:r>
          </a:p>
          <a:p>
            <a:pPr marL="514350" indent="-514350">
              <a:buFontTx/>
              <a:buAutoNum type="arabicPeriod"/>
            </a:pPr>
            <a:r>
              <a:rPr lang="en-US" altLang="en-US" sz="2800" dirty="0"/>
              <a:t>AI + Robotics + Big Data </a:t>
            </a:r>
            <a:r>
              <a:rPr lang="en-US" altLang="en-US" sz="2800" u="sng" dirty="0"/>
              <a:t>Will</a:t>
            </a:r>
            <a:r>
              <a:rPr lang="en-US" altLang="en-US" sz="2800" dirty="0"/>
              <a:t> Replace Some Human Jobs</a:t>
            </a:r>
          </a:p>
          <a:p>
            <a:pPr marL="514350" indent="-514350">
              <a:buFontTx/>
              <a:buAutoNum type="arabicPeriod"/>
            </a:pPr>
            <a:r>
              <a:rPr lang="en-US" altLang="en-US" sz="2800" dirty="0"/>
              <a:t>This WILL Become an Issue, Like Nuclear Power Continues to Be, Likely Sooner Than Many Now Predict</a:t>
            </a:r>
          </a:p>
        </p:txBody>
      </p:sp>
      <p:pic>
        <p:nvPicPr>
          <p:cNvPr id="78852" name="Picture 2">
            <a:extLst>
              <a:ext uri="{FF2B5EF4-FFF2-40B4-BE49-F238E27FC236}">
                <a16:creationId xmlns:a16="http://schemas.microsoft.com/office/drawing/2014/main" id="{791A2B7B-B426-2599-6E57-1111F8B3D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0100" y="2225675"/>
            <a:ext cx="16891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fade">
                                      <p:cBhvr>
                                        <p:cTn id="7" dur="500"/>
                                        <p:tgtEl>
                                          <p:spTgt spid="78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851">
                                            <p:txEl>
                                              <p:pRg st="1" end="1"/>
                                            </p:txEl>
                                          </p:spTgt>
                                        </p:tgtEl>
                                        <p:attrNameLst>
                                          <p:attrName>style.visibility</p:attrName>
                                        </p:attrNameLst>
                                      </p:cBhvr>
                                      <p:to>
                                        <p:strVal val="visible"/>
                                      </p:to>
                                    </p:set>
                                    <p:animEffect transition="in" filter="fade">
                                      <p:cBhvr>
                                        <p:cTn id="12" dur="500"/>
                                        <p:tgtEl>
                                          <p:spTgt spid="7885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8852"/>
                                        </p:tgtEl>
                                        <p:attrNameLst>
                                          <p:attrName>style.visibility</p:attrName>
                                        </p:attrNameLst>
                                      </p:cBhvr>
                                      <p:to>
                                        <p:strVal val="visible"/>
                                      </p:to>
                                    </p:set>
                                    <p:animEffect transition="in" filter="fade">
                                      <p:cBhvr>
                                        <p:cTn id="15" dur="500"/>
                                        <p:tgtEl>
                                          <p:spTgt spid="788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8851">
                                            <p:txEl>
                                              <p:pRg st="2" end="2"/>
                                            </p:txEl>
                                          </p:spTgt>
                                        </p:tgtEl>
                                        <p:attrNameLst>
                                          <p:attrName>style.visibility</p:attrName>
                                        </p:attrNameLst>
                                      </p:cBhvr>
                                      <p:to>
                                        <p:strVal val="visible"/>
                                      </p:to>
                                    </p:set>
                                    <p:animEffect transition="in" filter="fade">
                                      <p:cBhvr>
                                        <p:cTn id="20" dur="500"/>
                                        <p:tgtEl>
                                          <p:spTgt spid="788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8851">
                                            <p:txEl>
                                              <p:pRg st="3" end="3"/>
                                            </p:txEl>
                                          </p:spTgt>
                                        </p:tgtEl>
                                        <p:attrNameLst>
                                          <p:attrName>style.visibility</p:attrName>
                                        </p:attrNameLst>
                                      </p:cBhvr>
                                      <p:to>
                                        <p:strVal val="visible"/>
                                      </p:to>
                                    </p:set>
                                    <p:animEffect transition="in" filter="fade">
                                      <p:cBhvr>
                                        <p:cTn id="25" dur="500"/>
                                        <p:tgtEl>
                                          <p:spTgt spid="7885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8851">
                                            <p:txEl>
                                              <p:pRg st="4" end="4"/>
                                            </p:txEl>
                                          </p:spTgt>
                                        </p:tgtEl>
                                        <p:attrNameLst>
                                          <p:attrName>style.visibility</p:attrName>
                                        </p:attrNameLst>
                                      </p:cBhvr>
                                      <p:to>
                                        <p:strVal val="visible"/>
                                      </p:to>
                                    </p:set>
                                    <p:animEffect transition="in" filter="fade">
                                      <p:cBhvr>
                                        <p:cTn id="30" dur="500"/>
                                        <p:tgtEl>
                                          <p:spTgt spid="788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digital-lightbulb-background_23-2147493430.jpg">
            <a:extLst>
              <a:ext uri="{FF2B5EF4-FFF2-40B4-BE49-F238E27FC236}">
                <a16:creationId xmlns:a16="http://schemas.microsoft.com/office/drawing/2014/main" id="{6D9B5CA9-4F06-6281-2D92-24810DF798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19050"/>
            <a:ext cx="68802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itle 1">
            <a:extLst>
              <a:ext uri="{FF2B5EF4-FFF2-40B4-BE49-F238E27FC236}">
                <a16:creationId xmlns:a16="http://schemas.microsoft.com/office/drawing/2014/main" id="{D2430C7A-44DD-84B5-BF84-B6ABF9EA0F32}"/>
              </a:ext>
            </a:extLst>
          </p:cNvPr>
          <p:cNvSpPr>
            <a:spLocks noGrp="1" noChangeArrowheads="1"/>
          </p:cNvSpPr>
          <p:nvPr>
            <p:ph type="title"/>
          </p:nvPr>
        </p:nvSpPr>
        <p:spPr>
          <a:xfrm>
            <a:off x="1436688" y="1743822"/>
            <a:ext cx="6342063" cy="1143000"/>
          </a:xfrm>
        </p:spPr>
        <p:txBody>
          <a:bodyPr/>
          <a:lstStyle/>
          <a:p>
            <a:r>
              <a:rPr lang="en-US" altLang="en-US" sz="7200" b="1" dirty="0">
                <a:solidFill>
                  <a:schemeClr val="bg1"/>
                </a:solidFill>
              </a:rPr>
              <a:t>What Questions Do You Have?</a:t>
            </a:r>
          </a:p>
        </p:txBody>
      </p:sp>
      <p:pic>
        <p:nvPicPr>
          <p:cNvPr id="80900" name="Picture 5" descr="digital-lightbulb-background_23-2147493430.jpg">
            <a:extLst>
              <a:ext uri="{FF2B5EF4-FFF2-40B4-BE49-F238E27FC236}">
                <a16:creationId xmlns:a16="http://schemas.microsoft.com/office/drawing/2014/main" id="{15124A32-2A53-251D-8F90-E5398DB8A1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668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digital-lightbulb-background_23-2147493430.jpg">
            <a:extLst>
              <a:ext uri="{FF2B5EF4-FFF2-40B4-BE49-F238E27FC236}">
                <a16:creationId xmlns:a16="http://schemas.microsoft.com/office/drawing/2014/main" id="{77FCF781-EE86-ABBD-E98F-3C5323D052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64463" y="-19050"/>
            <a:ext cx="1379537"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FD4FD9E7-9B6A-572E-5D40-2CEE2DB52888}"/>
              </a:ext>
            </a:extLst>
          </p:cNvPr>
          <p:cNvSpPr>
            <a:spLocks noGrp="1" noChangeArrowheads="1"/>
          </p:cNvSpPr>
          <p:nvPr>
            <p:ph type="title"/>
          </p:nvPr>
        </p:nvSpPr>
        <p:spPr>
          <a:xfrm>
            <a:off x="398463" y="2989263"/>
            <a:ext cx="8229600" cy="1143000"/>
          </a:xfrm>
        </p:spPr>
        <p:txBody>
          <a:bodyPr/>
          <a:lstStyle/>
          <a:p>
            <a:r>
              <a:rPr lang="en-US" altLang="en-US" b="1">
                <a:solidFill>
                  <a:schemeClr val="bg1"/>
                </a:solidFill>
              </a:rPr>
              <a:t>Backup slides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DA6A-5122-4112-F7EE-C506DE444AC1}"/>
              </a:ext>
            </a:extLst>
          </p:cNvPr>
          <p:cNvSpPr>
            <a:spLocks noGrp="1"/>
          </p:cNvSpPr>
          <p:nvPr>
            <p:ph type="title"/>
          </p:nvPr>
        </p:nvSpPr>
        <p:spPr>
          <a:xfrm>
            <a:off x="519953" y="2506850"/>
            <a:ext cx="8229600" cy="1143000"/>
          </a:xfrm>
        </p:spPr>
        <p:txBody>
          <a:bodyPr/>
          <a:lstStyle/>
          <a:p>
            <a:r>
              <a:rPr lang="en-US" sz="5400" b="1" dirty="0">
                <a:solidFill>
                  <a:schemeClr val="bg1"/>
                </a:solidFill>
              </a:rPr>
              <a:t>History of AI</a:t>
            </a:r>
          </a:p>
        </p:txBody>
      </p:sp>
    </p:spTree>
    <p:extLst>
      <p:ext uri="{BB962C8B-B14F-4D97-AF65-F5344CB8AC3E}">
        <p14:creationId xmlns:p14="http://schemas.microsoft.com/office/powerpoint/2010/main" val="1091164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7FAEBE5-7357-1BD2-E59C-4CD8855CB08D}"/>
              </a:ext>
            </a:extLst>
          </p:cNvPr>
          <p:cNvSpPr>
            <a:spLocks noGrp="1" noChangeArrowheads="1"/>
          </p:cNvSpPr>
          <p:nvPr>
            <p:ph type="title"/>
          </p:nvPr>
        </p:nvSpPr>
        <p:spPr>
          <a:xfrm>
            <a:off x="79376" y="-9759"/>
            <a:ext cx="6553199" cy="1263650"/>
          </a:xfrm>
        </p:spPr>
        <p:txBody>
          <a:bodyPr/>
          <a:lstStyle/>
          <a:p>
            <a:r>
              <a:rPr lang="en-US" altLang="en-US" sz="3200" b="1" dirty="0"/>
              <a:t>More Movies and TV Programs</a:t>
            </a:r>
          </a:p>
        </p:txBody>
      </p:sp>
      <p:sp>
        <p:nvSpPr>
          <p:cNvPr id="3" name="Content Placeholder 2">
            <a:extLst>
              <a:ext uri="{FF2B5EF4-FFF2-40B4-BE49-F238E27FC236}">
                <a16:creationId xmlns:a16="http://schemas.microsoft.com/office/drawing/2014/main" id="{6AD545F7-513A-3BF5-3D9E-16E5631A5508}"/>
              </a:ext>
            </a:extLst>
          </p:cNvPr>
          <p:cNvSpPr>
            <a:spLocks noGrp="1"/>
          </p:cNvSpPr>
          <p:nvPr>
            <p:ph idx="1"/>
          </p:nvPr>
        </p:nvSpPr>
        <p:spPr>
          <a:xfrm>
            <a:off x="376518" y="1166018"/>
            <a:ext cx="8229600" cy="4525963"/>
          </a:xfrm>
        </p:spPr>
        <p:txBody>
          <a:bodyPr/>
          <a:lstStyle/>
          <a:p>
            <a:pPr>
              <a:defRPr/>
            </a:pPr>
            <a:r>
              <a:rPr lang="en-US" dirty="0"/>
              <a:t>Television</a:t>
            </a:r>
          </a:p>
          <a:p>
            <a:pPr lvl="1">
              <a:defRPr/>
            </a:pPr>
            <a:r>
              <a:rPr lang="en-US" dirty="0">
                <a:ea typeface="+mn-ea"/>
                <a:cs typeface="+mn-cs"/>
              </a:rPr>
              <a:t>Humans</a:t>
            </a:r>
          </a:p>
          <a:p>
            <a:pPr lvl="1">
              <a:defRPr/>
            </a:pPr>
            <a:r>
              <a:rPr lang="en-US" dirty="0">
                <a:ea typeface="+mn-ea"/>
                <a:cs typeface="+mn-cs"/>
              </a:rPr>
              <a:t>Person of Interest</a:t>
            </a:r>
          </a:p>
          <a:p>
            <a:pPr lvl="1">
              <a:defRPr/>
            </a:pPr>
            <a:r>
              <a:rPr lang="en-US" dirty="0">
                <a:ea typeface="+mn-ea"/>
                <a:cs typeface="+mn-cs"/>
              </a:rPr>
              <a:t>Black Mirror</a:t>
            </a:r>
          </a:p>
          <a:p>
            <a:pPr lvl="1">
              <a:defRPr/>
            </a:pPr>
            <a:r>
              <a:rPr lang="en-US" dirty="0">
                <a:ea typeface="+mn-ea"/>
                <a:cs typeface="+mn-cs"/>
              </a:rPr>
              <a:t>Westworld</a:t>
            </a:r>
          </a:p>
          <a:p>
            <a:pPr lvl="1">
              <a:defRPr/>
            </a:pPr>
            <a:r>
              <a:rPr lang="en-US" dirty="0">
                <a:ea typeface="+mn-ea"/>
                <a:cs typeface="+mn-cs"/>
              </a:rPr>
              <a:t>Altered Carbon</a:t>
            </a:r>
          </a:p>
          <a:p>
            <a:pPr>
              <a:defRPr/>
            </a:pPr>
            <a:r>
              <a:rPr lang="en-US" dirty="0"/>
              <a:t> Movies</a:t>
            </a:r>
          </a:p>
          <a:p>
            <a:pPr lvl="1">
              <a:defRPr/>
            </a:pPr>
            <a:r>
              <a:rPr lang="en-US" dirty="0">
                <a:ea typeface="+mn-ea"/>
                <a:cs typeface="+mn-cs"/>
              </a:rPr>
              <a:t>Impossible Things</a:t>
            </a:r>
          </a:p>
          <a:p>
            <a:pPr lvl="1">
              <a:defRPr/>
            </a:pPr>
            <a:r>
              <a:rPr lang="en-US" dirty="0">
                <a:ea typeface="+mn-ea"/>
                <a:cs typeface="+mn-cs"/>
              </a:rPr>
              <a:t>Morgan</a:t>
            </a:r>
          </a:p>
          <a:p>
            <a:pPr lvl="1">
              <a:defRPr/>
            </a:pPr>
            <a:r>
              <a:rPr lang="en-US" dirty="0">
                <a:ea typeface="+mn-ea"/>
                <a:cs typeface="+mn-cs"/>
              </a:rPr>
              <a:t>M3GAN</a:t>
            </a:r>
          </a:p>
          <a:p>
            <a:pPr>
              <a:defRPr/>
            </a:pPr>
            <a:endParaRPr lang="en-US" dirty="0"/>
          </a:p>
        </p:txBody>
      </p:sp>
      <p:pic>
        <p:nvPicPr>
          <p:cNvPr id="9220" name="Picture 2" descr="https://ksr-ugc.imgix.net/assets/012/766/728/7f8fb842b896b7efd49da0ab79cc1ab5_original.jpg?w=1536&amp;h=864&amp;fit=fill&amp;bg=000000&amp;v=1469475313&amp;auto=format&amp;q=92&amp;s=626030c46eded99cc5880ca20b5e8409">
            <a:extLst>
              <a:ext uri="{FF2B5EF4-FFF2-40B4-BE49-F238E27FC236}">
                <a16:creationId xmlns:a16="http://schemas.microsoft.com/office/drawing/2014/main" id="{4F8840BD-C197-0CDF-4E08-068A7ADE8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238" y="4529138"/>
            <a:ext cx="3509962"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a:extLst>
              <a:ext uri="{FF2B5EF4-FFF2-40B4-BE49-F238E27FC236}">
                <a16:creationId xmlns:a16="http://schemas.microsoft.com/office/drawing/2014/main" id="{52D34BCD-7CC2-9D99-C5FB-66B481C04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3" y="1770063"/>
            <a:ext cx="2074862"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3">
            <a:extLst>
              <a:ext uri="{FF2B5EF4-FFF2-40B4-BE49-F238E27FC236}">
                <a16:creationId xmlns:a16="http://schemas.microsoft.com/office/drawing/2014/main" id="{7503BBC4-C7D4-3103-CECF-84FAF2CE0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341313"/>
            <a:ext cx="2074863"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4">
            <a:extLst>
              <a:ext uri="{FF2B5EF4-FFF2-40B4-BE49-F238E27FC236}">
                <a16:creationId xmlns:a16="http://schemas.microsoft.com/office/drawing/2014/main" id="{00375D8F-7F25-084A-93DE-4BE6F241A4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688" y="2844800"/>
            <a:ext cx="2830512"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9220"/>
                                        </p:tgtEl>
                                        <p:attrNameLst>
                                          <p:attrName>style.visibility</p:attrName>
                                        </p:attrNameLst>
                                      </p:cBhvr>
                                      <p:to>
                                        <p:strVal val="visible"/>
                                      </p:to>
                                    </p:set>
                                    <p:animEffect transition="in" filter="fade">
                                      <p:cBhvr>
                                        <p:cTn id="39"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computer&#10;&#10;Description automatically generated with low confidence">
            <a:extLst>
              <a:ext uri="{FF2B5EF4-FFF2-40B4-BE49-F238E27FC236}">
                <a16:creationId xmlns:a16="http://schemas.microsoft.com/office/drawing/2014/main" id="{5CEF6A3A-D0E2-92BE-6F38-24FA2C1BB89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29269" y="2129011"/>
            <a:ext cx="7261979" cy="4084863"/>
          </a:xfrm>
          <a:prstGeom prst="rect">
            <a:avLst/>
          </a:prstGeom>
        </p:spPr>
      </p:pic>
      <p:sp>
        <p:nvSpPr>
          <p:cNvPr id="7" name="TextBox 6">
            <a:extLst>
              <a:ext uri="{FF2B5EF4-FFF2-40B4-BE49-F238E27FC236}">
                <a16:creationId xmlns:a16="http://schemas.microsoft.com/office/drawing/2014/main" id="{9D7D76AA-725F-EB9F-C847-F32D0E3C5121}"/>
              </a:ext>
            </a:extLst>
          </p:cNvPr>
          <p:cNvSpPr txBox="1"/>
          <p:nvPr/>
        </p:nvSpPr>
        <p:spPr>
          <a:xfrm>
            <a:off x="601916" y="453872"/>
            <a:ext cx="8316686"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Starting in 1949, Arthur Samuel developed the first machine learning program for the game of checkers. The machine could play against itself and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improved on its own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a scoring technique. It played live on television in 1956 running on an IBM701; IBM’s stock value increased 15 pts overnight. At the time, it caused an uproar comparable… to what’s going on now with ChatGPT.</a:t>
            </a:r>
          </a:p>
        </p:txBody>
      </p:sp>
      <p:sp>
        <p:nvSpPr>
          <p:cNvPr id="8" name="TextBox 7">
            <a:extLst>
              <a:ext uri="{FF2B5EF4-FFF2-40B4-BE49-F238E27FC236}">
                <a16:creationId xmlns:a16="http://schemas.microsoft.com/office/drawing/2014/main" id="{AD75615E-5B33-AB7F-7D13-878B8F819FB6}"/>
              </a:ext>
            </a:extLst>
          </p:cNvPr>
          <p:cNvSpPr txBox="1"/>
          <p:nvPr/>
        </p:nvSpPr>
        <p:spPr>
          <a:xfrm>
            <a:off x="0" y="6627168"/>
            <a:ext cx="6139542"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https://www.cnn.com/2023/05/31/opinions/artificial-intelligence-stuart-russell/index.html</a:t>
            </a:r>
          </a:p>
        </p:txBody>
      </p:sp>
      <p:sp>
        <p:nvSpPr>
          <p:cNvPr id="2" name="TextBox 1">
            <a:extLst>
              <a:ext uri="{FF2B5EF4-FFF2-40B4-BE49-F238E27FC236}">
                <a16:creationId xmlns:a16="http://schemas.microsoft.com/office/drawing/2014/main" id="{A8544A5E-22C9-FD67-13A7-82A3DC2551BF}"/>
              </a:ext>
            </a:extLst>
          </p:cNvPr>
          <p:cNvSpPr txBox="1"/>
          <p:nvPr/>
        </p:nvSpPr>
        <p:spPr>
          <a:xfrm>
            <a:off x="6946366" y="6222933"/>
            <a:ext cx="1785257" cy="230832"/>
          </a:xfrm>
          <a:prstGeom prst="rect">
            <a:avLst/>
          </a:prstGeom>
          <a:noFill/>
        </p:spPr>
        <p:txBody>
          <a:bodyPr wrap="square" rtlCol="0">
            <a:spAutoFit/>
          </a:bodyPr>
          <a:lstStyle/>
          <a:p>
            <a:r>
              <a:rPr lang="en-US" sz="900" b="1" dirty="0">
                <a:solidFill>
                  <a:schemeClr val="bg1">
                    <a:lumMod val="65000"/>
                  </a:schemeClr>
                </a:solidFill>
              </a:rPr>
              <a:t>From IBM Watson Media</a:t>
            </a:r>
          </a:p>
        </p:txBody>
      </p:sp>
      <p:sp>
        <p:nvSpPr>
          <p:cNvPr id="3" name="TextBox 2">
            <a:extLst>
              <a:ext uri="{FF2B5EF4-FFF2-40B4-BE49-F238E27FC236}">
                <a16:creationId xmlns:a16="http://schemas.microsoft.com/office/drawing/2014/main" id="{451135FC-BE6B-A924-D4E1-D1FFC63B6D23}"/>
              </a:ext>
            </a:extLst>
          </p:cNvPr>
          <p:cNvSpPr txBox="1"/>
          <p:nvPr/>
        </p:nvSpPr>
        <p:spPr>
          <a:xfrm>
            <a:off x="1048870" y="6168213"/>
            <a:ext cx="6373906" cy="276999"/>
          </a:xfrm>
          <a:prstGeom prst="rect">
            <a:avLst/>
          </a:prstGeom>
          <a:noFill/>
        </p:spPr>
        <p:txBody>
          <a:bodyPr wrap="square" rtlCol="0">
            <a:spAutoFit/>
          </a:bodyPr>
          <a:lstStyle/>
          <a:p>
            <a:r>
              <a:rPr lang="en-US" sz="1200" dirty="0"/>
              <a:t>Arthur Samuel demonstrates how machine learning can be used to play checkers.</a:t>
            </a:r>
          </a:p>
        </p:txBody>
      </p:sp>
    </p:spTree>
    <p:extLst>
      <p:ext uri="{BB962C8B-B14F-4D97-AF65-F5344CB8AC3E}">
        <p14:creationId xmlns:p14="http://schemas.microsoft.com/office/powerpoint/2010/main" val="7290879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2C61716-F4A9-33C3-67CC-B1EB48291B63}"/>
              </a:ext>
            </a:extLst>
          </p:cNvPr>
          <p:cNvSpPr>
            <a:spLocks noGrp="1" noChangeArrowheads="1"/>
          </p:cNvSpPr>
          <p:nvPr>
            <p:ph type="title"/>
          </p:nvPr>
        </p:nvSpPr>
        <p:spPr/>
        <p:txBody>
          <a:bodyPr/>
          <a:lstStyle/>
          <a:p>
            <a:r>
              <a:rPr lang="en-US" altLang="en-US" sz="3600" b="1"/>
              <a:t>History of AI – Focusing on Neural Networks </a:t>
            </a:r>
            <a:r>
              <a:rPr lang="en-US" altLang="en-US" sz="2400" b="1"/>
              <a:t>(1 of 5)</a:t>
            </a:r>
            <a:endParaRPr lang="en-US" altLang="en-US" sz="3600" b="1"/>
          </a:p>
        </p:txBody>
      </p:sp>
      <p:pic>
        <p:nvPicPr>
          <p:cNvPr id="41987" name="Content Placeholder 3" descr="AI History 1.jpg">
            <a:extLst>
              <a:ext uri="{FF2B5EF4-FFF2-40B4-BE49-F238E27FC236}">
                <a16:creationId xmlns:a16="http://schemas.microsoft.com/office/drawing/2014/main" id="{61344B8A-9B60-05AF-E164-06BAA6512A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1138" y="1519238"/>
            <a:ext cx="8626475" cy="3879850"/>
          </a:xfrm>
        </p:spPr>
      </p:pic>
      <p:sp>
        <p:nvSpPr>
          <p:cNvPr id="5" name="Content Placeholder 2">
            <a:extLst>
              <a:ext uri="{FF2B5EF4-FFF2-40B4-BE49-F238E27FC236}">
                <a16:creationId xmlns:a16="http://schemas.microsoft.com/office/drawing/2014/main" id="{34BECCCA-B0FC-46E4-2855-93B717018CDE}"/>
              </a:ext>
            </a:extLst>
          </p:cNvPr>
          <p:cNvSpPr txBox="1">
            <a:spLocks/>
          </p:cNvSpPr>
          <p:nvPr/>
        </p:nvSpPr>
        <p:spPr bwMode="auto">
          <a:xfrm>
            <a:off x="141941" y="6515755"/>
            <a:ext cx="8626474" cy="216739"/>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rPr>
              <a:t>Source:  http://fortune.com/ai-artificial-intelligence-deep-machine-learning/  </a:t>
            </a:r>
            <a:r>
              <a:rPr kumimoji="0" lang="en-US" sz="800" b="1" i="0" u="none" strike="noStrike" kern="0" cap="all" spc="0" normalizeH="0" baseline="0" noProof="0" dirty="0">
                <a:ln>
                  <a:noFill/>
                </a:ln>
                <a:solidFill>
                  <a:srgbClr val="000000"/>
                </a:solidFill>
                <a:effectLst/>
                <a:uLnTx/>
                <a:uFillTx/>
                <a:latin typeface="Arial"/>
                <a:ea typeface="+mn-ea"/>
                <a:cs typeface="+mn-cs"/>
              </a:rPr>
              <a:t>Why Deep Learning Is Suddenly Changing Your Life, </a:t>
            </a:r>
            <a:r>
              <a:rPr kumimoji="0" lang="en-US" sz="800" b="1" i="0" u="none" strike="noStrike" kern="0" cap="none" spc="0" normalizeH="0" baseline="0" noProof="0" dirty="0">
                <a:ln>
                  <a:noFill/>
                </a:ln>
                <a:solidFill>
                  <a:srgbClr val="000000"/>
                </a:solidFill>
                <a:effectLst/>
                <a:uLnTx/>
                <a:uFillTx/>
                <a:latin typeface="Arial"/>
                <a:ea typeface="+mn-ea"/>
                <a:cs typeface="+mn-cs"/>
              </a:rPr>
              <a:t>by Roger </a:t>
            </a:r>
            <a:r>
              <a:rPr kumimoji="0" lang="en-US" sz="800" b="1" i="0" u="none" strike="noStrike" kern="0" cap="none" spc="0" normalizeH="0" baseline="0" noProof="0" dirty="0" err="1">
                <a:ln>
                  <a:noFill/>
                </a:ln>
                <a:solidFill>
                  <a:srgbClr val="000000"/>
                </a:solidFill>
                <a:effectLst/>
                <a:uLnTx/>
                <a:uFillTx/>
                <a:latin typeface="Arial"/>
                <a:ea typeface="+mn-ea"/>
                <a:cs typeface="+mn-cs"/>
              </a:rPr>
              <a:t>Parloff</a:t>
            </a:r>
            <a:r>
              <a:rPr kumimoji="0" lang="en-US" sz="800" b="1" i="0" u="none" strike="noStrike" kern="0" cap="none" spc="0" normalizeH="0" baseline="0" noProof="0" dirty="0">
                <a:ln>
                  <a:noFill/>
                </a:ln>
                <a:solidFill>
                  <a:srgbClr val="000000"/>
                </a:solidFill>
                <a:effectLst/>
                <a:uLnTx/>
                <a:uFillTx/>
                <a:latin typeface="Arial"/>
                <a:ea typeface="+mn-ea"/>
                <a:cs typeface="+mn-cs"/>
              </a:rPr>
              <a:t>,</a:t>
            </a:r>
            <a:r>
              <a:rPr kumimoji="0" lang="en-US" sz="800" b="0" i="0" u="none" strike="noStrike" kern="0" cap="none" spc="0" normalizeH="0" baseline="0" noProof="0" dirty="0">
                <a:ln>
                  <a:noFill/>
                </a:ln>
                <a:solidFill>
                  <a:srgbClr val="000000"/>
                </a:solidFill>
                <a:effectLst/>
                <a:uLnTx/>
                <a:uFillTx/>
                <a:latin typeface="Arial"/>
                <a:ea typeface="+mn-ea"/>
                <a:cs typeface="+mn-cs"/>
              </a:rPr>
              <a:t> September 28, 2016</a:t>
            </a:r>
          </a:p>
        </p:txBody>
      </p:sp>
      <p:sp>
        <p:nvSpPr>
          <p:cNvPr id="41989" name="TextBox 5">
            <a:extLst>
              <a:ext uri="{FF2B5EF4-FFF2-40B4-BE49-F238E27FC236}">
                <a16:creationId xmlns:a16="http://schemas.microsoft.com/office/drawing/2014/main" id="{BFF40100-7666-D2AE-B0E2-891E60AF6D3B}"/>
              </a:ext>
            </a:extLst>
          </p:cNvPr>
          <p:cNvSpPr txBox="1">
            <a:spLocks noChangeArrowheads="1"/>
          </p:cNvSpPr>
          <p:nvPr/>
        </p:nvSpPr>
        <p:spPr bwMode="auto">
          <a:xfrm>
            <a:off x="2989263" y="5646738"/>
            <a:ext cx="5502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1969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Wingdings" panose="05000000000000000000" pitchFamily="2" charset="2"/>
              </a:rPr>
              <a:t> 1986 Neural Networks Out of Vogue</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Oval 5">
            <a:extLst>
              <a:ext uri="{FF2B5EF4-FFF2-40B4-BE49-F238E27FC236}">
                <a16:creationId xmlns:a16="http://schemas.microsoft.com/office/drawing/2014/main" id="{EEA98040-E4B5-9C51-D37E-98C27849A40A}"/>
              </a:ext>
            </a:extLst>
          </p:cNvPr>
          <p:cNvSpPr/>
          <p:nvPr/>
        </p:nvSpPr>
        <p:spPr>
          <a:xfrm>
            <a:off x="3236913" y="2278063"/>
            <a:ext cx="2220912" cy="284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682550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6FF50CC4-C92D-3C7A-C6B8-FE2A9012761D}"/>
              </a:ext>
            </a:extLst>
          </p:cNvPr>
          <p:cNvSpPr>
            <a:spLocks noGrp="1" noChangeArrowheads="1"/>
          </p:cNvSpPr>
          <p:nvPr>
            <p:ph type="title"/>
          </p:nvPr>
        </p:nvSpPr>
        <p:spPr/>
        <p:txBody>
          <a:bodyPr/>
          <a:lstStyle/>
          <a:p>
            <a:r>
              <a:rPr lang="en-US" altLang="en-US" sz="3600" b="1"/>
              <a:t>History of AI – Focusing on Neural Networks </a:t>
            </a:r>
            <a:r>
              <a:rPr lang="en-US" altLang="en-US" sz="2400" b="1"/>
              <a:t>(2 of 5)</a:t>
            </a:r>
            <a:endParaRPr lang="en-US" altLang="en-US" sz="3600"/>
          </a:p>
        </p:txBody>
      </p:sp>
      <p:pic>
        <p:nvPicPr>
          <p:cNvPr id="43011" name="Content Placeholder 3" descr="AI History 2.jpg">
            <a:extLst>
              <a:ext uri="{FF2B5EF4-FFF2-40B4-BE49-F238E27FC236}">
                <a16:creationId xmlns:a16="http://schemas.microsoft.com/office/drawing/2014/main" id="{58A416B2-413C-BBB9-E8A4-D8B2FEAD3C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3375" y="1628775"/>
            <a:ext cx="8520113" cy="3968750"/>
          </a:xfrm>
        </p:spPr>
      </p:pic>
      <p:sp>
        <p:nvSpPr>
          <p:cNvPr id="43012" name="TextBox 3">
            <a:extLst>
              <a:ext uri="{FF2B5EF4-FFF2-40B4-BE49-F238E27FC236}">
                <a16:creationId xmlns:a16="http://schemas.microsoft.com/office/drawing/2014/main" id="{771CD0FE-59CB-D104-5577-F1A9DF7312B8}"/>
              </a:ext>
            </a:extLst>
          </p:cNvPr>
          <p:cNvSpPr txBox="1">
            <a:spLocks noChangeArrowheads="1"/>
          </p:cNvSpPr>
          <p:nvPr/>
        </p:nvSpPr>
        <p:spPr bwMode="auto">
          <a:xfrm>
            <a:off x="1944688" y="5776913"/>
            <a:ext cx="5500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Wingdings" panose="05000000000000000000" pitchFamily="2" charset="2"/>
              </a:rPr>
              <a:t>1986  1997 Neural Networks Still Out of Vogue</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Oval 4">
            <a:extLst>
              <a:ext uri="{FF2B5EF4-FFF2-40B4-BE49-F238E27FC236}">
                <a16:creationId xmlns:a16="http://schemas.microsoft.com/office/drawing/2014/main" id="{78BC8068-19D8-6106-C4D0-E87D50C83ABD}"/>
              </a:ext>
            </a:extLst>
          </p:cNvPr>
          <p:cNvSpPr/>
          <p:nvPr/>
        </p:nvSpPr>
        <p:spPr>
          <a:xfrm>
            <a:off x="3309938" y="2176463"/>
            <a:ext cx="2219325" cy="28448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660670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ADE45785-DB06-018B-E9B0-B4520BA2A83A}"/>
              </a:ext>
            </a:extLst>
          </p:cNvPr>
          <p:cNvSpPr>
            <a:spLocks noGrp="1" noChangeArrowheads="1"/>
          </p:cNvSpPr>
          <p:nvPr>
            <p:ph type="title"/>
          </p:nvPr>
        </p:nvSpPr>
        <p:spPr/>
        <p:txBody>
          <a:bodyPr/>
          <a:lstStyle/>
          <a:p>
            <a:r>
              <a:rPr lang="en-US" altLang="en-US" sz="3600" b="1"/>
              <a:t>History of AI – Focusing on Neural Networks </a:t>
            </a:r>
            <a:r>
              <a:rPr lang="en-US" altLang="en-US" sz="2400" b="1"/>
              <a:t>(3 of 5)</a:t>
            </a:r>
            <a:endParaRPr lang="en-US" altLang="en-US" sz="3600"/>
          </a:p>
        </p:txBody>
      </p:sp>
      <p:pic>
        <p:nvPicPr>
          <p:cNvPr id="44035" name="Content Placeholder 3" descr="AI History 3.jpg">
            <a:extLst>
              <a:ext uri="{FF2B5EF4-FFF2-40B4-BE49-F238E27FC236}">
                <a16:creationId xmlns:a16="http://schemas.microsoft.com/office/drawing/2014/main" id="{D34152E7-0AFC-CF87-6494-85D5B3D6D8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 y="2032000"/>
            <a:ext cx="8751888" cy="3657600"/>
          </a:xfrm>
        </p:spPr>
      </p:pic>
      <p:sp>
        <p:nvSpPr>
          <p:cNvPr id="44036" name="TextBox 3">
            <a:extLst>
              <a:ext uri="{FF2B5EF4-FFF2-40B4-BE49-F238E27FC236}">
                <a16:creationId xmlns:a16="http://schemas.microsoft.com/office/drawing/2014/main" id="{945D00CA-9554-E53E-23E0-41E2193C7C61}"/>
              </a:ext>
            </a:extLst>
          </p:cNvPr>
          <p:cNvSpPr txBox="1">
            <a:spLocks noChangeArrowheads="1"/>
          </p:cNvSpPr>
          <p:nvPr/>
        </p:nvSpPr>
        <p:spPr bwMode="auto">
          <a:xfrm>
            <a:off x="1166579" y="6019007"/>
            <a:ext cx="7097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2007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2011 Neural Networks Show Utility, More Research Begins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(Example: Facebook tagging of faces)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Oval 4">
            <a:extLst>
              <a:ext uri="{FF2B5EF4-FFF2-40B4-BE49-F238E27FC236}">
                <a16:creationId xmlns:a16="http://schemas.microsoft.com/office/drawing/2014/main" id="{05600764-45B5-F52E-5239-EFE16164ACB5}"/>
              </a:ext>
            </a:extLst>
          </p:cNvPr>
          <p:cNvSpPr/>
          <p:nvPr/>
        </p:nvSpPr>
        <p:spPr>
          <a:xfrm>
            <a:off x="1509713" y="2684463"/>
            <a:ext cx="2220912" cy="284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FEE74411-F229-7AB7-6847-6E28F27FF072}"/>
              </a:ext>
            </a:extLst>
          </p:cNvPr>
          <p:cNvSpPr txBox="1"/>
          <p:nvPr/>
        </p:nvSpPr>
        <p:spPr>
          <a:xfrm>
            <a:off x="4715435" y="5638964"/>
            <a:ext cx="4414276" cy="261610"/>
          </a:xfrm>
          <a:prstGeom prst="rect">
            <a:avLst/>
          </a:prstGeom>
          <a:noFill/>
        </p:spPr>
        <p:txBody>
          <a:bodyPr wrap="square" rtlCol="0">
            <a:spAutoFit/>
          </a:bodyPr>
          <a:lstStyle/>
          <a:p>
            <a:r>
              <a:rPr lang="en-US" sz="1100" b="1" dirty="0"/>
              <a:t>Dr. Li is Professor of Computer Science at Stanford University</a:t>
            </a:r>
          </a:p>
        </p:txBody>
      </p:sp>
      <p:cxnSp>
        <p:nvCxnSpPr>
          <p:cNvPr id="4" name="Straight Arrow Connector 3">
            <a:extLst>
              <a:ext uri="{FF2B5EF4-FFF2-40B4-BE49-F238E27FC236}">
                <a16:creationId xmlns:a16="http://schemas.microsoft.com/office/drawing/2014/main" id="{854AF272-3A5A-E589-65F8-4E745190C6AE}"/>
              </a:ext>
            </a:extLst>
          </p:cNvPr>
          <p:cNvCxnSpPr>
            <a:cxnSpLocks/>
          </p:cNvCxnSpPr>
          <p:nvPr/>
        </p:nvCxnSpPr>
        <p:spPr>
          <a:xfrm flipH="1" flipV="1">
            <a:off x="4715435" y="5024602"/>
            <a:ext cx="334403" cy="66499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868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24463913-5502-6FA3-E7D9-765D9735FD11}"/>
              </a:ext>
            </a:extLst>
          </p:cNvPr>
          <p:cNvSpPr>
            <a:spLocks noGrp="1" noChangeArrowheads="1"/>
          </p:cNvSpPr>
          <p:nvPr>
            <p:ph type="title"/>
          </p:nvPr>
        </p:nvSpPr>
        <p:spPr/>
        <p:txBody>
          <a:bodyPr/>
          <a:lstStyle/>
          <a:p>
            <a:r>
              <a:rPr lang="en-US" altLang="en-US" sz="3600" b="1"/>
              <a:t>History of AI – Focusing on Neural Networks </a:t>
            </a:r>
            <a:r>
              <a:rPr lang="en-US" altLang="en-US" sz="2400" b="1"/>
              <a:t>(4 of 5)</a:t>
            </a:r>
            <a:endParaRPr lang="en-US" altLang="en-US" sz="3600"/>
          </a:p>
        </p:txBody>
      </p:sp>
      <p:pic>
        <p:nvPicPr>
          <p:cNvPr id="45059" name="Content Placeholder 3" descr="AI History 4.jpg">
            <a:extLst>
              <a:ext uri="{FF2B5EF4-FFF2-40B4-BE49-F238E27FC236}">
                <a16:creationId xmlns:a16="http://schemas.microsoft.com/office/drawing/2014/main" id="{82C6E489-3F7E-10FF-8CB8-AD6EF63495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5913" y="1843088"/>
            <a:ext cx="8566150" cy="4065587"/>
          </a:xfrm>
        </p:spPr>
      </p:pic>
      <p:sp>
        <p:nvSpPr>
          <p:cNvPr id="45060" name="TextBox 3">
            <a:extLst>
              <a:ext uri="{FF2B5EF4-FFF2-40B4-BE49-F238E27FC236}">
                <a16:creationId xmlns:a16="http://schemas.microsoft.com/office/drawing/2014/main" id="{D09D48E5-DD16-597F-69FE-BDE68C8193BD}"/>
              </a:ext>
            </a:extLst>
          </p:cNvPr>
          <p:cNvSpPr txBox="1">
            <a:spLocks noChangeArrowheads="1"/>
          </p:cNvSpPr>
          <p:nvPr/>
        </p:nvSpPr>
        <p:spPr bwMode="auto">
          <a:xfrm>
            <a:off x="1989138" y="5994400"/>
            <a:ext cx="5500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2012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Wingdings" panose="05000000000000000000" pitchFamily="2" charset="2"/>
              </a:rPr>
              <a:t> Present Neural Networks Resurgence</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Oval 4">
            <a:extLst>
              <a:ext uri="{FF2B5EF4-FFF2-40B4-BE49-F238E27FC236}">
                <a16:creationId xmlns:a16="http://schemas.microsoft.com/office/drawing/2014/main" id="{6EBAE4AB-5EFB-5B9A-E6CD-AFA08D4B1F17}"/>
              </a:ext>
            </a:extLst>
          </p:cNvPr>
          <p:cNvSpPr/>
          <p:nvPr/>
        </p:nvSpPr>
        <p:spPr>
          <a:xfrm>
            <a:off x="3338513" y="2627313"/>
            <a:ext cx="2322512" cy="30035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910937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D62DD37D-CFA4-8598-8059-2670AAABFB7F}"/>
              </a:ext>
            </a:extLst>
          </p:cNvPr>
          <p:cNvSpPr>
            <a:spLocks noGrp="1" noChangeArrowheads="1"/>
          </p:cNvSpPr>
          <p:nvPr>
            <p:ph type="title"/>
          </p:nvPr>
        </p:nvSpPr>
        <p:spPr/>
        <p:txBody>
          <a:bodyPr/>
          <a:lstStyle/>
          <a:p>
            <a:r>
              <a:rPr lang="en-US" altLang="en-US" sz="3600" b="1"/>
              <a:t>History of AI – Focusing on Neural Networks </a:t>
            </a:r>
            <a:r>
              <a:rPr lang="en-US" altLang="en-US" sz="2400" b="1"/>
              <a:t>(5 of 5)</a:t>
            </a:r>
            <a:endParaRPr lang="en-US" altLang="en-US" sz="3600"/>
          </a:p>
        </p:txBody>
      </p:sp>
      <p:pic>
        <p:nvPicPr>
          <p:cNvPr id="46083" name="Content Placeholder 3" descr="AI History 5.jpg">
            <a:extLst>
              <a:ext uri="{FF2B5EF4-FFF2-40B4-BE49-F238E27FC236}">
                <a16:creationId xmlns:a16="http://schemas.microsoft.com/office/drawing/2014/main" id="{2237FF9A-047C-D543-A5A6-1D20AEDF89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 y="1828800"/>
            <a:ext cx="8553450" cy="4059238"/>
          </a:xfrm>
        </p:spPr>
      </p:pic>
      <p:sp>
        <p:nvSpPr>
          <p:cNvPr id="46084" name="TextBox 3">
            <a:extLst>
              <a:ext uri="{FF2B5EF4-FFF2-40B4-BE49-F238E27FC236}">
                <a16:creationId xmlns:a16="http://schemas.microsoft.com/office/drawing/2014/main" id="{73B1558B-5A54-EC17-DCCD-7BEFB420B130}"/>
              </a:ext>
            </a:extLst>
          </p:cNvPr>
          <p:cNvSpPr txBox="1">
            <a:spLocks noChangeArrowheads="1"/>
          </p:cNvSpPr>
          <p:nvPr/>
        </p:nvSpPr>
        <p:spPr bwMode="auto">
          <a:xfrm>
            <a:off x="449263" y="6053138"/>
            <a:ext cx="8389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2014 Deep Learning Advances Due to GPUs, Large Memory, Massive Data Sets</a:t>
            </a:r>
          </a:p>
        </p:txBody>
      </p:sp>
      <p:sp>
        <p:nvSpPr>
          <p:cNvPr id="5" name="Oval 4">
            <a:extLst>
              <a:ext uri="{FF2B5EF4-FFF2-40B4-BE49-F238E27FC236}">
                <a16:creationId xmlns:a16="http://schemas.microsoft.com/office/drawing/2014/main" id="{FE3EBC8B-F09C-C569-DAE2-11269F3054E8}"/>
              </a:ext>
            </a:extLst>
          </p:cNvPr>
          <p:cNvSpPr/>
          <p:nvPr/>
        </p:nvSpPr>
        <p:spPr>
          <a:xfrm>
            <a:off x="3265488" y="2568575"/>
            <a:ext cx="2322512" cy="300513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449023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0614FBEE-5F7D-D673-D421-AF4812FAD6E7}"/>
              </a:ext>
            </a:extLst>
          </p:cNvPr>
          <p:cNvSpPr>
            <a:spLocks noGrp="1" noChangeArrowheads="1"/>
          </p:cNvSpPr>
          <p:nvPr>
            <p:ph type="title"/>
          </p:nvPr>
        </p:nvSpPr>
        <p:spPr>
          <a:xfrm>
            <a:off x="233083" y="184992"/>
            <a:ext cx="8229600" cy="559080"/>
          </a:xfrm>
        </p:spPr>
        <p:txBody>
          <a:bodyPr/>
          <a:lstStyle/>
          <a:p>
            <a:r>
              <a:rPr lang="en-US" altLang="en-US" sz="4000" b="1" dirty="0"/>
              <a:t>AI’s History …‘Winters’</a:t>
            </a:r>
          </a:p>
        </p:txBody>
      </p:sp>
      <p:sp>
        <p:nvSpPr>
          <p:cNvPr id="40963" name="Content Placeholder 3">
            <a:extLst>
              <a:ext uri="{FF2B5EF4-FFF2-40B4-BE49-F238E27FC236}">
                <a16:creationId xmlns:a16="http://schemas.microsoft.com/office/drawing/2014/main" id="{F457CF8D-9511-9DB2-26BD-E1A13FA8654C}"/>
              </a:ext>
            </a:extLst>
          </p:cNvPr>
          <p:cNvSpPr>
            <a:spLocks noGrp="1" noChangeArrowheads="1"/>
          </p:cNvSpPr>
          <p:nvPr>
            <p:ph idx="1"/>
          </p:nvPr>
        </p:nvSpPr>
        <p:spPr>
          <a:xfrm>
            <a:off x="304800" y="838795"/>
            <a:ext cx="8839200" cy="5583067"/>
          </a:xfrm>
        </p:spPr>
        <p:txBody>
          <a:bodyPr>
            <a:spAutoFit/>
          </a:bodyPr>
          <a:lstStyle/>
          <a:p>
            <a:r>
              <a:rPr lang="en-US" altLang="en-US" sz="2400" dirty="0"/>
              <a:t>1943:  McCulloch and Pitts Article </a:t>
            </a:r>
            <a:r>
              <a:rPr lang="en-US" altLang="en-US" sz="1600" dirty="0"/>
              <a:t>(influenced Von Neumann (electronic computer), Minsky (expert systems), Rosenblatt (Perceptron))</a:t>
            </a:r>
            <a:endParaRPr lang="en-US" altLang="en-US" sz="2400" dirty="0"/>
          </a:p>
          <a:p>
            <a:r>
              <a:rPr lang="en-US" altLang="en-US" sz="2400" dirty="0"/>
              <a:t>1956:  Modern AI Founded – Checkers &amp; Chess</a:t>
            </a:r>
          </a:p>
          <a:p>
            <a:r>
              <a:rPr lang="en-US" altLang="en-US" sz="2400" dirty="0"/>
              <a:t>1969 </a:t>
            </a:r>
            <a:r>
              <a:rPr lang="en-US" altLang="en-US" sz="2400" dirty="0">
                <a:sym typeface="Wingdings" panose="05000000000000000000" pitchFamily="2" charset="2"/>
              </a:rPr>
              <a:t> 1986 </a:t>
            </a:r>
            <a:r>
              <a:rPr lang="en-US" altLang="en-US" sz="2400" dirty="0">
                <a:solidFill>
                  <a:srgbClr val="0070C0"/>
                </a:solidFill>
                <a:sym typeface="Wingdings" panose="05000000000000000000" pitchFamily="2" charset="2"/>
              </a:rPr>
              <a:t>Neural Networks Out of Vogue</a:t>
            </a:r>
          </a:p>
          <a:p>
            <a:r>
              <a:rPr lang="en-US" altLang="en-US" sz="2400" dirty="0">
                <a:sym typeface="Wingdings" panose="05000000000000000000" pitchFamily="2" charset="2"/>
              </a:rPr>
              <a:t>1974  Early 1980s:  </a:t>
            </a:r>
            <a:r>
              <a:rPr lang="en-US" altLang="en-US" sz="2400" dirty="0">
                <a:solidFill>
                  <a:srgbClr val="C00000"/>
                </a:solidFill>
                <a:sym typeface="Wingdings" panose="05000000000000000000" pitchFamily="2" charset="2"/>
              </a:rPr>
              <a:t>AI Winter</a:t>
            </a:r>
          </a:p>
          <a:p>
            <a:r>
              <a:rPr lang="en-US" altLang="en-US" sz="2400" dirty="0"/>
              <a:t>1983 </a:t>
            </a:r>
            <a:r>
              <a:rPr lang="en-US" altLang="en-US" sz="2400" dirty="0">
                <a:sym typeface="Wingdings" panose="05000000000000000000" pitchFamily="2" charset="2"/>
              </a:rPr>
              <a:t> 1987:  Expert Systems</a:t>
            </a:r>
          </a:p>
          <a:p>
            <a:r>
              <a:rPr lang="en-US" altLang="en-US" sz="2400" dirty="0">
                <a:sym typeface="Wingdings" panose="05000000000000000000" pitchFamily="2" charset="2"/>
              </a:rPr>
              <a:t>1986:  Brief Neural Network Revival</a:t>
            </a:r>
          </a:p>
          <a:p>
            <a:r>
              <a:rPr lang="en-US" altLang="en-US" sz="2400" dirty="0">
                <a:sym typeface="Wingdings" panose="05000000000000000000" pitchFamily="2" charset="2"/>
              </a:rPr>
              <a:t>1987  1997:  Lisp Demise, </a:t>
            </a:r>
            <a:r>
              <a:rPr lang="en-US" altLang="en-US" sz="2400" dirty="0">
                <a:solidFill>
                  <a:srgbClr val="C00000"/>
                </a:solidFill>
                <a:sym typeface="Wingdings" panose="05000000000000000000" pitchFamily="2" charset="2"/>
              </a:rPr>
              <a:t>AI Winter</a:t>
            </a:r>
          </a:p>
          <a:p>
            <a:r>
              <a:rPr lang="en-US" altLang="en-US" sz="2400" dirty="0"/>
              <a:t>1997</a:t>
            </a:r>
            <a:r>
              <a:rPr lang="en-US" altLang="en-US" sz="2400" dirty="0">
                <a:sym typeface="Wingdings" panose="05000000000000000000" pitchFamily="2" charset="2"/>
              </a:rPr>
              <a:t>:  Data Mining, Medical Revival</a:t>
            </a:r>
          </a:p>
          <a:p>
            <a:r>
              <a:rPr lang="en-US" altLang="en-US" sz="2400" dirty="0"/>
              <a:t>2007:  Neural Networks </a:t>
            </a:r>
            <a:r>
              <a:rPr lang="en-US" altLang="en-US" sz="2400" dirty="0">
                <a:solidFill>
                  <a:srgbClr val="0070C0"/>
                </a:solidFill>
                <a:sym typeface="Wingdings" panose="05000000000000000000" pitchFamily="2" charset="2"/>
              </a:rPr>
              <a:t>Deep Learning Techniques Begin</a:t>
            </a:r>
          </a:p>
          <a:p>
            <a:r>
              <a:rPr lang="en-US" altLang="en-US" sz="2400" dirty="0">
                <a:sym typeface="Wingdings" panose="05000000000000000000" pitchFamily="2" charset="2"/>
              </a:rPr>
              <a:t>2012  Present: </a:t>
            </a:r>
            <a:r>
              <a:rPr lang="en-US" altLang="en-US" sz="2400" dirty="0">
                <a:solidFill>
                  <a:srgbClr val="0070C0"/>
                </a:solidFill>
                <a:sym typeface="Wingdings" panose="05000000000000000000" pitchFamily="2" charset="2"/>
              </a:rPr>
              <a:t>Deep Learning Dominates</a:t>
            </a:r>
          </a:p>
          <a:p>
            <a:r>
              <a:rPr lang="en-US" altLang="en-US" sz="2400" dirty="0">
                <a:sym typeface="Wingdings" panose="05000000000000000000" pitchFamily="2" charset="2"/>
              </a:rPr>
              <a:t>2016  2022: </a:t>
            </a:r>
            <a:r>
              <a:rPr lang="en-US" altLang="en-US" sz="2400" dirty="0">
                <a:solidFill>
                  <a:srgbClr val="0070C0"/>
                </a:solidFill>
                <a:sym typeface="Wingdings" panose="05000000000000000000" pitchFamily="2" charset="2"/>
              </a:rPr>
              <a:t>Development of Language Models</a:t>
            </a:r>
          </a:p>
          <a:p>
            <a:r>
              <a:rPr lang="en-US" altLang="en-US" sz="2400" dirty="0">
                <a:sym typeface="Wingdings" panose="05000000000000000000" pitchFamily="2" charset="2"/>
              </a:rPr>
              <a:t>2022  Present: </a:t>
            </a:r>
            <a:r>
              <a:rPr lang="en-US" altLang="en-US" sz="2400" dirty="0">
                <a:solidFill>
                  <a:srgbClr val="00B050"/>
                </a:solidFill>
                <a:sym typeface="Wingdings" panose="05000000000000000000" pitchFamily="2" charset="2"/>
              </a:rPr>
              <a:t>Large Language Transformers in Vogue</a:t>
            </a:r>
            <a:endParaRPr lang="en-US" altLang="en-US" sz="2400" dirty="0">
              <a:solidFill>
                <a:srgbClr val="00B050"/>
              </a:solidFill>
            </a:endParaRPr>
          </a:p>
        </p:txBody>
      </p:sp>
      <p:sp>
        <p:nvSpPr>
          <p:cNvPr id="40964" name="TextBox 3">
            <a:extLst>
              <a:ext uri="{FF2B5EF4-FFF2-40B4-BE49-F238E27FC236}">
                <a16:creationId xmlns:a16="http://schemas.microsoft.com/office/drawing/2014/main" id="{1ACFF200-E6BD-A423-9938-EA163F492BCC}"/>
              </a:ext>
            </a:extLst>
          </p:cNvPr>
          <p:cNvSpPr txBox="1">
            <a:spLocks noChangeArrowheads="1"/>
          </p:cNvSpPr>
          <p:nvPr/>
        </p:nvSpPr>
        <p:spPr bwMode="auto">
          <a:xfrm>
            <a:off x="304800" y="6516586"/>
            <a:ext cx="86599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333399"/>
                </a:solidFill>
                <a:effectLst/>
                <a:uLnTx/>
                <a:uFillTx/>
                <a:latin typeface="Arial" panose="020B0604020202020204" pitchFamily="34" charset="0"/>
                <a:ea typeface="+mn-ea"/>
                <a:cs typeface="+mn-cs"/>
              </a:rPr>
              <a:t>AI Winters – When AI R&amp;D Funding dries up due to perceived Over-Promising and Under-Delivering</a:t>
            </a:r>
          </a:p>
        </p:txBody>
      </p:sp>
    </p:spTree>
    <p:extLst>
      <p:ext uri="{BB962C8B-B14F-4D97-AF65-F5344CB8AC3E}">
        <p14:creationId xmlns:p14="http://schemas.microsoft.com/office/powerpoint/2010/main" val="356369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fade">
                                      <p:cBhvr>
                                        <p:cTn id="12" dur="500"/>
                                        <p:tgtEl>
                                          <p:spTgt spid="40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fade">
                                      <p:cBhvr>
                                        <p:cTn id="17" dur="500"/>
                                        <p:tgtEl>
                                          <p:spTgt spid="409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963">
                                            <p:txEl>
                                              <p:pRg st="3" end="3"/>
                                            </p:txEl>
                                          </p:spTgt>
                                        </p:tgtEl>
                                        <p:attrNameLst>
                                          <p:attrName>style.visibility</p:attrName>
                                        </p:attrNameLst>
                                      </p:cBhvr>
                                      <p:to>
                                        <p:strVal val="visible"/>
                                      </p:to>
                                    </p:set>
                                    <p:animEffect transition="in" filter="fade">
                                      <p:cBhvr>
                                        <p:cTn id="22" dur="500"/>
                                        <p:tgtEl>
                                          <p:spTgt spid="409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Effect transition="in" filter="fade">
                                      <p:cBhvr>
                                        <p:cTn id="27" dur="500"/>
                                        <p:tgtEl>
                                          <p:spTgt spid="409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963">
                                            <p:txEl>
                                              <p:pRg st="5" end="5"/>
                                            </p:txEl>
                                          </p:spTgt>
                                        </p:tgtEl>
                                        <p:attrNameLst>
                                          <p:attrName>style.visibility</p:attrName>
                                        </p:attrNameLst>
                                      </p:cBhvr>
                                      <p:to>
                                        <p:strVal val="visible"/>
                                      </p:to>
                                    </p:set>
                                    <p:animEffect transition="in" filter="fade">
                                      <p:cBhvr>
                                        <p:cTn id="32" dur="500"/>
                                        <p:tgtEl>
                                          <p:spTgt spid="409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963">
                                            <p:txEl>
                                              <p:pRg st="6" end="6"/>
                                            </p:txEl>
                                          </p:spTgt>
                                        </p:tgtEl>
                                        <p:attrNameLst>
                                          <p:attrName>style.visibility</p:attrName>
                                        </p:attrNameLst>
                                      </p:cBhvr>
                                      <p:to>
                                        <p:strVal val="visible"/>
                                      </p:to>
                                    </p:set>
                                    <p:animEffect transition="in" filter="fade">
                                      <p:cBhvr>
                                        <p:cTn id="37" dur="500"/>
                                        <p:tgtEl>
                                          <p:spTgt spid="409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0963">
                                            <p:txEl>
                                              <p:pRg st="7" end="7"/>
                                            </p:txEl>
                                          </p:spTgt>
                                        </p:tgtEl>
                                        <p:attrNameLst>
                                          <p:attrName>style.visibility</p:attrName>
                                        </p:attrNameLst>
                                      </p:cBhvr>
                                      <p:to>
                                        <p:strVal val="visible"/>
                                      </p:to>
                                    </p:set>
                                    <p:animEffect transition="in" filter="fade">
                                      <p:cBhvr>
                                        <p:cTn id="42" dur="500"/>
                                        <p:tgtEl>
                                          <p:spTgt spid="4096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963">
                                            <p:txEl>
                                              <p:pRg st="8" end="8"/>
                                            </p:txEl>
                                          </p:spTgt>
                                        </p:tgtEl>
                                        <p:attrNameLst>
                                          <p:attrName>style.visibility</p:attrName>
                                        </p:attrNameLst>
                                      </p:cBhvr>
                                      <p:to>
                                        <p:strVal val="visible"/>
                                      </p:to>
                                    </p:set>
                                    <p:animEffect transition="in" filter="fade">
                                      <p:cBhvr>
                                        <p:cTn id="47" dur="500"/>
                                        <p:tgtEl>
                                          <p:spTgt spid="4096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0963">
                                            <p:txEl>
                                              <p:pRg st="9" end="9"/>
                                            </p:txEl>
                                          </p:spTgt>
                                        </p:tgtEl>
                                        <p:attrNameLst>
                                          <p:attrName>style.visibility</p:attrName>
                                        </p:attrNameLst>
                                      </p:cBhvr>
                                      <p:to>
                                        <p:strVal val="visible"/>
                                      </p:to>
                                    </p:set>
                                    <p:animEffect transition="in" filter="fade">
                                      <p:cBhvr>
                                        <p:cTn id="52" dur="500"/>
                                        <p:tgtEl>
                                          <p:spTgt spid="4096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963">
                                            <p:txEl>
                                              <p:pRg st="10" end="10"/>
                                            </p:txEl>
                                          </p:spTgt>
                                        </p:tgtEl>
                                        <p:attrNameLst>
                                          <p:attrName>style.visibility</p:attrName>
                                        </p:attrNameLst>
                                      </p:cBhvr>
                                      <p:to>
                                        <p:strVal val="visible"/>
                                      </p:to>
                                    </p:set>
                                    <p:animEffect transition="in" filter="fade">
                                      <p:cBhvr>
                                        <p:cTn id="57" dur="500"/>
                                        <p:tgtEl>
                                          <p:spTgt spid="4096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0963">
                                            <p:txEl>
                                              <p:pRg st="11" end="11"/>
                                            </p:txEl>
                                          </p:spTgt>
                                        </p:tgtEl>
                                        <p:attrNameLst>
                                          <p:attrName>style.visibility</p:attrName>
                                        </p:attrNameLst>
                                      </p:cBhvr>
                                      <p:to>
                                        <p:strVal val="visible"/>
                                      </p:to>
                                    </p:set>
                                    <p:animEffect transition="in" filter="fade">
                                      <p:cBhvr>
                                        <p:cTn id="62" dur="500"/>
                                        <p:tgtEl>
                                          <p:spTgt spid="4096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73F7FE-4DAD-890B-4F6C-008D37B7597C}"/>
              </a:ext>
            </a:extLst>
          </p:cNvPr>
          <p:cNvSpPr txBox="1"/>
          <p:nvPr/>
        </p:nvSpPr>
        <p:spPr>
          <a:xfrm>
            <a:off x="1210235" y="1075765"/>
            <a:ext cx="6723530" cy="4524315"/>
          </a:xfrm>
          <a:prstGeom prst="rect">
            <a:avLst/>
          </a:prstGeom>
          <a:noFill/>
        </p:spPr>
        <p:txBody>
          <a:bodyPr wrap="square" rtlCol="0">
            <a:spAutoFit/>
          </a:bodyPr>
          <a:lstStyle/>
          <a:p>
            <a:pPr algn="ctr"/>
            <a:r>
              <a:rPr lang="en-US" sz="9600" b="1" dirty="0"/>
              <a:t>Graphics &amp; Spare Slides</a:t>
            </a:r>
          </a:p>
        </p:txBody>
      </p:sp>
    </p:spTree>
    <p:extLst>
      <p:ext uri="{BB962C8B-B14F-4D97-AF65-F5344CB8AC3E}">
        <p14:creationId xmlns:p14="http://schemas.microsoft.com/office/powerpoint/2010/main" val="38768806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ign with black text&#10;&#10;Description automatically generated">
            <a:extLst>
              <a:ext uri="{FF2B5EF4-FFF2-40B4-BE49-F238E27FC236}">
                <a16:creationId xmlns:a16="http://schemas.microsoft.com/office/drawing/2014/main" id="{207CE2F0-5CD6-6916-1C6B-38BF4ED37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449" y="1519237"/>
            <a:ext cx="4009102" cy="3366528"/>
          </a:xfrm>
          <a:prstGeom prst="rect">
            <a:avLst/>
          </a:prstGeom>
        </p:spPr>
      </p:pic>
    </p:spTree>
    <p:extLst>
      <p:ext uri="{BB962C8B-B14F-4D97-AF65-F5344CB8AC3E}">
        <p14:creationId xmlns:p14="http://schemas.microsoft.com/office/powerpoint/2010/main" val="354217093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78860</TotalTime>
  <Words>9401</Words>
  <Application>Microsoft Office PowerPoint</Application>
  <PresentationFormat>On-screen Show (4:3)</PresentationFormat>
  <Paragraphs>753</Paragraphs>
  <Slides>98</Slides>
  <Notes>2</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98</vt:i4>
      </vt:variant>
    </vt:vector>
  </HeadingPairs>
  <TitlesOfParts>
    <vt:vector size="107" baseType="lpstr">
      <vt:lpstr>Arial</vt:lpstr>
      <vt:lpstr>Arial Black</vt:lpstr>
      <vt:lpstr>Calibri</vt:lpstr>
      <vt:lpstr>Calibri Light</vt:lpstr>
      <vt:lpstr>Verdana</vt:lpstr>
      <vt:lpstr>Wingdings</vt:lpstr>
      <vt:lpstr>Default Design</vt:lpstr>
      <vt:lpstr>1_Default Design</vt:lpstr>
      <vt:lpstr>Office Theme</vt:lpstr>
      <vt:lpstr>Artificial Intelligence and Even More Real Ignorance</vt:lpstr>
      <vt:lpstr>PowerPoint Presentation</vt:lpstr>
      <vt:lpstr>Overview</vt:lpstr>
      <vt:lpstr>Presentation Outline</vt:lpstr>
      <vt:lpstr>Presentation Outline</vt:lpstr>
      <vt:lpstr>AI In The News</vt:lpstr>
      <vt:lpstr>109 Movies Since 1927 with AI Content</vt:lpstr>
      <vt:lpstr>109 Movies Since 1927 with AI Content</vt:lpstr>
      <vt:lpstr>More Movies and TV Programs</vt:lpstr>
      <vt:lpstr>Amazon Alexa, Echo</vt:lpstr>
      <vt:lpstr>Other Home Assistants: Apple Siri, Google Nest Assistant, Pixel, MicroSoft Cortana</vt:lpstr>
      <vt:lpstr>AI for Good Global Summit</vt:lpstr>
      <vt:lpstr>Presentation Outline</vt:lpstr>
      <vt:lpstr>Current Trends</vt:lpstr>
      <vt:lpstr>PowerPoint Presentation</vt:lpstr>
      <vt:lpstr>PowerPoint Presentation</vt:lpstr>
      <vt:lpstr>PowerPoint Presentation</vt:lpstr>
      <vt:lpstr>PowerPoint Presentation</vt:lpstr>
      <vt:lpstr>Recent Breakthroughs</vt:lpstr>
      <vt:lpstr>Presentation Outline</vt:lpstr>
      <vt:lpstr>Artificial Intelligence – What Is It, Really?</vt:lpstr>
      <vt:lpstr>Functionally, AI is a Collection of Computer Techniques</vt:lpstr>
      <vt:lpstr>Presentation Outline</vt:lpstr>
      <vt:lpstr>Building a Traditional AI System</vt:lpstr>
      <vt:lpstr>Traditional AI ‘Expert System’</vt:lpstr>
      <vt:lpstr>Presentation Outline</vt:lpstr>
      <vt:lpstr>A Glossary of Artificial Intelligence Terms</vt:lpstr>
      <vt:lpstr>Neural Networks</vt:lpstr>
      <vt:lpstr>Simplified Neural Network</vt:lpstr>
      <vt:lpstr>Neural Network in Use</vt:lpstr>
      <vt:lpstr>PowerPoint Presentation</vt:lpstr>
      <vt:lpstr>PowerPoint Presentation</vt:lpstr>
      <vt:lpstr>PowerPoint Presentation</vt:lpstr>
      <vt:lpstr>PowerPoint Presentation</vt:lpstr>
      <vt:lpstr>Machine Learning</vt:lpstr>
      <vt:lpstr>Deep Learning</vt:lpstr>
      <vt:lpstr>PowerPoint Presentation</vt:lpstr>
      <vt:lpstr>Presentation Outline</vt:lpstr>
      <vt:lpstr>Current Uses of AI </vt:lpstr>
      <vt:lpstr>Autonomous Vehicles</vt:lpstr>
      <vt:lpstr>Autonomous Vehicles – Claims in 2016</vt:lpstr>
      <vt:lpstr>Autonomous Vehicles - Why we’re still years away from having self-driving cars </vt:lpstr>
      <vt:lpstr>Autonomous Vehicles - Why we’re still years away from having self-driving cars </vt:lpstr>
      <vt:lpstr>Presentation Outline</vt:lpstr>
      <vt:lpstr>What is ChatGPT ?</vt:lpstr>
      <vt:lpstr>ChatGPT in the News</vt:lpstr>
      <vt:lpstr>GPT</vt:lpstr>
      <vt:lpstr>PowerPoint Presentation</vt:lpstr>
      <vt:lpstr>What is an AI Transformer ?</vt:lpstr>
      <vt:lpstr>PowerPoint Presentation</vt:lpstr>
      <vt:lpstr>Trusting AI not to lie: The cost of truth</vt:lpstr>
      <vt:lpstr>PowerPoint Presentation</vt:lpstr>
      <vt:lpstr>Presentation Outline</vt:lpstr>
      <vt:lpstr>Human Intelligence in AI</vt:lpstr>
      <vt:lpstr>PowerPoint Presentation</vt:lpstr>
      <vt:lpstr>PowerPoint Presentation</vt:lpstr>
      <vt:lpstr>PowerPoint Presentation</vt:lpstr>
      <vt:lpstr>PowerPoint Presentation</vt:lpstr>
      <vt:lpstr>PowerPoint Presentation</vt:lpstr>
      <vt:lpstr>Presentation Outline</vt:lpstr>
      <vt:lpstr>Is AI Intelligent?</vt:lpstr>
      <vt:lpstr>Today’s AI is Not I</vt:lpstr>
      <vt:lpstr>PowerPoint Presentation</vt:lpstr>
      <vt:lpstr>PowerPoint Presentation</vt:lpstr>
      <vt:lpstr>Presentation Outline</vt:lpstr>
      <vt:lpstr>“Superintelligence:  Paths, Dangers, Strategies”  by Nick Bostrom</vt:lpstr>
      <vt:lpstr>“Superintelligence”  by Nick Bostrom</vt:lpstr>
      <vt:lpstr>“The Doomsday Invention” </vt:lpstr>
      <vt:lpstr>Concerns About The Current Trends</vt:lpstr>
      <vt:lpstr>PowerPoint Presentation</vt:lpstr>
      <vt:lpstr>Presentation Outline</vt:lpstr>
      <vt:lpstr>PowerPoint Presentation</vt:lpstr>
      <vt:lpstr>Define Some Terms</vt:lpstr>
      <vt:lpstr>PowerPoint Presentation</vt:lpstr>
      <vt:lpstr>Example: Musk’s Neuralink</vt:lpstr>
      <vt:lpstr>“Technologies reflect and encourage the worst aspects of human nature” – Jaron Lanier</vt:lpstr>
      <vt:lpstr>Extropians and Immortality</vt:lpstr>
      <vt:lpstr>Presentation Outline</vt:lpstr>
      <vt:lpstr>What’s Going On? </vt:lpstr>
      <vt:lpstr>What’s Going On?</vt:lpstr>
      <vt:lpstr>What’s Going On?</vt:lpstr>
      <vt:lpstr>PowerPoint Presentation</vt:lpstr>
      <vt:lpstr>Where Is This Going?</vt:lpstr>
      <vt:lpstr>Where Is This Going?</vt:lpstr>
      <vt:lpstr>Where Is This Going?</vt:lpstr>
      <vt:lpstr>What To Expect?    Views…</vt:lpstr>
      <vt:lpstr>What Questions Do You Have?</vt:lpstr>
      <vt:lpstr>Backup slides</vt:lpstr>
      <vt:lpstr>History of AI</vt:lpstr>
      <vt:lpstr>PowerPoint Presentation</vt:lpstr>
      <vt:lpstr>History of AI – Focusing on Neural Networks (1 of 5)</vt:lpstr>
      <vt:lpstr>History of AI – Focusing on Neural Networks (2 of 5)</vt:lpstr>
      <vt:lpstr>History of AI – Focusing on Neural Networks (3 of 5)</vt:lpstr>
      <vt:lpstr>History of AI – Focusing on Neural Networks (4 of 5)</vt:lpstr>
      <vt:lpstr>History of AI – Focusing on Neural Networks (5 of 5)</vt:lpstr>
      <vt:lpstr>AI’s History …‘Winters’</vt:lpstr>
      <vt:lpstr>PowerPoint Presentation</vt:lpstr>
      <vt:lpstr>PowerPoint Presentation</vt:lpstr>
    </vt:vector>
  </TitlesOfParts>
  <Company>datapath-inc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Logical Reasoning</dc:title>
  <dc:creator>Dr Glen Collins</dc:creator>
  <cp:lastModifiedBy>Glen Collins</cp:lastModifiedBy>
  <cp:revision>645</cp:revision>
  <dcterms:created xsi:type="dcterms:W3CDTF">2006-04-29T20:49:36Z</dcterms:created>
  <dcterms:modified xsi:type="dcterms:W3CDTF">2023-07-19T02:38:59Z</dcterms:modified>
</cp:coreProperties>
</file>